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omments/modernComment_341_2742B8E5.xml" ContentType="application/vnd.ms-powerpoint.comments+xml"/>
  <Override PartName="/ppt/comments/modernComment_342_A2F0205A.xml" ContentType="application/vnd.ms-powerpoint.comments+xml"/>
  <Override PartName="/ppt/comments/modernComment_7F3E8BD7_51E6D5B5.xml" ContentType="application/vnd.ms-powerpoint.comments+xml"/>
  <Override PartName="/ppt/comments/modernComment_7F3E8BF9_E615E416.xml" ContentType="application/vnd.ms-powerpoint.comment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4"/>
  </p:sldMasterIdLst>
  <p:notesMasterIdLst>
    <p:notesMasterId r:id="rId86"/>
  </p:notesMasterIdLst>
  <p:sldIdLst>
    <p:sldId id="330" r:id="rId5"/>
    <p:sldId id="773" r:id="rId6"/>
    <p:sldId id="774" r:id="rId7"/>
    <p:sldId id="775" r:id="rId8"/>
    <p:sldId id="776" r:id="rId9"/>
    <p:sldId id="778" r:id="rId10"/>
    <p:sldId id="779" r:id="rId11"/>
    <p:sldId id="780" r:id="rId12"/>
    <p:sldId id="781" r:id="rId13"/>
    <p:sldId id="782" r:id="rId14"/>
    <p:sldId id="783" r:id="rId15"/>
    <p:sldId id="790" r:id="rId16"/>
    <p:sldId id="786" r:id="rId17"/>
    <p:sldId id="2134805478" r:id="rId18"/>
    <p:sldId id="795" r:id="rId19"/>
    <p:sldId id="787" r:id="rId20"/>
    <p:sldId id="788" r:id="rId21"/>
    <p:sldId id="314" r:id="rId22"/>
    <p:sldId id="316" r:id="rId23"/>
    <p:sldId id="318" r:id="rId24"/>
    <p:sldId id="319" r:id="rId25"/>
    <p:sldId id="320" r:id="rId26"/>
    <p:sldId id="321" r:id="rId27"/>
    <p:sldId id="322" r:id="rId28"/>
    <p:sldId id="813" r:id="rId29"/>
    <p:sldId id="814" r:id="rId30"/>
    <p:sldId id="2134805503" r:id="rId31"/>
    <p:sldId id="817" r:id="rId32"/>
    <p:sldId id="815" r:id="rId33"/>
    <p:sldId id="816" r:id="rId34"/>
    <p:sldId id="818" r:id="rId35"/>
    <p:sldId id="821" r:id="rId36"/>
    <p:sldId id="822" r:id="rId37"/>
    <p:sldId id="823" r:id="rId38"/>
    <p:sldId id="824" r:id="rId39"/>
    <p:sldId id="826" r:id="rId40"/>
    <p:sldId id="825" r:id="rId41"/>
    <p:sldId id="829" r:id="rId42"/>
    <p:sldId id="832" r:id="rId43"/>
    <p:sldId id="833" r:id="rId44"/>
    <p:sldId id="834" r:id="rId45"/>
    <p:sldId id="2134805463" r:id="rId46"/>
    <p:sldId id="2134805497" r:id="rId47"/>
    <p:sldId id="2134805490" r:id="rId48"/>
    <p:sldId id="2134805491" r:id="rId49"/>
    <p:sldId id="2134805492" r:id="rId50"/>
    <p:sldId id="2134805493" r:id="rId51"/>
    <p:sldId id="2134805480" r:id="rId52"/>
    <p:sldId id="2134805481" r:id="rId53"/>
    <p:sldId id="2134805482" r:id="rId54"/>
    <p:sldId id="2134805483" r:id="rId55"/>
    <p:sldId id="2134805496" r:id="rId56"/>
    <p:sldId id="2134805494" r:id="rId57"/>
    <p:sldId id="2134805495" r:id="rId58"/>
    <p:sldId id="2134805484" r:id="rId59"/>
    <p:sldId id="2134805485" r:id="rId60"/>
    <p:sldId id="2134805486" r:id="rId61"/>
    <p:sldId id="2134805487" r:id="rId62"/>
    <p:sldId id="2134805488" r:id="rId63"/>
    <p:sldId id="2134805489" r:id="rId64"/>
    <p:sldId id="2134805498" r:id="rId65"/>
    <p:sldId id="2134805465" r:id="rId66"/>
    <p:sldId id="2134805466" r:id="rId67"/>
    <p:sldId id="2134805467" r:id="rId68"/>
    <p:sldId id="2134805468" r:id="rId69"/>
    <p:sldId id="2134805469" r:id="rId70"/>
    <p:sldId id="2134805470" r:id="rId71"/>
    <p:sldId id="2134805471" r:id="rId72"/>
    <p:sldId id="2134805472" r:id="rId73"/>
    <p:sldId id="2134805473" r:id="rId74"/>
    <p:sldId id="2134805477" r:id="rId75"/>
    <p:sldId id="2134805476" r:id="rId76"/>
    <p:sldId id="2134805475" r:id="rId77"/>
    <p:sldId id="313" r:id="rId78"/>
    <p:sldId id="324" r:id="rId79"/>
    <p:sldId id="325" r:id="rId80"/>
    <p:sldId id="326" r:id="rId81"/>
    <p:sldId id="327" r:id="rId82"/>
    <p:sldId id="328" r:id="rId83"/>
    <p:sldId id="329" r:id="rId84"/>
    <p:sldId id="213480550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3DC955-80E6-83DC-76F0-025BC8B4D460}" name="Jetze Schuurmans" initials="JS" userId="S::jetze.schuurmans@xebia.com::625bc41f-5835-498e-81a9-9e0793661a7f" providerId="AD"/>
  <p188:author id="{38CBF25F-7C4B-34C0-6086-8DD37F04D0A0}" name="Ismael  Cabral" initials="IC" userId="S::Ismael.Cabral@xebia.com::6c993a03-3ea9-461f-88fb-a0ef5452c9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1D58"/>
    <a:srgbClr val="E5DDE8"/>
    <a:srgbClr val="4A1E47"/>
    <a:srgbClr val="5A5A5A"/>
    <a:srgbClr val="9D92B2"/>
    <a:srgbClr val="D4CCD2"/>
    <a:srgbClr val="00A19A"/>
    <a:srgbClr val="D0D5E0"/>
    <a:srgbClr val="FFA500"/>
    <a:srgbClr val="00B6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F3ED8-5B69-0F42-A121-689985890C2E}" v="1" dt="2025-03-13T08:13:55.23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95"/>
  </p:normalViewPr>
  <p:slideViewPr>
    <p:cSldViewPr snapToGrid="0">
      <p:cViewPr varScale="1">
        <p:scale>
          <a:sx n="120" d="100"/>
          <a:sy n="120" d="100"/>
        </p:scale>
        <p:origin x="8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el  Cabral" userId="6c993a03-3ea9-461f-88fb-a0ef5452c99b" providerId="ADAL" clId="{D79066E3-DDBD-417C-A785-2781167229D8}"/>
    <pc:docChg chg="undo custSel modSld">
      <pc:chgData name="Ismael  Cabral" userId="6c993a03-3ea9-461f-88fb-a0ef5452c99b" providerId="ADAL" clId="{D79066E3-DDBD-417C-A785-2781167229D8}" dt="2023-11-13T13:30:10.246" v="176" actId="313"/>
      <pc:docMkLst>
        <pc:docMk/>
      </pc:docMkLst>
      <pc:sldChg chg="modSp mod">
        <pc:chgData name="Ismael  Cabral" userId="6c993a03-3ea9-461f-88fb-a0ef5452c99b" providerId="ADAL" clId="{D79066E3-DDBD-417C-A785-2781167229D8}" dt="2023-11-06T21:58:32.464" v="6" actId="20577"/>
        <pc:sldMkLst>
          <pc:docMk/>
          <pc:sldMk cId="4195701208" sldId="814"/>
        </pc:sldMkLst>
      </pc:sldChg>
      <pc:sldChg chg="modSp mod">
        <pc:chgData name="Ismael  Cabral" userId="6c993a03-3ea9-461f-88fb-a0ef5452c99b" providerId="ADAL" clId="{D79066E3-DDBD-417C-A785-2781167229D8}" dt="2023-11-13T08:06:55.459" v="168" actId="27636"/>
        <pc:sldMkLst>
          <pc:docMk/>
          <pc:sldMk cId="2206740148" sldId="830"/>
        </pc:sldMkLst>
      </pc:sldChg>
      <pc:sldChg chg="modSp mod">
        <pc:chgData name="Ismael  Cabral" userId="6c993a03-3ea9-461f-88fb-a0ef5452c99b" providerId="ADAL" clId="{D79066E3-DDBD-417C-A785-2781167229D8}" dt="2023-11-13T13:30:10.246" v="176" actId="313"/>
        <pc:sldMkLst>
          <pc:docMk/>
          <pc:sldMk cId="1374082485" sldId="2134805463"/>
        </pc:sldMkLst>
      </pc:sldChg>
      <pc:sldChg chg="modSp mod">
        <pc:chgData name="Ismael  Cabral" userId="6c993a03-3ea9-461f-88fb-a0ef5452c99b" providerId="ADAL" clId="{D79066E3-DDBD-417C-A785-2781167229D8}" dt="2023-11-06T22:02:17.593" v="167" actId="20577"/>
        <pc:sldMkLst>
          <pc:docMk/>
          <pc:sldMk cId="3073621164" sldId="2134805468"/>
        </pc:sldMkLst>
      </pc:sldChg>
      <pc:sldChg chg="modSp mod">
        <pc:chgData name="Ismael  Cabral" userId="6c993a03-3ea9-461f-88fb-a0ef5452c99b" providerId="ADAL" clId="{D79066E3-DDBD-417C-A785-2781167229D8}" dt="2023-11-06T22:01:28.978" v="140" actId="20577"/>
        <pc:sldMkLst>
          <pc:docMk/>
          <pc:sldMk cId="4150725584" sldId="2134805488"/>
        </pc:sldMkLst>
      </pc:sldChg>
    </pc:docChg>
  </pc:docChgLst>
  <pc:docChgLst>
    <pc:chgData name="Ismael  Cabral" userId="6c993a03-3ea9-461f-88fb-a0ef5452c99b" providerId="ADAL" clId="{0A4F698D-8CB4-4FDC-BD00-EE8028E4F774}"/>
    <pc:docChg chg="undo custSel addSld delSld modSld">
      <pc:chgData name="Ismael  Cabral" userId="6c993a03-3ea9-461f-88fb-a0ef5452c99b" providerId="ADAL" clId="{0A4F698D-8CB4-4FDC-BD00-EE8028E4F774}" dt="2024-06-07T08:19:31.988" v="28"/>
      <pc:docMkLst>
        <pc:docMk/>
      </pc:docMkLst>
      <pc:sldChg chg="del">
        <pc:chgData name="Ismael  Cabral" userId="6c993a03-3ea9-461f-88fb-a0ef5452c99b" providerId="ADAL" clId="{0A4F698D-8CB4-4FDC-BD00-EE8028E4F774}" dt="2024-06-07T08:17:41.261" v="22" actId="47"/>
        <pc:sldMkLst>
          <pc:docMk/>
          <pc:sldMk cId="3740322639" sldId="789"/>
        </pc:sldMkLst>
      </pc:sldChg>
      <pc:sldChg chg="add">
        <pc:chgData name="Ismael  Cabral" userId="6c993a03-3ea9-461f-88fb-a0ef5452c99b" providerId="ADAL" clId="{0A4F698D-8CB4-4FDC-BD00-EE8028E4F774}" dt="2024-06-07T08:19:31.988" v="28"/>
        <pc:sldMkLst>
          <pc:docMk/>
          <pc:sldMk cId="1348140029" sldId="790"/>
        </pc:sldMkLst>
      </pc:sldChg>
      <pc:sldChg chg="del">
        <pc:chgData name="Ismael  Cabral" userId="6c993a03-3ea9-461f-88fb-a0ef5452c99b" providerId="ADAL" clId="{0A4F698D-8CB4-4FDC-BD00-EE8028E4F774}" dt="2024-06-07T08:19:15.474" v="27" actId="2696"/>
        <pc:sldMkLst>
          <pc:docMk/>
          <pc:sldMk cId="3617798780" sldId="790"/>
        </pc:sldMkLst>
      </pc:sldChg>
      <pc:sldChg chg="add del">
        <pc:chgData name="Ismael  Cabral" userId="6c993a03-3ea9-461f-88fb-a0ef5452c99b" providerId="ADAL" clId="{0A4F698D-8CB4-4FDC-BD00-EE8028E4F774}" dt="2024-06-07T08:18:32.801" v="25"/>
        <pc:sldMkLst>
          <pc:docMk/>
          <pc:sldMk cId="549066357" sldId="795"/>
        </pc:sldMkLst>
      </pc:sldChg>
      <pc:sldChg chg="del">
        <pc:chgData name="Ismael  Cabral" userId="6c993a03-3ea9-461f-88fb-a0ef5452c99b" providerId="ADAL" clId="{0A4F698D-8CB4-4FDC-BD00-EE8028E4F774}" dt="2024-06-07T08:18:43.305" v="26"/>
        <pc:sldMkLst>
          <pc:docMk/>
          <pc:sldMk cId="1838228192" sldId="795"/>
        </pc:sldMkLst>
      </pc:sldChg>
      <pc:sldChg chg="del">
        <pc:chgData name="Ismael  Cabral" userId="6c993a03-3ea9-461f-88fb-a0ef5452c99b" providerId="ADAL" clId="{0A4F698D-8CB4-4FDC-BD00-EE8028E4F774}" dt="2024-06-07T08:18:22.260" v="23" actId="2696"/>
        <pc:sldMkLst>
          <pc:docMk/>
          <pc:sldMk cId="4175995402" sldId="795"/>
        </pc:sldMkLst>
      </pc:sldChg>
      <pc:sldChg chg="del">
        <pc:chgData name="Ismael  Cabral" userId="6c993a03-3ea9-461f-88fb-a0ef5452c99b" providerId="ADAL" clId="{0A4F698D-8CB4-4FDC-BD00-EE8028E4F774}" dt="2024-06-07T08:16:17.153" v="20" actId="47"/>
        <pc:sldMkLst>
          <pc:docMk/>
          <pc:sldMk cId="3216960833" sldId="827"/>
        </pc:sldMkLst>
      </pc:sldChg>
      <pc:sldChg chg="modSp del mod">
        <pc:chgData name="Ismael  Cabral" userId="6c993a03-3ea9-461f-88fb-a0ef5452c99b" providerId="ADAL" clId="{0A4F698D-8CB4-4FDC-BD00-EE8028E4F774}" dt="2024-06-07T08:16:19.989" v="21" actId="47"/>
        <pc:sldMkLst>
          <pc:docMk/>
          <pc:sldMk cId="2206740148" sldId="830"/>
        </pc:sldMkLst>
      </pc:sldChg>
      <pc:sldChg chg="modSp mod addCm">
        <pc:chgData name="Ismael  Cabral" userId="6c993a03-3ea9-461f-88fb-a0ef5452c99b" providerId="ADAL" clId="{0A4F698D-8CB4-4FDC-BD00-EE8028E4F774}" dt="2024-06-07T08:14:12.237" v="11"/>
        <pc:sldMkLst>
          <pc:docMk/>
          <pc:sldMk cId="658684133" sldId="833"/>
        </pc:sldMkLst>
        <pc:extLst>
          <p:ext xmlns:p="http://schemas.openxmlformats.org/presentationml/2006/main" uri="{D6D511B9-2390-475A-947B-AFAB55BFBCF1}">
            <pc226:cmChg xmlns:pc226="http://schemas.microsoft.com/office/powerpoint/2022/06/main/command" chg="add">
              <pc226:chgData name="Ismael  Cabral" userId="6c993a03-3ea9-461f-88fb-a0ef5452c99b" providerId="ADAL" clId="{0A4F698D-8CB4-4FDC-BD00-EE8028E4F774}" dt="2024-06-07T08:14:12.237" v="11"/>
              <pc2:cmMkLst xmlns:pc2="http://schemas.microsoft.com/office/powerpoint/2019/9/main/command">
                <pc:docMk/>
                <pc:sldMk cId="658684133" sldId="833"/>
                <pc2:cmMk id="{91139D8A-378D-4765-B247-846410E9C625}"/>
              </pc2:cmMkLst>
            </pc226:cmChg>
          </p:ext>
        </pc:extLst>
      </pc:sldChg>
      <pc:sldChg chg="addCm">
        <pc:chgData name="Ismael  Cabral" userId="6c993a03-3ea9-461f-88fb-a0ef5452c99b" providerId="ADAL" clId="{0A4F698D-8CB4-4FDC-BD00-EE8028E4F774}" dt="2024-06-07T08:15:09.132" v="15"/>
        <pc:sldMkLst>
          <pc:docMk/>
          <pc:sldMk cId="2733645914" sldId="834"/>
        </pc:sldMkLst>
        <pc:extLst>
          <p:ext xmlns:p="http://schemas.openxmlformats.org/presentationml/2006/main" uri="{D6D511B9-2390-475A-947B-AFAB55BFBCF1}">
            <pc226:cmChg xmlns:pc226="http://schemas.microsoft.com/office/powerpoint/2022/06/main/command" chg="add">
              <pc226:chgData name="Ismael  Cabral" userId="6c993a03-3ea9-461f-88fb-a0ef5452c99b" providerId="ADAL" clId="{0A4F698D-8CB4-4FDC-BD00-EE8028E4F774}" dt="2024-06-07T08:15:09.132" v="15"/>
              <pc2:cmMkLst xmlns:pc2="http://schemas.microsoft.com/office/powerpoint/2019/9/main/command">
                <pc:docMk/>
                <pc:sldMk cId="2733645914" sldId="834"/>
                <pc2:cmMk id="{F84ECC61-6ECE-4AE7-8D75-3C1E5A26D71F}"/>
              </pc2:cmMkLst>
            </pc226:cmChg>
            <pc226:cmChg xmlns:pc226="http://schemas.microsoft.com/office/powerpoint/2022/06/main/command" chg="add">
              <pc226:chgData name="Ismael  Cabral" userId="6c993a03-3ea9-461f-88fb-a0ef5452c99b" providerId="ADAL" clId="{0A4F698D-8CB4-4FDC-BD00-EE8028E4F774}" dt="2024-06-07T08:14:52.339" v="14"/>
              <pc2:cmMkLst xmlns:pc2="http://schemas.microsoft.com/office/powerpoint/2019/9/main/command">
                <pc:docMk/>
                <pc:sldMk cId="2733645914" sldId="834"/>
                <pc2:cmMk id="{1A813DF7-983F-4225-85DB-883E50AAC04C}"/>
              </pc2:cmMkLst>
            </pc226:cmChg>
          </p:ext>
        </pc:extLst>
      </pc:sldChg>
      <pc:sldChg chg="addCm">
        <pc:chgData name="Ismael  Cabral" userId="6c993a03-3ea9-461f-88fb-a0ef5452c99b" providerId="ADAL" clId="{0A4F698D-8CB4-4FDC-BD00-EE8028E4F774}" dt="2024-06-07T08:15:41.492" v="16"/>
        <pc:sldMkLst>
          <pc:docMk/>
          <pc:sldMk cId="1374082485" sldId="2134805463"/>
        </pc:sldMkLst>
        <pc:extLst>
          <p:ext xmlns:p="http://schemas.openxmlformats.org/presentationml/2006/main" uri="{D6D511B9-2390-475A-947B-AFAB55BFBCF1}">
            <pc226:cmChg xmlns:pc226="http://schemas.microsoft.com/office/powerpoint/2022/06/main/command" chg="add">
              <pc226:chgData name="Ismael  Cabral" userId="6c993a03-3ea9-461f-88fb-a0ef5452c99b" providerId="ADAL" clId="{0A4F698D-8CB4-4FDC-BD00-EE8028E4F774}" dt="2024-06-07T08:15:41.492" v="16"/>
              <pc2:cmMkLst xmlns:pc2="http://schemas.microsoft.com/office/powerpoint/2019/9/main/command">
                <pc:docMk/>
                <pc:sldMk cId="1374082485" sldId="2134805463"/>
                <pc2:cmMk id="{FD342FB4-91E2-44C8-AAAB-E10EBB3395E1}"/>
              </pc2:cmMkLst>
            </pc226:cmChg>
          </p:ext>
        </pc:extLst>
      </pc:sldChg>
      <pc:sldChg chg="add del setBg">
        <pc:chgData name="Ismael  Cabral" userId="6c993a03-3ea9-461f-88fb-a0ef5452c99b" providerId="ADAL" clId="{0A4F698D-8CB4-4FDC-BD00-EE8028E4F774}" dt="2024-06-07T08:18:32.801" v="25"/>
        <pc:sldMkLst>
          <pc:docMk/>
          <pc:sldMk cId="1746142888" sldId="2134805478"/>
        </pc:sldMkLst>
      </pc:sldChg>
      <pc:sldChg chg="del">
        <pc:chgData name="Ismael  Cabral" userId="6c993a03-3ea9-461f-88fb-a0ef5452c99b" providerId="ADAL" clId="{0A4F698D-8CB4-4FDC-BD00-EE8028E4F774}" dt="2024-06-07T08:18:22.260" v="23" actId="2696"/>
        <pc:sldMkLst>
          <pc:docMk/>
          <pc:sldMk cId="3215300208" sldId="2134805478"/>
        </pc:sldMkLst>
      </pc:sldChg>
      <pc:sldChg chg="del">
        <pc:chgData name="Ismael  Cabral" userId="6c993a03-3ea9-461f-88fb-a0ef5452c99b" providerId="ADAL" clId="{0A4F698D-8CB4-4FDC-BD00-EE8028E4F774}" dt="2024-06-07T08:18:43.305" v="26"/>
        <pc:sldMkLst>
          <pc:docMk/>
          <pc:sldMk cId="3480128842" sldId="2134805478"/>
        </pc:sldMkLst>
      </pc:sldChg>
      <pc:sldChg chg="modSp mod">
        <pc:chgData name="Ismael  Cabral" userId="6c993a03-3ea9-461f-88fb-a0ef5452c99b" providerId="ADAL" clId="{0A4F698D-8CB4-4FDC-BD00-EE8028E4F774}" dt="2024-06-06T09:21:08.210" v="10" actId="20577"/>
        <pc:sldMkLst>
          <pc:docMk/>
          <pc:sldMk cId="4150725584" sldId="2134805488"/>
        </pc:sldMkLst>
      </pc:sldChg>
      <pc:sldChg chg="addCm">
        <pc:chgData name="Ismael  Cabral" userId="6c993a03-3ea9-461f-88fb-a0ef5452c99b" providerId="ADAL" clId="{0A4F698D-8CB4-4FDC-BD00-EE8028E4F774}" dt="2024-06-07T08:16:09.526" v="19"/>
        <pc:sldMkLst>
          <pc:docMk/>
          <pc:sldMk cId="3860194326" sldId="2134805497"/>
        </pc:sldMkLst>
        <pc:extLst>
          <p:ext xmlns:p="http://schemas.openxmlformats.org/presentationml/2006/main" uri="{D6D511B9-2390-475A-947B-AFAB55BFBCF1}">
            <pc226:cmChg xmlns:pc226="http://schemas.microsoft.com/office/powerpoint/2022/06/main/command" chg="add">
              <pc226:chgData name="Ismael  Cabral" userId="6c993a03-3ea9-461f-88fb-a0ef5452c99b" providerId="ADAL" clId="{0A4F698D-8CB4-4FDC-BD00-EE8028E4F774}" dt="2024-06-07T08:16:09.526" v="19"/>
              <pc2:cmMkLst xmlns:pc2="http://schemas.microsoft.com/office/powerpoint/2019/9/main/command">
                <pc:docMk/>
                <pc:sldMk cId="3860194326" sldId="2134805497"/>
                <pc2:cmMk id="{F0C19616-A1CE-4D5F-BBED-272A5F5340B0}"/>
              </pc2:cmMkLst>
            </pc226:cmChg>
          </p:ext>
        </pc:extLst>
      </pc:sldChg>
      <pc:sldChg chg="new del">
        <pc:chgData name="Ismael  Cabral" userId="6c993a03-3ea9-461f-88fb-a0ef5452c99b" providerId="ADAL" clId="{0A4F698D-8CB4-4FDC-BD00-EE8028E4F774}" dt="2024-06-07T08:15:52.417" v="18" actId="680"/>
        <pc:sldMkLst>
          <pc:docMk/>
          <pc:sldMk cId="1443793603" sldId="2134805504"/>
        </pc:sldMkLst>
      </pc:sldChg>
      <pc:sldChg chg="new del">
        <pc:chgData name="Ismael  Cabral" userId="6c993a03-3ea9-461f-88fb-a0ef5452c99b" providerId="ADAL" clId="{0A4F698D-8CB4-4FDC-BD00-EE8028E4F774}" dt="2024-06-07T08:14:33.517" v="13" actId="680"/>
        <pc:sldMkLst>
          <pc:docMk/>
          <pc:sldMk cId="3382486895" sldId="2134805504"/>
        </pc:sldMkLst>
      </pc:sldChg>
      <pc:sldMasterChg chg="delSldLayout">
        <pc:chgData name="Ismael  Cabral" userId="6c993a03-3ea9-461f-88fb-a0ef5452c99b" providerId="ADAL" clId="{0A4F698D-8CB4-4FDC-BD00-EE8028E4F774}" dt="2024-06-07T08:16:19.989" v="21" actId="47"/>
        <pc:sldMasterMkLst>
          <pc:docMk/>
          <pc:sldMasterMk cId="1891902093" sldId="2147483755"/>
        </pc:sldMasterMkLst>
        <pc:sldLayoutChg chg="del">
          <pc:chgData name="Ismael  Cabral" userId="6c993a03-3ea9-461f-88fb-a0ef5452c99b" providerId="ADAL" clId="{0A4F698D-8CB4-4FDC-BD00-EE8028E4F774}" dt="2024-06-07T08:16:17.153" v="20" actId="47"/>
          <pc:sldLayoutMkLst>
            <pc:docMk/>
            <pc:sldMasterMk cId="1891902093" sldId="2147483755"/>
            <pc:sldLayoutMk cId="357688971" sldId="2147483772"/>
          </pc:sldLayoutMkLst>
        </pc:sldLayoutChg>
        <pc:sldLayoutChg chg="del">
          <pc:chgData name="Ismael  Cabral" userId="6c993a03-3ea9-461f-88fb-a0ef5452c99b" providerId="ADAL" clId="{0A4F698D-8CB4-4FDC-BD00-EE8028E4F774}" dt="2024-06-07T08:16:19.989" v="21" actId="47"/>
          <pc:sldLayoutMkLst>
            <pc:docMk/>
            <pc:sldMasterMk cId="1891902093" sldId="2147483755"/>
            <pc:sldLayoutMk cId="1694529620" sldId="2147483780"/>
          </pc:sldLayoutMkLst>
        </pc:sldLayoutChg>
      </pc:sldMasterChg>
    </pc:docChg>
  </pc:docChgLst>
  <pc:docChgLst>
    <pc:chgData name="Daniel van der Ende" userId="S::daniel.vanderende@xebia.com::79bdc877-1b0f-42e6-81ce-d70afa7421de" providerId="AD" clId="Web-{1725EF13-D84F-B0E1-2F38-FCE49C9C89F6}"/>
    <pc:docChg chg="modSld">
      <pc:chgData name="Daniel van der Ende" userId="S::daniel.vanderende@xebia.com::79bdc877-1b0f-42e6-81ce-d70afa7421de" providerId="AD" clId="Web-{1725EF13-D84F-B0E1-2F38-FCE49C9C89F6}" dt="2023-11-28T09:16:18.085" v="1"/>
      <pc:docMkLst>
        <pc:docMk/>
      </pc:docMkLst>
      <pc:sldChg chg="addSp delSp">
        <pc:chgData name="Daniel van der Ende" userId="S::daniel.vanderende@xebia.com::79bdc877-1b0f-42e6-81ce-d70afa7421de" providerId="AD" clId="Web-{1725EF13-D84F-B0E1-2F38-FCE49C9C89F6}" dt="2023-11-28T09:16:18.085" v="1"/>
        <pc:sldMkLst>
          <pc:docMk/>
          <pc:sldMk cId="1969545540" sldId="821"/>
        </pc:sldMkLst>
      </pc:sldChg>
    </pc:docChg>
  </pc:docChgLst>
  <pc:docChgLst>
    <pc:chgData name="Ismael  Cabral" userId="S::ismael.cabral@xebia.com::6c993a03-3ea9-461f-88fb-a0ef5452c99b" providerId="AD" clId="Web-{EB6BD71F-B6DD-9FC7-908B-BBDC33455C28}"/>
    <pc:docChg chg="delSld modSld">
      <pc:chgData name="Ismael  Cabral" userId="S::ismael.cabral@xebia.com::6c993a03-3ea9-461f-88fb-a0ef5452c99b" providerId="AD" clId="Web-{EB6BD71F-B6DD-9FC7-908B-BBDC33455C28}" dt="2023-06-19T09:23:40.838" v="292" actId="20577"/>
      <pc:docMkLst>
        <pc:docMk/>
      </pc:docMkLst>
      <pc:sldChg chg="modSp">
        <pc:chgData name="Ismael  Cabral" userId="S::ismael.cabral@xebia.com::6c993a03-3ea9-461f-88fb-a0ef5452c99b" providerId="AD" clId="Web-{EB6BD71F-B6DD-9FC7-908B-BBDC33455C28}" dt="2023-06-19T09:12:19.711" v="25" actId="20577"/>
        <pc:sldMkLst>
          <pc:docMk/>
          <pc:sldMk cId="3740322639" sldId="789"/>
        </pc:sldMkLst>
      </pc:sldChg>
      <pc:sldChg chg="modSp">
        <pc:chgData name="Ismael  Cabral" userId="S::ismael.cabral@xebia.com::6c993a03-3ea9-461f-88fb-a0ef5452c99b" providerId="AD" clId="Web-{EB6BD71F-B6DD-9FC7-908B-BBDC33455C28}" dt="2023-06-19T09:12:00.866" v="23" actId="20577"/>
        <pc:sldMkLst>
          <pc:docMk/>
          <pc:sldMk cId="3021440145" sldId="816"/>
        </pc:sldMkLst>
      </pc:sldChg>
      <pc:sldChg chg="modSp">
        <pc:chgData name="Ismael  Cabral" userId="S::ismael.cabral@xebia.com::6c993a03-3ea9-461f-88fb-a0ef5452c99b" providerId="AD" clId="Web-{EB6BD71F-B6DD-9FC7-908B-BBDC33455C28}" dt="2023-06-19T09:11:16.909" v="14" actId="20577"/>
        <pc:sldMkLst>
          <pc:docMk/>
          <pc:sldMk cId="3081460135" sldId="825"/>
        </pc:sldMkLst>
      </pc:sldChg>
      <pc:sldChg chg="modSp">
        <pc:chgData name="Ismael  Cabral" userId="S::ismael.cabral@xebia.com::6c993a03-3ea9-461f-88fb-a0ef5452c99b" providerId="AD" clId="Web-{EB6BD71F-B6DD-9FC7-908B-BBDC33455C28}" dt="2023-06-19T09:11:34.707" v="16" actId="20577"/>
        <pc:sldMkLst>
          <pc:docMk/>
          <pc:sldMk cId="3860194326" sldId="2134805497"/>
        </pc:sldMkLst>
      </pc:sldChg>
      <pc:sldChg chg="modSp">
        <pc:chgData name="Ismael  Cabral" userId="S::ismael.cabral@xebia.com::6c993a03-3ea9-461f-88fb-a0ef5452c99b" providerId="AD" clId="Web-{EB6BD71F-B6DD-9FC7-908B-BBDC33455C28}" dt="2023-06-19T09:23:40.838" v="292" actId="20577"/>
        <pc:sldMkLst>
          <pc:docMk/>
          <pc:sldMk cId="486464999" sldId="2134805498"/>
        </pc:sldMkLst>
      </pc:sldChg>
      <pc:sldChg chg="del">
        <pc:chgData name="Ismael  Cabral" userId="S::ismael.cabral@xebia.com::6c993a03-3ea9-461f-88fb-a0ef5452c99b" providerId="AD" clId="Web-{EB6BD71F-B6DD-9FC7-908B-BBDC33455C28}" dt="2023-06-19T09:15:28.162" v="249"/>
        <pc:sldMkLst>
          <pc:docMk/>
          <pc:sldMk cId="3330209548" sldId="2134805500"/>
        </pc:sldMkLst>
      </pc:sldChg>
      <pc:sldChg chg="modSp del">
        <pc:chgData name="Ismael  Cabral" userId="S::ismael.cabral@xebia.com::6c993a03-3ea9-461f-88fb-a0ef5452c99b" providerId="AD" clId="Web-{EB6BD71F-B6DD-9FC7-908B-BBDC33455C28}" dt="2023-06-19T09:22:14.066" v="254"/>
        <pc:sldMkLst>
          <pc:docMk/>
          <pc:sldMk cId="3578006692" sldId="2134805501"/>
        </pc:sldMkLst>
      </pc:sldChg>
    </pc:docChg>
  </pc:docChgLst>
  <pc:docChgLst>
    <pc:chgData name="Ismael  Cabral" userId="6c993a03-3ea9-461f-88fb-a0ef5452c99b" providerId="ADAL" clId="{152F3ED8-5B69-0F42-A121-689985890C2E}"/>
    <pc:docChg chg="modSld">
      <pc:chgData name="Ismael  Cabral" userId="6c993a03-3ea9-461f-88fb-a0ef5452c99b" providerId="ADAL" clId="{152F3ED8-5B69-0F42-A121-689985890C2E}" dt="2025-03-13T08:23:16.316" v="2"/>
      <pc:docMkLst>
        <pc:docMk/>
      </pc:docMkLst>
      <pc:sldChg chg="addSp delSp modSp mod">
        <pc:chgData name="Ismael  Cabral" userId="6c993a03-3ea9-461f-88fb-a0ef5452c99b" providerId="ADAL" clId="{152F3ED8-5B69-0F42-A121-689985890C2E}" dt="2025-03-13T08:23:16.316" v="2"/>
        <pc:sldMkLst>
          <pc:docMk/>
          <pc:sldMk cId="1103123721" sldId="330"/>
        </pc:sldMkLst>
        <pc:spChg chg="add del mod">
          <ac:chgData name="Ismael  Cabral" userId="6c993a03-3ea9-461f-88fb-a0ef5452c99b" providerId="ADAL" clId="{152F3ED8-5B69-0F42-A121-689985890C2E}" dt="2025-03-13T08:23:16.316" v="2"/>
          <ac:spMkLst>
            <pc:docMk/>
            <pc:sldMk cId="1103123721" sldId="330"/>
            <ac:spMk id="4" creationId="{91F158B2-04A0-CF8A-8A3C-DFFE95C7A69A}"/>
          </ac:spMkLst>
        </pc:spChg>
      </pc:sldChg>
    </pc:docChg>
  </pc:docChgLst>
  <pc:docChgLst>
    <pc:chgData name="Ismael  Cabral" userId="S::ismael.cabral@xebia.com::6c993a03-3ea9-461f-88fb-a0ef5452c99b" providerId="AD" clId="Web-{2BEF72CE-7B86-E009-665B-213C4A7700E1}"/>
    <pc:docChg chg="addSld modSld">
      <pc:chgData name="Ismael  Cabral" userId="S::ismael.cabral@xebia.com::6c993a03-3ea9-461f-88fb-a0ef5452c99b" providerId="AD" clId="Web-{2BEF72CE-7B86-E009-665B-213C4A7700E1}" dt="2023-11-08T16:48:38.155" v="183" actId="14100"/>
      <pc:docMkLst>
        <pc:docMk/>
      </pc:docMkLst>
      <pc:sldChg chg="addSp delSp modSp add">
        <pc:chgData name="Ismael  Cabral" userId="S::ismael.cabral@xebia.com::6c993a03-3ea9-461f-88fb-a0ef5452c99b" providerId="AD" clId="Web-{2BEF72CE-7B86-E009-665B-213C4A7700E1}" dt="2023-11-08T16:48:38.155" v="183" actId="14100"/>
        <pc:sldMkLst>
          <pc:docMk/>
          <pc:sldMk cId="2730558174" sldId="2134805503"/>
        </pc:sldMkLst>
      </pc:sldChg>
    </pc:docChg>
  </pc:docChgLst>
  <pc:docChgLst>
    <pc:chgData name="Ismael  Cabral" userId="6c993a03-3ea9-461f-88fb-a0ef5452c99b" providerId="ADAL" clId="{3B3170F8-4D32-4E72-96E7-91EF49D1F6EB}"/>
    <pc:docChg chg="custSel modSld">
      <pc:chgData name="Ismael  Cabral" userId="6c993a03-3ea9-461f-88fb-a0ef5452c99b" providerId="ADAL" clId="{3B3170F8-4D32-4E72-96E7-91EF49D1F6EB}" dt="2023-10-02T12:33:57.175" v="237" actId="20577"/>
      <pc:docMkLst>
        <pc:docMk/>
      </pc:docMkLst>
      <pc:sldChg chg="modSp mod">
        <pc:chgData name="Ismael  Cabral" userId="6c993a03-3ea9-461f-88fb-a0ef5452c99b" providerId="ADAL" clId="{3B3170F8-4D32-4E72-96E7-91EF49D1F6EB}" dt="2023-10-01T18:56:26.132" v="132" actId="20577"/>
        <pc:sldMkLst>
          <pc:docMk/>
          <pc:sldMk cId="186431937" sldId="774"/>
        </pc:sldMkLst>
      </pc:sldChg>
      <pc:sldChg chg="mod modShow">
        <pc:chgData name="Ismael  Cabral" userId="6c993a03-3ea9-461f-88fb-a0ef5452c99b" providerId="ADAL" clId="{3B3170F8-4D32-4E72-96E7-91EF49D1F6EB}" dt="2023-10-01T18:53:42.265" v="0" actId="729"/>
        <pc:sldMkLst>
          <pc:docMk/>
          <pc:sldMk cId="4024204830" sldId="2134805483"/>
        </pc:sldMkLst>
      </pc:sldChg>
      <pc:sldChg chg="modSp mod">
        <pc:chgData name="Ismael  Cabral" userId="6c993a03-3ea9-461f-88fb-a0ef5452c99b" providerId="ADAL" clId="{3B3170F8-4D32-4E72-96E7-91EF49D1F6EB}" dt="2023-10-02T12:33:57.175" v="237" actId="20577"/>
        <pc:sldMkLst>
          <pc:docMk/>
          <pc:sldMk cId="3860194326" sldId="2134805497"/>
        </pc:sldMkLst>
      </pc:sldChg>
    </pc:docChg>
  </pc:docChgLst>
  <pc:docChgLst>
    <pc:chgData name="Ismael  Cabral" userId="6c993a03-3ea9-461f-88fb-a0ef5452c99b" providerId="ADAL" clId="{F0B9419F-61C3-3144-9A3C-20CE963C7BF8}"/>
    <pc:docChg chg="undo custSel modSld">
      <pc:chgData name="Ismael  Cabral" userId="6c993a03-3ea9-461f-88fb-a0ef5452c99b" providerId="ADAL" clId="{F0B9419F-61C3-3144-9A3C-20CE963C7BF8}" dt="2023-11-08T17:07:08.391" v="315" actId="14100"/>
      <pc:docMkLst>
        <pc:docMk/>
      </pc:docMkLst>
      <pc:sldChg chg="modSp mod">
        <pc:chgData name="Ismael  Cabral" userId="6c993a03-3ea9-461f-88fb-a0ef5452c99b" providerId="ADAL" clId="{F0B9419F-61C3-3144-9A3C-20CE963C7BF8}" dt="2023-11-08T16:52:20.847" v="54" actId="27636"/>
        <pc:sldMkLst>
          <pc:docMk/>
          <pc:sldMk cId="2206740148" sldId="830"/>
        </pc:sldMkLst>
      </pc:sldChg>
      <pc:sldChg chg="modSp mod">
        <pc:chgData name="Ismael  Cabral" userId="6c993a03-3ea9-461f-88fb-a0ef5452c99b" providerId="ADAL" clId="{F0B9419F-61C3-3144-9A3C-20CE963C7BF8}" dt="2023-11-08T16:52:20.890" v="55" actId="27636"/>
        <pc:sldMkLst>
          <pc:docMk/>
          <pc:sldMk cId="3444592262" sldId="2134805493"/>
        </pc:sldMkLst>
      </pc:sldChg>
      <pc:sldChg chg="addSp delSp modSp mod">
        <pc:chgData name="Ismael  Cabral" userId="6c993a03-3ea9-461f-88fb-a0ef5452c99b" providerId="ADAL" clId="{F0B9419F-61C3-3144-9A3C-20CE963C7BF8}" dt="2023-11-08T17:07:08.391" v="315" actId="14100"/>
        <pc:sldMkLst>
          <pc:docMk/>
          <pc:sldMk cId="2730558174" sldId="2134805503"/>
        </pc:sldMkLst>
      </pc:sldChg>
    </pc:docChg>
  </pc:docChgLst>
  <pc:docChgLst>
    <pc:chgData name="Ismael  Cabral" userId="6c993a03-3ea9-461f-88fb-a0ef5452c99b" providerId="ADAL" clId="{EDB3733B-BBBA-4D54-99C5-F63D87071901}"/>
    <pc:docChg chg="custSel modSld">
      <pc:chgData name="Ismael  Cabral" userId="6c993a03-3ea9-461f-88fb-a0ef5452c99b" providerId="ADAL" clId="{EDB3733B-BBBA-4D54-99C5-F63D87071901}" dt="2023-06-22T13:25:10.521" v="51" actId="20577"/>
      <pc:docMkLst>
        <pc:docMk/>
      </pc:docMkLst>
      <pc:sldChg chg="modSp mod">
        <pc:chgData name="Ismael  Cabral" userId="6c993a03-3ea9-461f-88fb-a0ef5452c99b" providerId="ADAL" clId="{EDB3733B-BBBA-4D54-99C5-F63D87071901}" dt="2023-06-22T13:25:10.521" v="51" actId="20577"/>
        <pc:sldMkLst>
          <pc:docMk/>
          <pc:sldMk cId="2733645914" sldId="834"/>
        </pc:sldMkLst>
      </pc:sldChg>
      <pc:sldChg chg="modSp mod">
        <pc:chgData name="Ismael  Cabral" userId="6c993a03-3ea9-461f-88fb-a0ef5452c99b" providerId="ADAL" clId="{EDB3733B-BBBA-4D54-99C5-F63D87071901}" dt="2023-06-22T12:57:23.351" v="49" actId="20577"/>
        <pc:sldMkLst>
          <pc:docMk/>
          <pc:sldMk cId="1374082485" sldId="2134805463"/>
        </pc:sldMkLst>
      </pc:sldChg>
      <pc:sldChg chg="delSp mod">
        <pc:chgData name="Ismael  Cabral" userId="6c993a03-3ea9-461f-88fb-a0ef5452c99b" providerId="ADAL" clId="{EDB3733B-BBBA-4D54-99C5-F63D87071901}" dt="2023-06-22T12:49:42.365" v="0" actId="478"/>
        <pc:sldMkLst>
          <pc:docMk/>
          <pc:sldMk cId="3860194326" sldId="2134805497"/>
        </pc:sldMkLst>
      </pc:sldChg>
    </pc:docChg>
  </pc:docChgLst>
  <pc:docChgLst>
    <pc:chgData name="Ismael  Cabral" userId="S::ismael.cabral@xebia.com::6c993a03-3ea9-461f-88fb-a0ef5452c99b" providerId="AD" clId="Web-{D8DD4EE6-4E71-B06D-A724-9FE25E65A724}"/>
    <pc:docChg chg="modSld">
      <pc:chgData name="Ismael  Cabral" userId="S::ismael.cabral@xebia.com::6c993a03-3ea9-461f-88fb-a0ef5452c99b" providerId="AD" clId="Web-{D8DD4EE6-4E71-B06D-A724-9FE25E65A724}" dt="2023-07-27T10:13:17.321" v="11" actId="20577"/>
      <pc:docMkLst>
        <pc:docMk/>
      </pc:docMkLst>
      <pc:sldChg chg="modSp">
        <pc:chgData name="Ismael  Cabral" userId="S::ismael.cabral@xebia.com::6c993a03-3ea9-461f-88fb-a0ef5452c99b" providerId="AD" clId="Web-{D8DD4EE6-4E71-B06D-A724-9FE25E65A724}" dt="2023-07-27T10:13:17.321" v="11" actId="20577"/>
        <pc:sldMkLst>
          <pc:docMk/>
          <pc:sldMk cId="1103123721" sldId="330"/>
        </pc:sldMkLst>
      </pc:sldChg>
    </pc:docChg>
  </pc:docChgLst>
  <pc:docChgLst>
    <pc:chgData name="Ismael  Cabral" userId="S::ismael.cabral@xebia.com::6c993a03-3ea9-461f-88fb-a0ef5452c99b" providerId="AD" clId="Web-{789F8710-DDF9-2672-CA1C-18620853095F}"/>
    <pc:docChg chg="modSld">
      <pc:chgData name="Ismael  Cabral" userId="S::ismael.cabral@xebia.com::6c993a03-3ea9-461f-88fb-a0ef5452c99b" providerId="AD" clId="Web-{789F8710-DDF9-2672-CA1C-18620853095F}" dt="2024-04-15T08:40:24.203" v="1"/>
      <pc:docMkLst>
        <pc:docMk/>
      </pc:docMkLst>
      <pc:sldChg chg="modSp">
        <pc:chgData name="Ismael  Cabral" userId="S::ismael.cabral@xebia.com::6c993a03-3ea9-461f-88fb-a0ef5452c99b" providerId="AD" clId="Web-{789F8710-DDF9-2672-CA1C-18620853095F}" dt="2024-04-15T08:40:24.203" v="1"/>
        <pc:sldMkLst>
          <pc:docMk/>
          <pc:sldMk cId="1678041338" sldId="773"/>
        </pc:sldMkLst>
      </pc:sldChg>
    </pc:docChg>
  </pc:docChgLst>
  <pc:docChgLst>
    <pc:chgData name="Ismael  Cabral" userId="6c993a03-3ea9-461f-88fb-a0ef5452c99b" providerId="ADAL" clId="{F2BA200C-121C-D94E-BF3A-A2309EC1FF9E}"/>
    <pc:docChg chg="modSld">
      <pc:chgData name="Ismael  Cabral" userId="6c993a03-3ea9-461f-88fb-a0ef5452c99b" providerId="ADAL" clId="{F2BA200C-121C-D94E-BF3A-A2309EC1FF9E}" dt="2024-05-31T09:32:42.420" v="5" actId="767"/>
      <pc:docMkLst>
        <pc:docMk/>
      </pc:docMkLst>
      <pc:sldChg chg="modSp mod">
        <pc:chgData name="Ismael  Cabral" userId="6c993a03-3ea9-461f-88fb-a0ef5452c99b" providerId="ADAL" clId="{F2BA200C-121C-D94E-BF3A-A2309EC1FF9E}" dt="2024-03-12T09:51:04.360" v="1" actId="20577"/>
        <pc:sldMkLst>
          <pc:docMk/>
          <pc:sldMk cId="1678041338" sldId="773"/>
        </pc:sldMkLst>
      </pc:sldChg>
      <pc:sldChg chg="addSp modSp mod">
        <pc:chgData name="Ismael  Cabral" userId="6c993a03-3ea9-461f-88fb-a0ef5452c99b" providerId="ADAL" clId="{F2BA200C-121C-D94E-BF3A-A2309EC1FF9E}" dt="2024-05-31T09:32:42.420" v="5" actId="767"/>
        <pc:sldMkLst>
          <pc:docMk/>
          <pc:sldMk cId="249020521" sldId="775"/>
        </pc:sldMkLst>
      </pc:sldChg>
      <pc:sldChg chg="modSp mod">
        <pc:chgData name="Ismael  Cabral" userId="6c993a03-3ea9-461f-88fb-a0ef5452c99b" providerId="ADAL" clId="{F2BA200C-121C-D94E-BF3A-A2309EC1FF9E}" dt="2024-03-12T09:51:28.827" v="2" actId="404"/>
        <pc:sldMkLst>
          <pc:docMk/>
          <pc:sldMk cId="2904917830" sldId="776"/>
        </pc:sldMkLst>
      </pc:sldChg>
    </pc:docChg>
  </pc:docChgLst>
</pc:chgInfo>
</file>

<file path=ppt/comments/modernComment_341_2742B8E5.xml><?xml version="1.0" encoding="utf-8"?>
<p188:cmLst xmlns:a="http://schemas.openxmlformats.org/drawingml/2006/main" xmlns:r="http://schemas.openxmlformats.org/officeDocument/2006/relationships" xmlns:p188="http://schemas.microsoft.com/office/powerpoint/2018/8/main">
  <p188:cm id="{91139D8A-378D-4765-B247-846410E9C625}" authorId="{38CBF25F-7C4B-34C0-6086-8DD37F04D0A0}" created="2024-06-07T08:14:12.164">
    <pc:sldMkLst xmlns:pc="http://schemas.microsoft.com/office/powerpoint/2013/main/command">
      <pc:docMk/>
      <pc:sldMk cId="658684133" sldId="833"/>
    </pc:sldMkLst>
    <p188:txBody>
      <a:bodyPr/>
      <a:lstStyle/>
      <a:p>
        <a:r>
          <a:rPr lang="en-NL"/>
          <a:t>Update context
</a:t>
        </a:r>
      </a:p>
    </p188:txBody>
  </p188:cm>
</p188:cmLst>
</file>

<file path=ppt/comments/modernComment_342_A2F0205A.xml><?xml version="1.0" encoding="utf-8"?>
<p188:cmLst xmlns:a="http://schemas.openxmlformats.org/drawingml/2006/main" xmlns:r="http://schemas.openxmlformats.org/officeDocument/2006/relationships" xmlns:p188="http://schemas.microsoft.com/office/powerpoint/2018/8/main">
  <p188:cm id="{1A813DF7-983F-4225-85DB-883E50AAC04C}" authorId="{38CBF25F-7C4B-34C0-6086-8DD37F04D0A0}" created="2024-06-07T08:14:52.292">
    <pc:sldMkLst xmlns:pc="http://schemas.microsoft.com/office/powerpoint/2013/main/command">
      <pc:docMk/>
      <pc:sldMk cId="2733645914" sldId="834"/>
    </pc:sldMkLst>
    <p188:txBody>
      <a:bodyPr/>
      <a:lstStyle/>
      <a:p>
        <a:r>
          <a:rPr lang="en-NL"/>
          <a:t>Remove execution date
</a:t>
        </a:r>
      </a:p>
    </p188:txBody>
  </p188:cm>
  <p188:cm id="{F84ECC61-6ECE-4AE7-8D75-3C1E5A26D71F}" authorId="{38CBF25F-7C4B-34C0-6086-8DD37F04D0A0}" created="2024-06-07T08:15:09.100">
    <pc:sldMkLst xmlns:pc="http://schemas.microsoft.com/office/powerpoint/2013/main/command">
      <pc:docMk/>
      <pc:sldMk cId="2733645914" sldId="834"/>
    </pc:sldMkLst>
    <p188:txBody>
      <a:bodyPr/>
      <a:lstStyle/>
      <a:p>
        <a:r>
          <a:rPr lang="en-NL"/>
          <a:t>Add slide over jinja filtering</a:t>
        </a:r>
      </a:p>
    </p188:txBody>
  </p188:cm>
</p188:cmLst>
</file>

<file path=ppt/comments/modernComment_7F3E8BD7_51E6D5B5.xml><?xml version="1.0" encoding="utf-8"?>
<p188:cmLst xmlns:a="http://schemas.openxmlformats.org/drawingml/2006/main" xmlns:r="http://schemas.openxmlformats.org/officeDocument/2006/relationships" xmlns:p188="http://schemas.microsoft.com/office/powerpoint/2018/8/main">
  <p188:cm id="{FD342FB4-91E2-44C8-AAAB-E10EBB3395E1}" authorId="{38CBF25F-7C4B-34C0-6086-8DD37F04D0A0}" created="2024-06-07T08:15:41.460">
    <pc:sldMkLst xmlns:pc="http://schemas.microsoft.com/office/powerpoint/2013/main/command">
      <pc:docMk/>
      <pc:sldMk cId="1374082485" sldId="2134805463"/>
    </pc:sldMkLst>
    <p188:txBody>
      <a:bodyPr/>
      <a:lstStyle/>
      <a:p>
        <a:r>
          <a:rPr lang="en-NL"/>
          <a:t>Remove execution date</a:t>
        </a:r>
      </a:p>
    </p188:txBody>
  </p188:cm>
</p188:cmLst>
</file>

<file path=ppt/comments/modernComment_7F3E8BF9_E615E416.xml><?xml version="1.0" encoding="utf-8"?>
<p188:cmLst xmlns:a="http://schemas.openxmlformats.org/drawingml/2006/main" xmlns:r="http://schemas.openxmlformats.org/officeDocument/2006/relationships" xmlns:p188="http://schemas.microsoft.com/office/powerpoint/2018/8/main">
  <p188:cm id="{F0C19616-A1CE-4D5F-BBED-272A5F5340B0}" authorId="{38CBF25F-7C4B-34C0-6086-8DD37F04D0A0}" created="2024-06-07T08:16:09.468">
    <pc:sldMkLst xmlns:pc="http://schemas.microsoft.com/office/powerpoint/2013/main/command">
      <pc:docMk/>
      <pc:sldMk cId="3860194326" sldId="2134805497"/>
    </pc:sldMkLst>
    <p188:txBody>
      <a:bodyPr/>
      <a:lstStyle/>
      <a:p>
        <a:r>
          <a:rPr lang="en-NL"/>
          <a:t>Update this exercise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6:16:02.698"/>
    </inkml:context>
    <inkml:brush xml:id="br0">
      <inkml:brushProperty name="width" value="0.05" units="cm"/>
      <inkml:brushProperty name="height" value="0.05" units="cm"/>
      <inkml:brushProperty name="color" value="#849398"/>
    </inkml:brush>
  </inkml:definitions>
  <inkml:trace contextRef="#ctx0" brushRef="#br0">376 1082 24575,'7'-12'0,"-2"0"0,2 0 0,-3 0 0,0-1 0,0 1 0,3-21 0,-4 16 0,7-29 0,-3 0 0,-2-1 0,-2 0 0,-3 1 0,-1-1 0,-2 0 0,-3 1 0,-15-60 0,13 76 0,-2 0 0,-2 0 0,0 1 0,-3 1 0,0 0 0,-2 1 0,-39-49 0,34 54 24,-1 0-1,0 2 0,-2 0 0,-43-26 1,-2-1-1506,37 22-5344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6:16:23.972"/>
    </inkml:context>
    <inkml:brush xml:id="br0">
      <inkml:brushProperty name="width" value="0.05" units="cm"/>
      <inkml:brushProperty name="height" value="0.05" units="cm"/>
      <inkml:brushProperty name="color" value="#849398"/>
    </inkml:brush>
  </inkml:definitions>
  <inkml:trace contextRef="#ctx0" brushRef="#br0">114 1 24575,'-7'1'27,"0"0"0,-1 1 0,1 0 0,0 0 0,1 0 0,-2 1 0,2 0 0,-13 8 0,-20 7-1635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6:16:33.294"/>
    </inkml:context>
    <inkml:brush xml:id="br0">
      <inkml:brushProperty name="width" value="0.05" units="cm"/>
      <inkml:brushProperty name="height" value="0.05" units="cm"/>
      <inkml:brushProperty name="color" value="#849398"/>
    </inkml:brush>
  </inkml:definitions>
  <inkml:trace contextRef="#ctx0" brushRef="#br0">83 201 24575,'-5'-8'0,"1"-1"0,0 0 0,-1 0 0,2-1 0,0 1 0,-2-17 0,4 16 0,-2 0 0,1-1 0,-1 1 0,-1 1 0,-9-19 0,-14-15-1365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6:16:35.210"/>
    </inkml:context>
    <inkml:brush xml:id="br0">
      <inkml:brushProperty name="width" value="0.05" units="cm"/>
      <inkml:brushProperty name="height" value="0.05" units="cm"/>
      <inkml:brushProperty name="color" value="#849398"/>
    </inkml:brush>
  </inkml:definitions>
  <inkml:trace contextRef="#ctx0" brushRef="#br0">218 1 24575,'-2'2'0,"0"1"0,1-1 0,-1 0 0,0 0 0,0 1 0,0-1 0,-2 0 0,2 0 0,0-1 0,-1 1 0,1-1 0,-4 3 0,-3 1 0,-5 5-136,1 0-1,-2-1 1,0 0-1,0-1 1,-1-1-1,1-1 1,-1 0-1,0 0 0,-26 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102BCD-0F97-4040-B920-8A1EC9868027}" type="datetimeFigureOut">
              <a:rPr lang="en-NL" smtClean="0"/>
              <a:t>13/03/2025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52438-05EE-47FB-B57B-F47CCC4A78D2}" type="slidenum">
              <a:rPr lang="en-NL" smtClean="0"/>
              <a:t>‹#›</a:t>
            </a:fld>
            <a:endParaRPr lang="en-NL"/>
          </a:p>
        </p:txBody>
      </p:sp>
    </p:spTree>
    <p:extLst>
      <p:ext uri="{BB962C8B-B14F-4D97-AF65-F5344CB8AC3E}">
        <p14:creationId xmlns:p14="http://schemas.microsoft.com/office/powerpoint/2010/main" val="338565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1C5157-30F3-2B45-83A6-18F939AD7499}" type="slidenum">
              <a:rPr lang="en-US" smtClean="0"/>
              <a:t>2</a:t>
            </a:fld>
            <a:endParaRPr lang="en-US"/>
          </a:p>
        </p:txBody>
      </p:sp>
    </p:spTree>
    <p:extLst>
      <p:ext uri="{BB962C8B-B14F-4D97-AF65-F5344CB8AC3E}">
        <p14:creationId xmlns:p14="http://schemas.microsoft.com/office/powerpoint/2010/main" val="135532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1C5157-30F3-2B45-83A6-18F939AD7499}" type="slidenum">
              <a:rPr lang="en-US" smtClean="0"/>
              <a:t>3</a:t>
            </a:fld>
            <a:endParaRPr lang="en-US"/>
          </a:p>
        </p:txBody>
      </p:sp>
    </p:spTree>
    <p:extLst>
      <p:ext uri="{BB962C8B-B14F-4D97-AF65-F5344CB8AC3E}">
        <p14:creationId xmlns:p14="http://schemas.microsoft.com/office/powerpoint/2010/main" val="367839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EBD52438-05EE-47FB-B57B-F47CCC4A78D2}" type="slidenum">
              <a:rPr lang="en-NL" smtClean="0"/>
              <a:t>12</a:t>
            </a:fld>
            <a:endParaRPr lang="en-NL"/>
          </a:p>
        </p:txBody>
      </p:sp>
    </p:spTree>
    <p:extLst>
      <p:ext uri="{BB962C8B-B14F-4D97-AF65-F5344CB8AC3E}">
        <p14:creationId xmlns:p14="http://schemas.microsoft.com/office/powerpoint/2010/main" val="284106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EBD52438-05EE-47FB-B57B-F47CCC4A78D2}" type="slidenum">
              <a:rPr lang="en-NL" smtClean="0"/>
              <a:t>13</a:t>
            </a:fld>
            <a:endParaRPr lang="en-NL"/>
          </a:p>
        </p:txBody>
      </p:sp>
    </p:spTree>
    <p:extLst>
      <p:ext uri="{BB962C8B-B14F-4D97-AF65-F5344CB8AC3E}">
        <p14:creationId xmlns:p14="http://schemas.microsoft.com/office/powerpoint/2010/main" val="7991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EBD52438-05EE-47FB-B57B-F47CCC4A78D2}" type="slidenum">
              <a:rPr lang="en-NL" smtClean="0"/>
              <a:t>16</a:t>
            </a:fld>
            <a:endParaRPr lang="en-NL"/>
          </a:p>
        </p:txBody>
      </p:sp>
    </p:spTree>
    <p:extLst>
      <p:ext uri="{BB962C8B-B14F-4D97-AF65-F5344CB8AC3E}">
        <p14:creationId xmlns:p14="http://schemas.microsoft.com/office/powerpoint/2010/main" val="768701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EBD52438-05EE-47FB-B57B-F47CCC4A78D2}" type="slidenum">
              <a:rPr lang="en-NL" smtClean="0"/>
              <a:t>57</a:t>
            </a:fld>
            <a:endParaRPr lang="en-NL"/>
          </a:p>
        </p:txBody>
      </p:sp>
    </p:spTree>
    <p:extLst>
      <p:ext uri="{BB962C8B-B14F-4D97-AF65-F5344CB8AC3E}">
        <p14:creationId xmlns:p14="http://schemas.microsoft.com/office/powerpoint/2010/main" val="3054127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2.emf"/><Relationship Id="rId13" Type="http://schemas.microsoft.com/office/2007/relationships/hdphoto" Target="../media/hdphoto2.wdp"/><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7.svg"/><Relationship Id="rId21" Type="http://schemas.microsoft.com/office/2007/relationships/hdphoto" Target="../media/hdphoto6.wdp"/><Relationship Id="rId7" Type="http://schemas.openxmlformats.org/officeDocument/2006/relationships/image" Target="../media/image11.emf"/><Relationship Id="rId12" Type="http://schemas.openxmlformats.org/officeDocument/2006/relationships/image" Target="../media/image15.png"/><Relationship Id="rId17" Type="http://schemas.microsoft.com/office/2007/relationships/hdphoto" Target="../media/hdphoto4.wdp"/><Relationship Id="rId25" Type="http://schemas.microsoft.com/office/2007/relationships/hdphoto" Target="../media/hdphoto8.wdp"/><Relationship Id="rId2" Type="http://schemas.openxmlformats.org/officeDocument/2006/relationships/image" Target="../media/image6.png"/><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11" Type="http://schemas.microsoft.com/office/2007/relationships/hdphoto" Target="../media/hdphoto1.wdp"/><Relationship Id="rId24" Type="http://schemas.openxmlformats.org/officeDocument/2006/relationships/image" Target="../media/image21.png"/><Relationship Id="rId5" Type="http://schemas.openxmlformats.org/officeDocument/2006/relationships/image" Target="../media/image9.svg"/><Relationship Id="rId15" Type="http://schemas.microsoft.com/office/2007/relationships/hdphoto" Target="../media/hdphoto3.wdp"/><Relationship Id="rId23" Type="http://schemas.microsoft.com/office/2007/relationships/hdphoto" Target="../media/hdphoto7.wdp"/><Relationship Id="rId10" Type="http://schemas.openxmlformats.org/officeDocument/2006/relationships/image" Target="../media/image14.png"/><Relationship Id="rId19" Type="http://schemas.microsoft.com/office/2007/relationships/hdphoto" Target="../media/hdphoto5.wdp"/><Relationship Id="rId4" Type="http://schemas.openxmlformats.org/officeDocument/2006/relationships/image" Target="../media/image8.png"/><Relationship Id="rId9" Type="http://schemas.openxmlformats.org/officeDocument/2006/relationships/image" Target="../media/image13.emf"/><Relationship Id="rId14" Type="http://schemas.openxmlformats.org/officeDocument/2006/relationships/image" Target="../media/image16.png"/><Relationship Id="rId22" Type="http://schemas.openxmlformats.org/officeDocument/2006/relationships/image" Target="../media/image20.png"/><Relationship Id="rId27" Type="http://schemas.microsoft.com/office/2007/relationships/hdphoto" Target="../media/hdphoto9.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8.png"/><Relationship Id="rId5" Type="http://schemas.microsoft.com/office/2007/relationships/hdphoto" Target="../media/hdphoto10.wdp"/><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Graphic 2">
            <a:extLst>
              <a:ext uri="{FF2B5EF4-FFF2-40B4-BE49-F238E27FC236}">
                <a16:creationId xmlns:a16="http://schemas.microsoft.com/office/drawing/2014/main" id="{66EA590E-E100-CE48-B008-C1F95ADA74BB}"/>
              </a:ext>
            </a:extLst>
          </p:cNvPr>
          <p:cNvSpPr/>
          <p:nvPr/>
        </p:nvSpPr>
        <p:spPr>
          <a:xfrm>
            <a:off x="4377511" y="1"/>
            <a:ext cx="7813041" cy="6858295"/>
          </a:xfrm>
          <a:custGeom>
            <a:avLst/>
            <a:gdLst>
              <a:gd name="connsiteX0" fmla="*/ 2061598 w 6851671"/>
              <a:gd name="connsiteY0" fmla="*/ 0 h 7563486"/>
              <a:gd name="connsiteX1" fmla="*/ 0 w 6851671"/>
              <a:gd name="connsiteY1" fmla="*/ 0 h 7563486"/>
              <a:gd name="connsiteX2" fmla="*/ 772305 w 6851671"/>
              <a:gd name="connsiteY2" fmla="*/ 2495328 h 7563486"/>
              <a:gd name="connsiteX3" fmla="*/ 824385 w 6851671"/>
              <a:gd name="connsiteY3" fmla="*/ 4966516 h 7563486"/>
              <a:gd name="connsiteX4" fmla="*/ 1517936 w 6851671"/>
              <a:gd name="connsiteY4" fmla="*/ 7563487 h 7563486"/>
              <a:gd name="connsiteX5" fmla="*/ 2061598 w 6851671"/>
              <a:gd name="connsiteY5" fmla="*/ 7563487 h 7563486"/>
              <a:gd name="connsiteX6" fmla="*/ 5741482 w 6851671"/>
              <a:gd name="connsiteY6" fmla="*/ 7563487 h 7563486"/>
              <a:gd name="connsiteX7" fmla="*/ 6851671 w 6851671"/>
              <a:gd name="connsiteY7" fmla="*/ 7563487 h 7563486"/>
              <a:gd name="connsiteX8" fmla="*/ 6851671 w 6851671"/>
              <a:gd name="connsiteY8" fmla="*/ 6435253 h 7563486"/>
              <a:gd name="connsiteX9" fmla="*/ 6851671 w 6851671"/>
              <a:gd name="connsiteY9" fmla="*/ 0 h 7563486"/>
              <a:gd name="connsiteX10" fmla="*/ 2061598 w 6851671"/>
              <a:gd name="connsiteY10" fmla="*/ 0 h 756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1671" h="7563486">
                <a:moveTo>
                  <a:pt x="2061598" y="0"/>
                </a:moveTo>
                <a:lnTo>
                  <a:pt x="0" y="0"/>
                </a:lnTo>
                <a:cubicBezTo>
                  <a:pt x="142267" y="843634"/>
                  <a:pt x="583040" y="1759689"/>
                  <a:pt x="772305" y="2495328"/>
                </a:cubicBezTo>
                <a:cubicBezTo>
                  <a:pt x="1025083" y="3476180"/>
                  <a:pt x="832007" y="4141940"/>
                  <a:pt x="824385" y="4966516"/>
                </a:cubicBezTo>
                <a:cubicBezTo>
                  <a:pt x="819304" y="5764411"/>
                  <a:pt x="986976" y="6714770"/>
                  <a:pt x="1517936" y="7563487"/>
                </a:cubicBezTo>
                <a:lnTo>
                  <a:pt x="2061598" y="7563487"/>
                </a:lnTo>
                <a:lnTo>
                  <a:pt x="5741482" y="7563487"/>
                </a:lnTo>
                <a:lnTo>
                  <a:pt x="6851671" y="7563487"/>
                </a:lnTo>
                <a:lnTo>
                  <a:pt x="6851671" y="6435253"/>
                </a:lnTo>
                <a:lnTo>
                  <a:pt x="6851671" y="0"/>
                </a:lnTo>
                <a:lnTo>
                  <a:pt x="2061598" y="0"/>
                </a:lnTo>
                <a:close/>
              </a:path>
            </a:pathLst>
          </a:custGeom>
          <a:solidFill>
            <a:srgbClr val="4A1E47"/>
          </a:solidFill>
          <a:ln w="12692" cap="flat">
            <a:noFill/>
            <a:prstDash val="solid"/>
            <a:miter/>
          </a:ln>
        </p:spPr>
        <p:txBody>
          <a:bodyPr rtlCol="0" anchor="ctr"/>
          <a:lstStyle/>
          <a:p>
            <a:endParaRPr lang="en-US" sz="1633"/>
          </a:p>
        </p:txBody>
      </p:sp>
      <p:sp>
        <p:nvSpPr>
          <p:cNvPr id="35" name="Tijdelijke aanduiding voor inhoud 34">
            <a:extLst>
              <a:ext uri="{FF2B5EF4-FFF2-40B4-BE49-F238E27FC236}">
                <a16:creationId xmlns:a16="http://schemas.microsoft.com/office/drawing/2014/main" id="{828643D3-7E0D-E24E-A537-0C12B04A72E3}"/>
              </a:ext>
            </a:extLst>
          </p:cNvPr>
          <p:cNvSpPr>
            <a:spLocks noGrp="1"/>
          </p:cNvSpPr>
          <p:nvPr>
            <p:ph sz="quarter" idx="10" hasCustomPrompt="1"/>
          </p:nvPr>
        </p:nvSpPr>
        <p:spPr>
          <a:xfrm>
            <a:off x="549218" y="2309679"/>
            <a:ext cx="4652308" cy="1800000"/>
          </a:xfrm>
          <a:prstGeom prst="rect">
            <a:avLst/>
          </a:prstGeom>
        </p:spPr>
        <p:txBody>
          <a:bodyPr>
            <a:noAutofit/>
          </a:bodyPr>
          <a:lstStyle>
            <a:lvl1pPr marL="0" indent="0">
              <a:lnSpc>
                <a:spcPct val="100000"/>
              </a:lnSpc>
              <a:buFontTx/>
              <a:buNone/>
              <a:defRPr sz="4200" b="1" i="0">
                <a:solidFill>
                  <a:srgbClr val="5A5A5A"/>
                </a:solidFill>
                <a:latin typeface="Proxima Nova Semibold" panose="02000506030000020004" pitchFamily="2" charset="0"/>
              </a:defRPr>
            </a:lvl1pPr>
          </a:lstStyle>
          <a:p>
            <a:pPr lvl="0"/>
            <a:r>
              <a:rPr lang="nl-NL"/>
              <a:t>Click </a:t>
            </a:r>
            <a:r>
              <a:rPr lang="nl-NL" err="1"/>
              <a:t>to</a:t>
            </a:r>
            <a:r>
              <a:rPr lang="nl-NL"/>
              <a:t> </a:t>
            </a:r>
            <a:r>
              <a:rPr lang="nl-NL" err="1"/>
              <a:t>edit</a:t>
            </a:r>
            <a:r>
              <a:rPr lang="nl-NL"/>
              <a:t> </a:t>
            </a:r>
            <a:br>
              <a:rPr lang="nl-NL"/>
            </a:br>
            <a:r>
              <a:rPr lang="nl-NL"/>
              <a:t>Master </a:t>
            </a:r>
            <a:r>
              <a:rPr lang="nl-NL" err="1"/>
              <a:t>title</a:t>
            </a:r>
            <a:endParaRPr lang="nl-NL"/>
          </a:p>
        </p:txBody>
      </p:sp>
      <p:sp>
        <p:nvSpPr>
          <p:cNvPr id="37" name="Tijdelijke aanduiding voor inhoud 36">
            <a:extLst>
              <a:ext uri="{FF2B5EF4-FFF2-40B4-BE49-F238E27FC236}">
                <a16:creationId xmlns:a16="http://schemas.microsoft.com/office/drawing/2014/main" id="{5BCC6D81-1B80-D44A-8BBF-C83F324FE2EB}"/>
              </a:ext>
            </a:extLst>
          </p:cNvPr>
          <p:cNvSpPr>
            <a:spLocks noGrp="1"/>
          </p:cNvSpPr>
          <p:nvPr>
            <p:ph sz="quarter" idx="11" hasCustomPrompt="1"/>
          </p:nvPr>
        </p:nvSpPr>
        <p:spPr>
          <a:xfrm>
            <a:off x="549218" y="4139987"/>
            <a:ext cx="4652308" cy="1080000"/>
          </a:xfrm>
          <a:prstGeom prst="rect">
            <a:avLst/>
          </a:prstGeom>
        </p:spPr>
        <p:txBody>
          <a:bodyPr>
            <a:noAutofit/>
          </a:bodyPr>
          <a:lstStyle>
            <a:lvl1pPr marL="0" indent="0">
              <a:lnSpc>
                <a:spcPct val="100000"/>
              </a:lnSpc>
              <a:buNone/>
              <a:defRPr sz="2400">
                <a:solidFill>
                  <a:srgbClr val="5A5A5A"/>
                </a:solidFill>
                <a:latin typeface="Proxima Nova Rg" panose="02000506030000020004" pitchFamily="2" charset="0"/>
              </a:defRPr>
            </a:lvl1pPr>
            <a:lvl2pPr marL="414762" indent="0">
              <a:buNone/>
              <a:defRPr sz="2540">
                <a:solidFill>
                  <a:srgbClr val="5A5A5A"/>
                </a:solidFill>
                <a:latin typeface="Proxima Nova Rg" panose="02000506030000020004" pitchFamily="2" charset="0"/>
              </a:defRPr>
            </a:lvl2pPr>
            <a:lvl3pPr marL="829523" indent="0">
              <a:buNone/>
              <a:defRPr sz="2540">
                <a:solidFill>
                  <a:srgbClr val="5A5A5A"/>
                </a:solidFill>
                <a:latin typeface="Proxima Nova Rg" panose="02000506030000020004" pitchFamily="2" charset="0"/>
              </a:defRPr>
            </a:lvl3pPr>
            <a:lvl4pPr marL="1244285" indent="0">
              <a:buNone/>
              <a:defRPr sz="2540">
                <a:solidFill>
                  <a:srgbClr val="5A5A5A"/>
                </a:solidFill>
                <a:latin typeface="Proxima Nova Rg" panose="02000506030000020004" pitchFamily="2" charset="0"/>
              </a:defRPr>
            </a:lvl4pPr>
            <a:lvl5pPr marL="1659047" indent="0">
              <a:buNone/>
              <a:defRPr sz="2540">
                <a:solidFill>
                  <a:srgbClr val="5A5A5A"/>
                </a:solidFill>
                <a:latin typeface="Proxima Nova Rg" panose="02000506030000020004" pitchFamily="2" charset="0"/>
              </a:defRPr>
            </a:lvl5pPr>
          </a:lstStyle>
          <a:p>
            <a:pPr lvl="0"/>
            <a:r>
              <a:rPr lang="nl-NL"/>
              <a:t>Click </a:t>
            </a:r>
            <a:r>
              <a:rPr lang="nl-NL" err="1"/>
              <a:t>to</a:t>
            </a:r>
            <a:r>
              <a:rPr lang="nl-NL"/>
              <a:t> </a:t>
            </a:r>
            <a:r>
              <a:rPr lang="nl-NL" err="1"/>
              <a:t>edit</a:t>
            </a:r>
            <a:r>
              <a:rPr lang="nl-NL"/>
              <a:t> sub-</a:t>
            </a:r>
            <a:r>
              <a:rPr lang="nl-NL" err="1"/>
              <a:t>title</a:t>
            </a:r>
            <a:endParaRPr lang="nl-NL"/>
          </a:p>
        </p:txBody>
      </p:sp>
      <p:sp>
        <p:nvSpPr>
          <p:cNvPr id="22" name="Tijdelijke aanduiding voor afbeelding 21">
            <a:extLst>
              <a:ext uri="{FF2B5EF4-FFF2-40B4-BE49-F238E27FC236}">
                <a16:creationId xmlns:a16="http://schemas.microsoft.com/office/drawing/2014/main" id="{E20BA907-3764-A643-93AF-BB108609D4B0}"/>
              </a:ext>
            </a:extLst>
          </p:cNvPr>
          <p:cNvSpPr>
            <a:spLocks noGrp="1"/>
          </p:cNvSpPr>
          <p:nvPr>
            <p:ph type="pic" sz="quarter" idx="12"/>
          </p:nvPr>
        </p:nvSpPr>
        <p:spPr>
          <a:xfrm>
            <a:off x="6104242" y="3"/>
            <a:ext cx="6086309" cy="6858000"/>
          </a:xfrm>
          <a:custGeom>
            <a:avLst/>
            <a:gdLst>
              <a:gd name="connsiteX0" fmla="*/ 15478 w 5337408"/>
              <a:gd name="connsiteY0" fmla="*/ 0 h 7559675"/>
              <a:gd name="connsiteX1" fmla="*/ 5337408 w 5337408"/>
              <a:gd name="connsiteY1" fmla="*/ 0 h 7559675"/>
              <a:gd name="connsiteX2" fmla="*/ 5337408 w 5337408"/>
              <a:gd name="connsiteY2" fmla="*/ 7559675 h 7559675"/>
              <a:gd name="connsiteX3" fmla="*/ 662873 w 5337408"/>
              <a:gd name="connsiteY3" fmla="*/ 7559675 h 7559675"/>
              <a:gd name="connsiteX4" fmla="*/ 573247 w 5337408"/>
              <a:gd name="connsiteY4" fmla="*/ 7332887 h 7559675"/>
              <a:gd name="connsiteX5" fmla="*/ 242 w 5337408"/>
              <a:gd name="connsiteY5" fmla="*/ 4007957 h 7559675"/>
              <a:gd name="connsiteX6" fmla="*/ 15478 w 5337408"/>
              <a:gd name="connsiteY6" fmla="*/ 0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7408" h="7559675">
                <a:moveTo>
                  <a:pt x="15478" y="0"/>
                </a:moveTo>
                <a:lnTo>
                  <a:pt x="5337408" y="0"/>
                </a:lnTo>
                <a:lnTo>
                  <a:pt x="5337408" y="7559675"/>
                </a:lnTo>
                <a:lnTo>
                  <a:pt x="662873" y="7559675"/>
                </a:lnTo>
                <a:lnTo>
                  <a:pt x="573247" y="7332887"/>
                </a:lnTo>
                <a:cubicBezTo>
                  <a:pt x="143301" y="6195417"/>
                  <a:pt x="-6900" y="5033043"/>
                  <a:pt x="242" y="4007957"/>
                </a:cubicBezTo>
                <a:cubicBezTo>
                  <a:pt x="12938" y="2647842"/>
                  <a:pt x="303690" y="1526478"/>
                  <a:pt x="15478" y="0"/>
                </a:cubicBezTo>
                <a:close/>
              </a:path>
            </a:pathLst>
          </a:custGeom>
        </p:spPr>
        <p:txBody>
          <a:bodyPr wrap="square">
            <a:noAutofit/>
          </a:bodyPr>
          <a:lstStyle>
            <a:lvl1pPr marL="0" indent="0">
              <a:buNone/>
              <a:defRPr sz="1452">
                <a:solidFill>
                  <a:srgbClr val="5A5A5A"/>
                </a:solidFill>
                <a:latin typeface="Proxima Nova Rg" panose="02000506030000020004" pitchFamily="2" charset="0"/>
              </a:defRPr>
            </a:lvl1pPr>
          </a:lstStyle>
          <a:p>
            <a:endParaRPr lang="en-US"/>
          </a:p>
        </p:txBody>
      </p:sp>
      <p:pic>
        <p:nvPicPr>
          <p:cNvPr id="7" name="Xebia_Logo_Purple_RGB copy.pdf" descr="Xebia_Logo_Purple_RGB copy.pdf">
            <a:extLst>
              <a:ext uri="{FF2B5EF4-FFF2-40B4-BE49-F238E27FC236}">
                <a16:creationId xmlns:a16="http://schemas.microsoft.com/office/drawing/2014/main" id="{8EE238D2-ADE6-E24D-A990-17459498D7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9218" y="1754525"/>
            <a:ext cx="1022725" cy="360000"/>
          </a:xfrm>
          <a:prstGeom prst="rect">
            <a:avLst/>
          </a:prstGeom>
          <a:ln w="12700">
            <a:miter lim="400000"/>
          </a:ln>
        </p:spPr>
      </p:pic>
    </p:spTree>
    <p:extLst>
      <p:ext uri="{BB962C8B-B14F-4D97-AF65-F5344CB8AC3E}">
        <p14:creationId xmlns:p14="http://schemas.microsoft.com/office/powerpoint/2010/main" val="2933557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Blob">
    <p:spTree>
      <p:nvGrpSpPr>
        <p:cNvPr id="1" name=""/>
        <p:cNvGrpSpPr/>
        <p:nvPr/>
      </p:nvGrpSpPr>
      <p:grpSpPr>
        <a:xfrm>
          <a:off x="0" y="0"/>
          <a:ext cx="0" cy="0"/>
          <a:chOff x="0" y="0"/>
          <a:chExt cx="0" cy="0"/>
        </a:xfrm>
      </p:grpSpPr>
      <p:sp>
        <p:nvSpPr>
          <p:cNvPr id="15" name="Tijdelijke aanduiding voor afbeelding 14">
            <a:extLst>
              <a:ext uri="{FF2B5EF4-FFF2-40B4-BE49-F238E27FC236}">
                <a16:creationId xmlns:a16="http://schemas.microsoft.com/office/drawing/2014/main" id="{97B76FBE-0CF7-B347-989A-E052250FA19A}"/>
              </a:ext>
            </a:extLst>
          </p:cNvPr>
          <p:cNvSpPr>
            <a:spLocks noGrp="1"/>
          </p:cNvSpPr>
          <p:nvPr>
            <p:ph type="pic" sz="quarter" idx="10"/>
          </p:nvPr>
        </p:nvSpPr>
        <p:spPr>
          <a:xfrm>
            <a:off x="2" y="3"/>
            <a:ext cx="12191271" cy="6858000"/>
          </a:xfrm>
          <a:custGeom>
            <a:avLst/>
            <a:gdLst>
              <a:gd name="connsiteX0" fmla="*/ 0 w 10691173"/>
              <a:gd name="connsiteY0" fmla="*/ 0 h 7559675"/>
              <a:gd name="connsiteX1" fmla="*/ 10501679 w 10691173"/>
              <a:gd name="connsiteY1" fmla="*/ 0 h 7559675"/>
              <a:gd name="connsiteX2" fmla="*/ 9864440 w 10691173"/>
              <a:gd name="connsiteY2" fmla="*/ 3163969 h 7559675"/>
              <a:gd name="connsiteX3" fmla="*/ 10686321 w 10691173"/>
              <a:gd name="connsiteY3" fmla="*/ 7228429 h 7559675"/>
              <a:gd name="connsiteX4" fmla="*/ 10691173 w 10691173"/>
              <a:gd name="connsiteY4" fmla="*/ 7559675 h 7559675"/>
              <a:gd name="connsiteX5" fmla="*/ 0 w 10691173"/>
              <a:gd name="connsiteY5" fmla="*/ 7559675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1173" h="7559675">
                <a:moveTo>
                  <a:pt x="0" y="0"/>
                </a:moveTo>
                <a:lnTo>
                  <a:pt x="10501679" y="0"/>
                </a:lnTo>
                <a:cubicBezTo>
                  <a:pt x="10615861" y="1407751"/>
                  <a:pt x="9759515" y="1690150"/>
                  <a:pt x="9864440" y="3163969"/>
                </a:cubicBezTo>
                <a:cubicBezTo>
                  <a:pt x="9958467" y="4481355"/>
                  <a:pt x="10619243" y="5515188"/>
                  <a:pt x="10686321" y="7228429"/>
                </a:cubicBezTo>
                <a:lnTo>
                  <a:pt x="10691173" y="7559675"/>
                </a:lnTo>
                <a:lnTo>
                  <a:pt x="0" y="7559675"/>
                </a:lnTo>
                <a:close/>
              </a:path>
            </a:pathLst>
          </a:custGeom>
        </p:spPr>
        <p:txBody>
          <a:bodyPr wrap="square">
            <a:noAutofit/>
          </a:bodyPr>
          <a:lstStyle>
            <a:lvl1pPr marL="0" indent="0">
              <a:buNone/>
              <a:defRPr sz="1452">
                <a:solidFill>
                  <a:srgbClr val="5A5A5A"/>
                </a:solidFill>
                <a:latin typeface="Proxima Nova Rg" panose="02000506030000020004" pitchFamily="2" charset="0"/>
              </a:defRPr>
            </a:lvl1pPr>
          </a:lstStyle>
          <a:p>
            <a:endParaRPr lang="en-US"/>
          </a:p>
        </p:txBody>
      </p:sp>
    </p:spTree>
    <p:extLst>
      <p:ext uri="{BB962C8B-B14F-4D97-AF65-F5344CB8AC3E}">
        <p14:creationId xmlns:p14="http://schemas.microsoft.com/office/powerpoint/2010/main" val="367585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gegevens_Salespersoon">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6B365C73-B1ED-914A-8E89-13A5F8AA23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0959">
            <a:off x="4161812" y="-1290429"/>
            <a:ext cx="9811544" cy="7918196"/>
          </a:xfrm>
          <a:prstGeom prst="rect">
            <a:avLst/>
          </a:prstGeom>
        </p:spPr>
      </p:pic>
      <p:pic>
        <p:nvPicPr>
          <p:cNvPr id="29" name="Graphic 28">
            <a:extLst>
              <a:ext uri="{FF2B5EF4-FFF2-40B4-BE49-F238E27FC236}">
                <a16:creationId xmlns:a16="http://schemas.microsoft.com/office/drawing/2014/main" id="{DE4E9C0C-49B3-AF45-A06A-89759AF2F7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7632559">
            <a:off x="5056108" y="-2877632"/>
            <a:ext cx="9080459" cy="11578576"/>
          </a:xfrm>
          <a:prstGeom prst="rect">
            <a:avLst/>
          </a:prstGeom>
        </p:spPr>
      </p:pic>
      <p:sp>
        <p:nvSpPr>
          <p:cNvPr id="27" name="Fields of Excellence">
            <a:extLst>
              <a:ext uri="{FF2B5EF4-FFF2-40B4-BE49-F238E27FC236}">
                <a16:creationId xmlns:a16="http://schemas.microsoft.com/office/drawing/2014/main" id="{E49DF68D-9DB8-8E4B-A8B6-E49F87A68B22}"/>
              </a:ext>
            </a:extLst>
          </p:cNvPr>
          <p:cNvSpPr txBox="1"/>
          <p:nvPr userDrawn="1"/>
        </p:nvSpPr>
        <p:spPr>
          <a:xfrm>
            <a:off x="571603" y="502692"/>
            <a:ext cx="4805445" cy="402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085" tIns="46085" rIns="46085" bIns="46085" anchor="t">
            <a:noAutofit/>
          </a:bodyPr>
          <a:lstStyle>
            <a:lvl1pPr algn="l" defTabSz="825500">
              <a:defRPr sz="6000">
                <a:solidFill>
                  <a:srgbClr val="4A4A4A"/>
                </a:solidFill>
                <a:latin typeface="Proxima Nova Rg"/>
                <a:ea typeface="Proxima Nova Rg"/>
                <a:cs typeface="Proxima Nova Rg"/>
                <a:sym typeface="Proxima Nova"/>
              </a:defRPr>
            </a:lvl1pPr>
          </a:lstStyle>
          <a:p>
            <a:pPr marL="0" marR="0" lvl="0" indent="0" algn="l" defTabSz="748875"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srgbClr val="6C1D5F"/>
                </a:solidFill>
                <a:effectLst/>
                <a:uLnTx/>
                <a:uFillTx/>
                <a:latin typeface="Proxima Nova Semibold" panose="02000506030000020004" pitchFamily="2" charset="0"/>
                <a:ea typeface="Helvetica Neue"/>
                <a:cs typeface="Helvetica Neue"/>
                <a:sym typeface="Proxima Nova"/>
              </a:rPr>
              <a:t>Xebia</a:t>
            </a:r>
            <a:r>
              <a:rPr kumimoji="0" lang="en-US" sz="1200" b="1" i="0" u="none" strike="noStrike" kern="0" cap="none" spc="0" normalizeH="0" baseline="0" noProof="0">
                <a:ln>
                  <a:noFill/>
                </a:ln>
                <a:solidFill>
                  <a:srgbClr val="6C1D5F"/>
                </a:solidFill>
                <a:effectLst/>
                <a:uLnTx/>
                <a:uFillTx/>
                <a:latin typeface="Proxima Nova Semibold" panose="02000506030000020004" pitchFamily="2" charset="0"/>
                <a:ea typeface="Helvetica Neue"/>
                <a:cs typeface="Helvetica Neue"/>
                <a:sym typeface="Proxima Nova"/>
              </a:rPr>
              <a:t> Academy is partner of</a:t>
            </a:r>
            <a:endParaRPr kumimoji="0" sz="1200" b="1" i="0" u="none" strike="noStrike" kern="0" cap="none" spc="0" normalizeH="0" baseline="0" noProof="0">
              <a:ln>
                <a:noFill/>
              </a:ln>
              <a:solidFill>
                <a:srgbClr val="6C1D5F"/>
              </a:solidFill>
              <a:effectLst/>
              <a:uLnTx/>
              <a:uFillTx/>
              <a:latin typeface="Proxima Nova Semibold" panose="02000506030000020004" pitchFamily="2" charset="0"/>
              <a:ea typeface="Helvetica Neue"/>
              <a:cs typeface="Helvetica Neue"/>
              <a:sym typeface="Proxima Nova"/>
            </a:endParaRPr>
          </a:p>
        </p:txBody>
      </p:sp>
      <p:pic>
        <p:nvPicPr>
          <p:cNvPr id="37" name="Afbeelding 36">
            <a:extLst>
              <a:ext uri="{FF2B5EF4-FFF2-40B4-BE49-F238E27FC236}">
                <a16:creationId xmlns:a16="http://schemas.microsoft.com/office/drawing/2014/main" id="{35B08B12-7D0B-1B40-BD8C-4D25087C3262}"/>
              </a:ext>
            </a:extLst>
          </p:cNvPr>
          <p:cNvPicPr>
            <a:picLocks noChangeAspect="1"/>
          </p:cNvPicPr>
          <p:nvPr userDrawn="1"/>
        </p:nvPicPr>
        <p:blipFill>
          <a:blip r:embed="rId6"/>
          <a:stretch>
            <a:fillRect/>
          </a:stretch>
        </p:blipFill>
        <p:spPr>
          <a:xfrm>
            <a:off x="3980825" y="2108841"/>
            <a:ext cx="974740" cy="394752"/>
          </a:xfrm>
          <a:prstGeom prst="rect">
            <a:avLst/>
          </a:prstGeom>
        </p:spPr>
      </p:pic>
      <p:pic>
        <p:nvPicPr>
          <p:cNvPr id="38" name="Afbeelding 37">
            <a:extLst>
              <a:ext uri="{FF2B5EF4-FFF2-40B4-BE49-F238E27FC236}">
                <a16:creationId xmlns:a16="http://schemas.microsoft.com/office/drawing/2014/main" id="{4697057F-FA0C-314D-9ECF-726E72497AC8}"/>
              </a:ext>
            </a:extLst>
          </p:cNvPr>
          <p:cNvPicPr>
            <a:picLocks noChangeAspect="1"/>
          </p:cNvPicPr>
          <p:nvPr userDrawn="1"/>
        </p:nvPicPr>
        <p:blipFill>
          <a:blip r:embed="rId7"/>
          <a:stretch>
            <a:fillRect/>
          </a:stretch>
        </p:blipFill>
        <p:spPr>
          <a:xfrm>
            <a:off x="3814399" y="2633633"/>
            <a:ext cx="1211983" cy="490831"/>
          </a:xfrm>
          <a:prstGeom prst="rect">
            <a:avLst/>
          </a:prstGeom>
        </p:spPr>
      </p:pic>
      <p:pic>
        <p:nvPicPr>
          <p:cNvPr id="39" name="Afbeelding 38">
            <a:extLst>
              <a:ext uri="{FF2B5EF4-FFF2-40B4-BE49-F238E27FC236}">
                <a16:creationId xmlns:a16="http://schemas.microsoft.com/office/drawing/2014/main" id="{67B14039-329D-EB4D-9E7D-01D698D2B101}"/>
              </a:ext>
            </a:extLst>
          </p:cNvPr>
          <p:cNvPicPr>
            <a:picLocks noChangeAspect="1"/>
          </p:cNvPicPr>
          <p:nvPr userDrawn="1"/>
        </p:nvPicPr>
        <p:blipFill>
          <a:blip r:embed="rId8"/>
          <a:stretch>
            <a:fillRect/>
          </a:stretch>
        </p:blipFill>
        <p:spPr>
          <a:xfrm>
            <a:off x="649581" y="3323255"/>
            <a:ext cx="1096483" cy="444056"/>
          </a:xfrm>
          <a:prstGeom prst="rect">
            <a:avLst/>
          </a:prstGeom>
        </p:spPr>
      </p:pic>
      <p:pic>
        <p:nvPicPr>
          <p:cNvPr id="40" name="Afbeelding 39">
            <a:extLst>
              <a:ext uri="{FF2B5EF4-FFF2-40B4-BE49-F238E27FC236}">
                <a16:creationId xmlns:a16="http://schemas.microsoft.com/office/drawing/2014/main" id="{F60DA183-B376-3F49-8D1B-78551A4B9132}"/>
              </a:ext>
            </a:extLst>
          </p:cNvPr>
          <p:cNvPicPr>
            <a:picLocks noChangeAspect="1"/>
          </p:cNvPicPr>
          <p:nvPr userDrawn="1"/>
        </p:nvPicPr>
        <p:blipFill>
          <a:blip r:embed="rId9"/>
          <a:stretch>
            <a:fillRect/>
          </a:stretch>
        </p:blipFill>
        <p:spPr>
          <a:xfrm>
            <a:off x="2371798" y="2626119"/>
            <a:ext cx="1211983" cy="490831"/>
          </a:xfrm>
          <a:prstGeom prst="rect">
            <a:avLst/>
          </a:prstGeom>
        </p:spPr>
      </p:pic>
      <p:sp>
        <p:nvSpPr>
          <p:cNvPr id="41" name="Tekstvak 40">
            <a:extLst>
              <a:ext uri="{FF2B5EF4-FFF2-40B4-BE49-F238E27FC236}">
                <a16:creationId xmlns:a16="http://schemas.microsoft.com/office/drawing/2014/main" id="{67D72A6A-8484-7643-B80B-D651F0168AB2}"/>
              </a:ext>
            </a:extLst>
          </p:cNvPr>
          <p:cNvSpPr txBox="1"/>
          <p:nvPr userDrawn="1"/>
        </p:nvSpPr>
        <p:spPr>
          <a:xfrm>
            <a:off x="528267" y="5002549"/>
            <a:ext cx="4720893" cy="1015663"/>
          </a:xfrm>
          <a:prstGeom prst="rect">
            <a:avLst/>
          </a:prstGeom>
          <a:noFill/>
        </p:spPr>
        <p:txBody>
          <a:bodyPr wrap="square" rtlCol="0">
            <a:spAutoFit/>
          </a:bodyPr>
          <a:lstStyle/>
          <a:p>
            <a:pPr lvl="0"/>
            <a:r>
              <a:rPr lang="nl-NL" sz="1200" b="1" i="0" err="1">
                <a:solidFill>
                  <a:srgbClr val="6A1D58"/>
                </a:solidFill>
                <a:latin typeface="Proxima Nova Semibold" panose="02000506030000020004" pitchFamily="2" charset="0"/>
              </a:rPr>
              <a:t>Xebia</a:t>
            </a:r>
            <a:r>
              <a:rPr lang="nl-NL" sz="1200" b="1" i="0">
                <a:solidFill>
                  <a:srgbClr val="6A1D58"/>
                </a:solidFill>
                <a:latin typeface="Proxima Nova Semibold" panose="02000506030000020004" pitchFamily="2" charset="0"/>
              </a:rPr>
              <a:t> Academy HQ</a:t>
            </a:r>
          </a:p>
          <a:p>
            <a:pPr lvl="0"/>
            <a:r>
              <a:rPr lang="nl-NL" sz="1200">
                <a:solidFill>
                  <a:srgbClr val="5A5A5A"/>
                </a:solidFill>
                <a:latin typeface="Proxima Nova Rg" panose="02000506030000020004" pitchFamily="2" charset="0"/>
              </a:rPr>
              <a:t>Wibautstraat 200/202</a:t>
            </a:r>
          </a:p>
          <a:p>
            <a:pPr lvl="0"/>
            <a:r>
              <a:rPr lang="nl-NL" sz="1200">
                <a:solidFill>
                  <a:srgbClr val="5A5A5A"/>
                </a:solidFill>
                <a:latin typeface="Proxima Nova Rg" panose="02000506030000020004" pitchFamily="2" charset="0"/>
              </a:rPr>
              <a:t>1091 GS Amsterdam</a:t>
            </a:r>
          </a:p>
          <a:p>
            <a:pPr lvl="0"/>
            <a:endParaRPr lang="nl-NL" sz="1200">
              <a:solidFill>
                <a:srgbClr val="5A5A5A"/>
              </a:solidFill>
              <a:latin typeface="Proxima Nova Rg" panose="02000506030000020004" pitchFamily="2" charset="0"/>
            </a:endParaRPr>
          </a:p>
          <a:p>
            <a:pPr lvl="0"/>
            <a:r>
              <a:rPr lang="nl-NL" sz="1200" b="1" i="0">
                <a:solidFill>
                  <a:srgbClr val="6A1D58"/>
                </a:solidFill>
                <a:latin typeface="Proxima Nova Semibold" panose="02000506030000020004" pitchFamily="2" charset="0"/>
              </a:rPr>
              <a:t>Do </a:t>
            </a:r>
            <a:r>
              <a:rPr lang="nl-NL" sz="1200" b="1" i="0" err="1">
                <a:solidFill>
                  <a:srgbClr val="6A1D58"/>
                </a:solidFill>
                <a:latin typeface="Proxima Nova Semibold" panose="02000506030000020004" pitchFamily="2" charset="0"/>
              </a:rPr>
              <a:t>you</a:t>
            </a:r>
            <a:r>
              <a:rPr lang="nl-NL" sz="1200" b="1" i="0">
                <a:solidFill>
                  <a:srgbClr val="6A1D58"/>
                </a:solidFill>
                <a:latin typeface="Proxima Nova Semibold" panose="02000506030000020004" pitchFamily="2" charset="0"/>
              </a:rPr>
              <a:t> have </a:t>
            </a:r>
            <a:r>
              <a:rPr lang="nl-NL" sz="1200" b="1" i="0" err="1">
                <a:solidFill>
                  <a:srgbClr val="6A1D58"/>
                </a:solidFill>
                <a:latin typeface="Proxima Nova Semibold" panose="02000506030000020004" pitchFamily="2" charset="0"/>
              </a:rPr>
              <a:t>any</a:t>
            </a:r>
            <a:r>
              <a:rPr lang="nl-NL" sz="1200" b="1" i="0">
                <a:solidFill>
                  <a:srgbClr val="6A1D58"/>
                </a:solidFill>
                <a:latin typeface="Proxima Nova Semibold" panose="02000506030000020004" pitchFamily="2" charset="0"/>
              </a:rPr>
              <a:t> </a:t>
            </a:r>
            <a:r>
              <a:rPr lang="nl-NL" sz="1200" b="1" i="0" err="1">
                <a:solidFill>
                  <a:srgbClr val="6A1D58"/>
                </a:solidFill>
                <a:latin typeface="Proxima Nova Semibold" panose="02000506030000020004" pitchFamily="2" charset="0"/>
              </a:rPr>
              <a:t>Questions</a:t>
            </a:r>
            <a:endParaRPr lang="nl-NL" sz="1200" b="1" i="0">
              <a:solidFill>
                <a:srgbClr val="6A1D58"/>
              </a:solidFill>
              <a:latin typeface="Proxima Nova Semibold" panose="02000506030000020004" pitchFamily="2" charset="0"/>
            </a:endParaRPr>
          </a:p>
        </p:txBody>
      </p:sp>
      <p:pic>
        <p:nvPicPr>
          <p:cNvPr id="2" name="Afbeelding 1">
            <a:extLst>
              <a:ext uri="{FF2B5EF4-FFF2-40B4-BE49-F238E27FC236}">
                <a16:creationId xmlns:a16="http://schemas.microsoft.com/office/drawing/2014/main" id="{703A949A-E618-A442-8E94-0AEE3F2DEB45}"/>
              </a:ext>
            </a:extLst>
          </p:cNvPr>
          <p:cNvPicPr>
            <a:picLocks noChangeAspect="1"/>
          </p:cNvPicPr>
          <p:nvPr userDrawn="1"/>
        </p:nvPicPr>
        <p:blipFill>
          <a:blip r:embed="rId10">
            <a:extLst>
              <a:ext uri="{BEBA8EAE-BF5A-486C-A8C5-ECC9F3942E4B}">
                <a14:imgProps xmlns:a14="http://schemas.microsoft.com/office/drawing/2010/main">
                  <a14:imgLayer r:embed="rId11">
                    <a14:imgEffect>
                      <a14:saturation sat="0"/>
                    </a14:imgEffect>
                    <a14:imgEffect>
                      <a14:brightnessContrast contrast="100000"/>
                    </a14:imgEffect>
                  </a14:imgLayer>
                </a14:imgProps>
              </a:ext>
            </a:extLst>
          </a:blip>
          <a:stretch>
            <a:fillRect/>
          </a:stretch>
        </p:blipFill>
        <p:spPr>
          <a:xfrm>
            <a:off x="2371799" y="835582"/>
            <a:ext cx="1134736" cy="597285"/>
          </a:xfrm>
          <a:prstGeom prst="rect">
            <a:avLst/>
          </a:prstGeom>
        </p:spPr>
      </p:pic>
      <p:pic>
        <p:nvPicPr>
          <p:cNvPr id="3" name="Afbeelding 2">
            <a:extLst>
              <a:ext uri="{FF2B5EF4-FFF2-40B4-BE49-F238E27FC236}">
                <a16:creationId xmlns:a16="http://schemas.microsoft.com/office/drawing/2014/main" id="{7905102F-24E8-FF44-9461-B6927A02C9DA}"/>
              </a:ext>
            </a:extLst>
          </p:cNvPr>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506299" y="823558"/>
            <a:ext cx="1216975" cy="640573"/>
          </a:xfrm>
          <a:prstGeom prst="rect">
            <a:avLst/>
          </a:prstGeom>
        </p:spPr>
      </p:pic>
      <p:pic>
        <p:nvPicPr>
          <p:cNvPr id="4" name="Afbeelding 3">
            <a:extLst>
              <a:ext uri="{FF2B5EF4-FFF2-40B4-BE49-F238E27FC236}">
                <a16:creationId xmlns:a16="http://schemas.microsoft.com/office/drawing/2014/main" id="{F3A1884A-3762-2742-B724-8F05F37732DF}"/>
              </a:ext>
            </a:extLst>
          </p:cNvPr>
          <p:cNvPicPr>
            <a:picLocks noChangeAspect="1"/>
          </p:cNvPicPr>
          <p:nvPr userDrawn="1"/>
        </p:nvPicPr>
        <p:blipFill>
          <a:blip r:embed="rId14">
            <a:extLst>
              <a:ext uri="{BEBA8EAE-BF5A-486C-A8C5-ECC9F3942E4B}">
                <a14:imgProps xmlns:a14="http://schemas.microsoft.com/office/drawing/2010/main">
                  <a14:imgLayer r:embed="rId15">
                    <a14:imgEffect>
                      <a14:brightnessContrast bright="-65000"/>
                    </a14:imgEffect>
                  </a14:imgLayer>
                </a14:imgProps>
              </a:ext>
            </a:extLst>
          </a:blip>
          <a:stretch>
            <a:fillRect/>
          </a:stretch>
        </p:blipFill>
        <p:spPr>
          <a:xfrm>
            <a:off x="3775894" y="949830"/>
            <a:ext cx="1211983" cy="388748"/>
          </a:xfrm>
          <a:prstGeom prst="rect">
            <a:avLst/>
          </a:prstGeom>
        </p:spPr>
      </p:pic>
      <p:pic>
        <p:nvPicPr>
          <p:cNvPr id="5" name="Afbeelding 4">
            <a:extLst>
              <a:ext uri="{FF2B5EF4-FFF2-40B4-BE49-F238E27FC236}">
                <a16:creationId xmlns:a16="http://schemas.microsoft.com/office/drawing/2014/main" id="{9707CA13-1838-7044-B1AA-C9CCFEB5368E}"/>
              </a:ext>
            </a:extLst>
          </p:cNvPr>
          <p:cNvPicPr>
            <a:picLocks noChangeAspect="1"/>
          </p:cNvPicPr>
          <p:nvPr userDrawn="1"/>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2462681" y="1470274"/>
            <a:ext cx="971395" cy="511308"/>
          </a:xfrm>
          <a:prstGeom prst="rect">
            <a:avLst/>
          </a:prstGeom>
        </p:spPr>
      </p:pic>
      <p:pic>
        <p:nvPicPr>
          <p:cNvPr id="6" name="Afbeelding 5">
            <a:extLst>
              <a:ext uri="{FF2B5EF4-FFF2-40B4-BE49-F238E27FC236}">
                <a16:creationId xmlns:a16="http://schemas.microsoft.com/office/drawing/2014/main" id="{60E7055C-A401-114A-888B-0001727CE099}"/>
              </a:ext>
            </a:extLst>
          </p:cNvPr>
          <p:cNvPicPr>
            <a:picLocks noChangeAspect="1"/>
          </p:cNvPicPr>
          <p:nvPr userDrawn="1"/>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599199" y="1378145"/>
            <a:ext cx="1234027" cy="649548"/>
          </a:xfrm>
          <a:prstGeom prst="rect">
            <a:avLst/>
          </a:prstGeom>
        </p:spPr>
      </p:pic>
      <p:pic>
        <p:nvPicPr>
          <p:cNvPr id="7" name="Afbeelding 6">
            <a:extLst>
              <a:ext uri="{FF2B5EF4-FFF2-40B4-BE49-F238E27FC236}">
                <a16:creationId xmlns:a16="http://schemas.microsoft.com/office/drawing/2014/main" id="{FFF1AAAB-0001-674A-9B3F-8BAE45C891AB}"/>
              </a:ext>
            </a:extLst>
          </p:cNvPr>
          <p:cNvPicPr>
            <a:picLocks noChangeAspect="1"/>
          </p:cNvPicPr>
          <p:nvPr userDrawn="1"/>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3640526" y="1357110"/>
            <a:ext cx="1313940" cy="691612"/>
          </a:xfrm>
          <a:prstGeom prst="rect">
            <a:avLst/>
          </a:prstGeom>
        </p:spPr>
      </p:pic>
      <p:pic>
        <p:nvPicPr>
          <p:cNvPr id="8" name="Afbeelding 7">
            <a:extLst>
              <a:ext uri="{FF2B5EF4-FFF2-40B4-BE49-F238E27FC236}">
                <a16:creationId xmlns:a16="http://schemas.microsoft.com/office/drawing/2014/main" id="{6C7080BC-7C95-F047-9DEB-FA63E69A360C}"/>
              </a:ext>
            </a:extLst>
          </p:cNvPr>
          <p:cNvPicPr>
            <a:picLocks noChangeAspect="1"/>
          </p:cNvPicPr>
          <p:nvPr userDrawn="1"/>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656470" y="2019684"/>
            <a:ext cx="1072353" cy="564449"/>
          </a:xfrm>
          <a:prstGeom prst="rect">
            <a:avLst/>
          </a:prstGeom>
        </p:spPr>
      </p:pic>
      <p:pic>
        <p:nvPicPr>
          <p:cNvPr id="9" name="Afbeelding 8">
            <a:extLst>
              <a:ext uri="{FF2B5EF4-FFF2-40B4-BE49-F238E27FC236}">
                <a16:creationId xmlns:a16="http://schemas.microsoft.com/office/drawing/2014/main" id="{92339590-8B2E-BE41-B2FC-E18D45ADBD16}"/>
              </a:ext>
            </a:extLst>
          </p:cNvPr>
          <p:cNvPicPr>
            <a:picLocks noChangeAspect="1"/>
          </p:cNvPicPr>
          <p:nvPr userDrawn="1"/>
        </p:nvPicPr>
        <p:blipFill>
          <a:blip r:embed="rId24">
            <a:extLst>
              <a:ext uri="{BEBA8EAE-BF5A-486C-A8C5-ECC9F3942E4B}">
                <a14:imgProps xmlns:a14="http://schemas.microsoft.com/office/drawing/2010/main">
                  <a14:imgLayer r:embed="rId25">
                    <a14:imgEffect>
                      <a14:brightnessContrast bright="-10000" contrast="100000"/>
                    </a14:imgEffect>
                  </a14:imgLayer>
                </a14:imgProps>
              </a:ext>
            </a:extLst>
          </a:blip>
          <a:stretch>
            <a:fillRect/>
          </a:stretch>
        </p:blipFill>
        <p:spPr>
          <a:xfrm>
            <a:off x="2449190" y="2009068"/>
            <a:ext cx="1072353" cy="564449"/>
          </a:xfrm>
          <a:prstGeom prst="rect">
            <a:avLst/>
          </a:prstGeom>
        </p:spPr>
      </p:pic>
      <p:pic>
        <p:nvPicPr>
          <p:cNvPr id="10" name="Afbeelding 9">
            <a:extLst>
              <a:ext uri="{FF2B5EF4-FFF2-40B4-BE49-F238E27FC236}">
                <a16:creationId xmlns:a16="http://schemas.microsoft.com/office/drawing/2014/main" id="{859A5F66-4CE6-4C4F-A3DE-6C9D56B902BF}"/>
              </a:ext>
            </a:extLst>
          </p:cNvPr>
          <p:cNvPicPr>
            <a:picLocks noChangeAspect="1"/>
          </p:cNvPicPr>
          <p:nvPr userDrawn="1"/>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532756" y="2494483"/>
            <a:ext cx="1284827" cy="676288"/>
          </a:xfrm>
          <a:prstGeom prst="rect">
            <a:avLst/>
          </a:prstGeom>
        </p:spPr>
      </p:pic>
      <p:sp>
        <p:nvSpPr>
          <p:cNvPr id="22" name="Tijdelijke aanduiding voor inhoud 29">
            <a:extLst>
              <a:ext uri="{FF2B5EF4-FFF2-40B4-BE49-F238E27FC236}">
                <a16:creationId xmlns:a16="http://schemas.microsoft.com/office/drawing/2014/main" id="{2C520E64-F262-4A48-9ACF-FC341EE01BCD}"/>
              </a:ext>
            </a:extLst>
          </p:cNvPr>
          <p:cNvSpPr>
            <a:spLocks noGrp="1"/>
          </p:cNvSpPr>
          <p:nvPr>
            <p:ph sz="quarter" idx="19" hasCustomPrompt="1"/>
          </p:nvPr>
        </p:nvSpPr>
        <p:spPr>
          <a:xfrm>
            <a:off x="528267" y="4131176"/>
            <a:ext cx="4720891" cy="795169"/>
          </a:xfrm>
          <a:prstGeom prst="rect">
            <a:avLst/>
          </a:prstGeom>
        </p:spPr>
        <p:txBody>
          <a:bodyPr>
            <a:noAutofit/>
          </a:bodyPr>
          <a:lstStyle>
            <a:lvl1pPr marL="0" indent="0" algn="l">
              <a:lnSpc>
                <a:spcPct val="100000"/>
              </a:lnSpc>
              <a:buFontTx/>
              <a:buNone/>
              <a:defRPr sz="2400" b="1"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Meet </a:t>
            </a:r>
            <a:r>
              <a:rPr lang="nl-NL" err="1"/>
              <a:t>your</a:t>
            </a:r>
            <a:r>
              <a:rPr lang="nl-NL"/>
              <a:t> training </a:t>
            </a:r>
            <a:br>
              <a:rPr lang="nl-NL"/>
            </a:br>
            <a:r>
              <a:rPr lang="nl-NL" err="1"/>
              <a:t>advisor</a:t>
            </a:r>
            <a:r>
              <a:rPr lang="nl-NL"/>
              <a:t> First </a:t>
            </a:r>
            <a:r>
              <a:rPr lang="nl-NL" err="1"/>
              <a:t>Lastname</a:t>
            </a:r>
            <a:endParaRPr lang="nl-NL"/>
          </a:p>
        </p:txBody>
      </p:sp>
      <p:sp>
        <p:nvSpPr>
          <p:cNvPr id="12" name="Tijdelijke aanduiding voor inhoud 11">
            <a:extLst>
              <a:ext uri="{FF2B5EF4-FFF2-40B4-BE49-F238E27FC236}">
                <a16:creationId xmlns:a16="http://schemas.microsoft.com/office/drawing/2014/main" id="{365226AA-1171-7143-9F0E-033D8815C36B}"/>
              </a:ext>
            </a:extLst>
          </p:cNvPr>
          <p:cNvSpPr>
            <a:spLocks noGrp="1"/>
          </p:cNvSpPr>
          <p:nvPr>
            <p:ph sz="quarter" idx="20" hasCustomPrompt="1"/>
          </p:nvPr>
        </p:nvSpPr>
        <p:spPr>
          <a:xfrm>
            <a:off x="528267" y="5950126"/>
            <a:ext cx="4720892" cy="502612"/>
          </a:xfrm>
          <a:prstGeom prst="rect">
            <a:avLst/>
          </a:prstGeom>
        </p:spPr>
        <p:txBody>
          <a:bodyPr/>
          <a:lstStyle>
            <a:lvl1pPr marL="0" indent="0">
              <a:lnSpc>
                <a:spcPct val="100000"/>
              </a:lnSpc>
              <a:spcBef>
                <a:spcPts val="0"/>
              </a:spcBef>
              <a:buNone/>
              <a:defRPr sz="1200">
                <a:solidFill>
                  <a:srgbClr val="5A5A5A"/>
                </a:solidFill>
                <a:latin typeface="Proxima Nova Rg" panose="02000506030000020004" pitchFamily="2" charset="0"/>
              </a:defRPr>
            </a:lvl1pPr>
            <a:lvl2pPr marL="457191" indent="0">
              <a:lnSpc>
                <a:spcPct val="100000"/>
              </a:lnSpc>
              <a:buNone/>
              <a:defRPr sz="1088">
                <a:solidFill>
                  <a:srgbClr val="5A5A5A"/>
                </a:solidFill>
                <a:latin typeface="Proxima Nova Rg" panose="02000506030000020004" pitchFamily="2" charset="0"/>
              </a:defRPr>
            </a:lvl2pPr>
            <a:lvl3pPr marL="914382" indent="0">
              <a:lnSpc>
                <a:spcPct val="100000"/>
              </a:lnSpc>
              <a:buNone/>
              <a:defRPr sz="1088">
                <a:solidFill>
                  <a:srgbClr val="5A5A5A"/>
                </a:solidFill>
                <a:latin typeface="Proxima Nova Rg" panose="02000506030000020004" pitchFamily="2" charset="0"/>
              </a:defRPr>
            </a:lvl3pPr>
            <a:lvl4pPr marL="1371574" indent="0">
              <a:lnSpc>
                <a:spcPct val="100000"/>
              </a:lnSpc>
              <a:buNone/>
              <a:defRPr sz="1088">
                <a:solidFill>
                  <a:srgbClr val="5A5A5A"/>
                </a:solidFill>
                <a:latin typeface="Proxima Nova Rg" panose="02000506030000020004" pitchFamily="2" charset="0"/>
              </a:defRPr>
            </a:lvl4pPr>
            <a:lvl5pPr marL="1828766" indent="0">
              <a:lnSpc>
                <a:spcPct val="100000"/>
              </a:lnSpc>
              <a:buNone/>
              <a:defRPr sz="1088">
                <a:solidFill>
                  <a:srgbClr val="5A5A5A"/>
                </a:solidFill>
                <a:latin typeface="Proxima Nova Rg" panose="02000506030000020004" pitchFamily="2" charset="0"/>
              </a:defRPr>
            </a:lvl5pPr>
          </a:lstStyle>
          <a:p>
            <a:pPr lvl="0"/>
            <a:r>
              <a:rPr lang="nl-NL"/>
              <a:t>+31 (0)35 538 19 21</a:t>
            </a:r>
          </a:p>
          <a:p>
            <a:pPr lvl="0"/>
            <a:r>
              <a:rPr lang="nl-NL" err="1"/>
              <a:t>name@xebia.com</a:t>
            </a:r>
            <a:endParaRPr lang="en-US"/>
          </a:p>
        </p:txBody>
      </p:sp>
      <p:sp>
        <p:nvSpPr>
          <p:cNvPr id="30" name="Tijdelijke aanduiding voor afbeelding 21">
            <a:extLst>
              <a:ext uri="{FF2B5EF4-FFF2-40B4-BE49-F238E27FC236}">
                <a16:creationId xmlns:a16="http://schemas.microsoft.com/office/drawing/2014/main" id="{099B06F4-6C82-BB49-B892-23A8D67F9F4B}"/>
              </a:ext>
            </a:extLst>
          </p:cNvPr>
          <p:cNvSpPr>
            <a:spLocks noGrp="1"/>
          </p:cNvSpPr>
          <p:nvPr>
            <p:ph type="pic" sz="quarter" idx="12"/>
          </p:nvPr>
        </p:nvSpPr>
        <p:spPr>
          <a:xfrm>
            <a:off x="6305085" y="3"/>
            <a:ext cx="5886916" cy="6858000"/>
          </a:xfrm>
          <a:custGeom>
            <a:avLst/>
            <a:gdLst>
              <a:gd name="connsiteX0" fmla="*/ 15478 w 5337408"/>
              <a:gd name="connsiteY0" fmla="*/ 0 h 7559675"/>
              <a:gd name="connsiteX1" fmla="*/ 5337408 w 5337408"/>
              <a:gd name="connsiteY1" fmla="*/ 0 h 7559675"/>
              <a:gd name="connsiteX2" fmla="*/ 5337408 w 5337408"/>
              <a:gd name="connsiteY2" fmla="*/ 7559675 h 7559675"/>
              <a:gd name="connsiteX3" fmla="*/ 662873 w 5337408"/>
              <a:gd name="connsiteY3" fmla="*/ 7559675 h 7559675"/>
              <a:gd name="connsiteX4" fmla="*/ 573247 w 5337408"/>
              <a:gd name="connsiteY4" fmla="*/ 7332887 h 7559675"/>
              <a:gd name="connsiteX5" fmla="*/ 242 w 5337408"/>
              <a:gd name="connsiteY5" fmla="*/ 4007957 h 7559675"/>
              <a:gd name="connsiteX6" fmla="*/ 15478 w 5337408"/>
              <a:gd name="connsiteY6" fmla="*/ 0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7408" h="7559675">
                <a:moveTo>
                  <a:pt x="15478" y="0"/>
                </a:moveTo>
                <a:lnTo>
                  <a:pt x="5337408" y="0"/>
                </a:lnTo>
                <a:lnTo>
                  <a:pt x="5337408" y="7559675"/>
                </a:lnTo>
                <a:lnTo>
                  <a:pt x="662873" y="7559675"/>
                </a:lnTo>
                <a:lnTo>
                  <a:pt x="573247" y="7332887"/>
                </a:lnTo>
                <a:cubicBezTo>
                  <a:pt x="143301" y="6195417"/>
                  <a:pt x="-6900" y="5033043"/>
                  <a:pt x="242" y="4007957"/>
                </a:cubicBezTo>
                <a:cubicBezTo>
                  <a:pt x="12938" y="2647842"/>
                  <a:pt x="303690" y="1526478"/>
                  <a:pt x="15478" y="0"/>
                </a:cubicBezTo>
                <a:close/>
              </a:path>
            </a:pathLst>
          </a:custGeom>
        </p:spPr>
        <p:txBody>
          <a:bodyPr wrap="square">
            <a:noAutofit/>
          </a:bodyPr>
          <a:lstStyle>
            <a:lvl1pPr marL="0" indent="0">
              <a:buNone/>
              <a:defRPr sz="1452">
                <a:solidFill>
                  <a:srgbClr val="5A5A5A"/>
                </a:solidFill>
                <a:latin typeface="Proxima Nova Rg" panose="02000506030000020004" pitchFamily="2" charset="0"/>
              </a:defRPr>
            </a:lvl1pPr>
          </a:lstStyle>
          <a:p>
            <a:endParaRPr lang="en-US"/>
          </a:p>
        </p:txBody>
      </p:sp>
    </p:spTree>
    <p:extLst>
      <p:ext uri="{BB962C8B-B14F-4D97-AF65-F5344CB8AC3E}">
        <p14:creationId xmlns:p14="http://schemas.microsoft.com/office/powerpoint/2010/main" val="131907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ining_Workshop">
    <p:spTree>
      <p:nvGrpSpPr>
        <p:cNvPr id="1" name=""/>
        <p:cNvGrpSpPr/>
        <p:nvPr/>
      </p:nvGrpSpPr>
      <p:grpSpPr>
        <a:xfrm>
          <a:off x="0" y="0"/>
          <a:ext cx="0" cy="0"/>
          <a:chOff x="0" y="0"/>
          <a:chExt cx="0" cy="0"/>
        </a:xfrm>
      </p:grpSpPr>
      <p:sp>
        <p:nvSpPr>
          <p:cNvPr id="11" name="Tijdelijke aanduiding voor afbeelding 9">
            <a:extLst>
              <a:ext uri="{FF2B5EF4-FFF2-40B4-BE49-F238E27FC236}">
                <a16:creationId xmlns:a16="http://schemas.microsoft.com/office/drawing/2014/main" id="{140AED58-BE94-D446-853E-654B00BE1006}"/>
              </a:ext>
            </a:extLst>
          </p:cNvPr>
          <p:cNvSpPr>
            <a:spLocks noGrp="1"/>
          </p:cNvSpPr>
          <p:nvPr>
            <p:ph type="pic" sz="quarter" idx="10"/>
          </p:nvPr>
        </p:nvSpPr>
        <p:spPr>
          <a:xfrm>
            <a:off x="6096003" y="4"/>
            <a:ext cx="6096000" cy="6858000"/>
          </a:xfrm>
          <a:prstGeom prst="rect">
            <a:avLst/>
          </a:prstGeom>
        </p:spPr>
        <p:txBody>
          <a:bodyPr/>
          <a:lstStyle>
            <a:lvl1pPr marL="0" indent="0">
              <a:buFontTx/>
              <a:buNone/>
              <a:defRPr sz="1452">
                <a:solidFill>
                  <a:srgbClr val="5A5A5A"/>
                </a:solidFill>
                <a:latin typeface="Proxima Nova Rg" panose="02000506030000020004" pitchFamily="2" charset="0"/>
              </a:defRPr>
            </a:lvl1pPr>
          </a:lstStyle>
          <a:p>
            <a:endParaRPr lang="nl-NL"/>
          </a:p>
        </p:txBody>
      </p:sp>
      <p:sp>
        <p:nvSpPr>
          <p:cNvPr id="26" name="Afgeronde rechthoek 25">
            <a:extLst>
              <a:ext uri="{FF2B5EF4-FFF2-40B4-BE49-F238E27FC236}">
                <a16:creationId xmlns:a16="http://schemas.microsoft.com/office/drawing/2014/main" id="{B89B35AF-1167-2C45-8EB1-430FC9EFEDC8}"/>
              </a:ext>
            </a:extLst>
          </p:cNvPr>
          <p:cNvSpPr/>
          <p:nvPr userDrawn="1"/>
        </p:nvSpPr>
        <p:spPr>
          <a:xfrm>
            <a:off x="6480000" y="6188588"/>
            <a:ext cx="6000000" cy="480000"/>
          </a:xfrm>
          <a:prstGeom prst="roundRect">
            <a:avLst/>
          </a:prstGeom>
          <a:solidFill>
            <a:srgbClr val="D4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Afgeronde rechthoek 24">
            <a:extLst>
              <a:ext uri="{FF2B5EF4-FFF2-40B4-BE49-F238E27FC236}">
                <a16:creationId xmlns:a16="http://schemas.microsoft.com/office/drawing/2014/main" id="{4468C55D-D40E-8445-A99D-B8B6E517E90E}"/>
              </a:ext>
            </a:extLst>
          </p:cNvPr>
          <p:cNvSpPr/>
          <p:nvPr userDrawn="1"/>
        </p:nvSpPr>
        <p:spPr>
          <a:xfrm>
            <a:off x="6480000" y="5296184"/>
            <a:ext cx="6000000" cy="840000"/>
          </a:xfrm>
          <a:prstGeom prst="roundRect">
            <a:avLst/>
          </a:prstGeom>
          <a:solidFill>
            <a:srgbClr val="D4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Afgeronde rechthoek 23">
            <a:extLst>
              <a:ext uri="{FF2B5EF4-FFF2-40B4-BE49-F238E27FC236}">
                <a16:creationId xmlns:a16="http://schemas.microsoft.com/office/drawing/2014/main" id="{03658EDC-2B9B-C24B-89F2-6B77EE7E857F}"/>
              </a:ext>
            </a:extLst>
          </p:cNvPr>
          <p:cNvSpPr/>
          <p:nvPr userDrawn="1"/>
        </p:nvSpPr>
        <p:spPr>
          <a:xfrm>
            <a:off x="6480000" y="3942667"/>
            <a:ext cx="6000000" cy="1296000"/>
          </a:xfrm>
          <a:prstGeom prst="roundRect">
            <a:avLst/>
          </a:prstGeom>
          <a:solidFill>
            <a:srgbClr val="9D9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Tijdelijke aanduiding voor inhoud 29">
            <a:extLst>
              <a:ext uri="{FF2B5EF4-FFF2-40B4-BE49-F238E27FC236}">
                <a16:creationId xmlns:a16="http://schemas.microsoft.com/office/drawing/2014/main" id="{7588AB09-B4E1-4C4B-9349-B2986387C3F7}"/>
              </a:ext>
            </a:extLst>
          </p:cNvPr>
          <p:cNvSpPr>
            <a:spLocks noGrp="1"/>
          </p:cNvSpPr>
          <p:nvPr>
            <p:ph sz="quarter" idx="19" hasCustomPrompt="1"/>
          </p:nvPr>
        </p:nvSpPr>
        <p:spPr>
          <a:xfrm>
            <a:off x="539756" y="476161"/>
            <a:ext cx="4800000" cy="824319"/>
          </a:xfrm>
          <a:prstGeom prst="rect">
            <a:avLst/>
          </a:prstGeom>
        </p:spPr>
        <p:txBody>
          <a:bodyPr>
            <a:normAutofit/>
          </a:bodyPr>
          <a:lstStyle>
            <a:lvl1pPr marL="0" indent="0" algn="l">
              <a:lnSpc>
                <a:spcPct val="100000"/>
              </a:lnSpc>
              <a:buFontTx/>
              <a:buNone/>
              <a:defRPr sz="2400" b="0"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Training or </a:t>
            </a:r>
            <a:br>
              <a:rPr lang="nl-NL"/>
            </a:br>
            <a:r>
              <a:rPr lang="nl-NL"/>
              <a:t>Workshop</a:t>
            </a:r>
          </a:p>
        </p:txBody>
      </p:sp>
      <p:sp>
        <p:nvSpPr>
          <p:cNvPr id="15" name="Tijdelijke aanduiding voor inhoud 29">
            <a:extLst>
              <a:ext uri="{FF2B5EF4-FFF2-40B4-BE49-F238E27FC236}">
                <a16:creationId xmlns:a16="http://schemas.microsoft.com/office/drawing/2014/main" id="{D1A03E13-7C0E-C548-A78A-9D33F8D376AE}"/>
              </a:ext>
            </a:extLst>
          </p:cNvPr>
          <p:cNvSpPr>
            <a:spLocks noGrp="1"/>
          </p:cNvSpPr>
          <p:nvPr>
            <p:ph sz="quarter" idx="21" hasCustomPrompt="1"/>
          </p:nvPr>
        </p:nvSpPr>
        <p:spPr>
          <a:xfrm>
            <a:off x="539756" y="1636073"/>
            <a:ext cx="4800000" cy="1495552"/>
          </a:xfrm>
          <a:prstGeom prst="rect">
            <a:avLst/>
          </a:prstGeom>
        </p:spPr>
        <p:txBody>
          <a:bodyPr/>
          <a:lstStyle>
            <a:lvl1pPr marL="0" indent="0" algn="l">
              <a:lnSpc>
                <a:spcPct val="100000"/>
              </a:lnSpc>
              <a:buFontTx/>
              <a:buNone/>
              <a:defRPr sz="12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7" name="Tijdelijke aanduiding voor inhoud 29">
            <a:extLst>
              <a:ext uri="{FF2B5EF4-FFF2-40B4-BE49-F238E27FC236}">
                <a16:creationId xmlns:a16="http://schemas.microsoft.com/office/drawing/2014/main" id="{435A0993-7806-1A40-A0A4-899C68929457}"/>
              </a:ext>
            </a:extLst>
          </p:cNvPr>
          <p:cNvSpPr>
            <a:spLocks noGrp="1"/>
          </p:cNvSpPr>
          <p:nvPr>
            <p:ph sz="quarter" idx="23" hasCustomPrompt="1"/>
          </p:nvPr>
        </p:nvSpPr>
        <p:spPr>
          <a:xfrm>
            <a:off x="539756" y="1426889"/>
            <a:ext cx="4800000" cy="312505"/>
          </a:xfrm>
          <a:prstGeom prst="rect">
            <a:avLst/>
          </a:prstGeom>
        </p:spPr>
        <p:txBody>
          <a:bodyPr/>
          <a:lstStyle>
            <a:lvl1pPr marL="0" indent="0" algn="l">
              <a:lnSpc>
                <a:spcPct val="100000"/>
              </a:lnSpc>
              <a:buFontTx/>
              <a:buNone/>
              <a:defRPr sz="1200" b="0"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8" name="Tijdelijke aanduiding voor inhoud 29">
            <a:extLst>
              <a:ext uri="{FF2B5EF4-FFF2-40B4-BE49-F238E27FC236}">
                <a16:creationId xmlns:a16="http://schemas.microsoft.com/office/drawing/2014/main" id="{5F646B92-70C1-644F-9EF4-6E41EDB737EE}"/>
              </a:ext>
            </a:extLst>
          </p:cNvPr>
          <p:cNvSpPr>
            <a:spLocks noGrp="1"/>
          </p:cNvSpPr>
          <p:nvPr>
            <p:ph sz="quarter" idx="24" hasCustomPrompt="1"/>
          </p:nvPr>
        </p:nvSpPr>
        <p:spPr>
          <a:xfrm>
            <a:off x="539756" y="3549997"/>
            <a:ext cx="4800000" cy="2730023"/>
          </a:xfrm>
          <a:prstGeom prst="rect">
            <a:avLst/>
          </a:prstGeom>
        </p:spPr>
        <p:txBody>
          <a:bodyPr/>
          <a:lstStyle>
            <a:lvl1pPr marL="126997" marR="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sz="12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lvl="0"/>
            <a:endParaRPr lang="nl-NL"/>
          </a:p>
        </p:txBody>
      </p:sp>
      <p:sp>
        <p:nvSpPr>
          <p:cNvPr id="9" name="Tijdelijke aanduiding voor inhoud 29">
            <a:extLst>
              <a:ext uri="{FF2B5EF4-FFF2-40B4-BE49-F238E27FC236}">
                <a16:creationId xmlns:a16="http://schemas.microsoft.com/office/drawing/2014/main" id="{41DE15D8-9F17-7C4E-B699-24BC58E20030}"/>
              </a:ext>
            </a:extLst>
          </p:cNvPr>
          <p:cNvSpPr>
            <a:spLocks noGrp="1"/>
          </p:cNvSpPr>
          <p:nvPr>
            <p:ph sz="quarter" idx="25" hasCustomPrompt="1"/>
          </p:nvPr>
        </p:nvSpPr>
        <p:spPr>
          <a:xfrm>
            <a:off x="539756" y="3340811"/>
            <a:ext cx="4800000" cy="312505"/>
          </a:xfrm>
          <a:prstGeom prst="rect">
            <a:avLst/>
          </a:prstGeom>
        </p:spPr>
        <p:txBody>
          <a:bodyPr/>
          <a:lstStyle>
            <a:lvl1pPr marL="0" indent="0" algn="l">
              <a:lnSpc>
                <a:spcPct val="100000"/>
              </a:lnSpc>
              <a:buFontTx/>
              <a:buNone/>
              <a:defRPr sz="1200" b="0"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19" name="Tijdelijke aanduiding voor inhoud 29">
            <a:extLst>
              <a:ext uri="{FF2B5EF4-FFF2-40B4-BE49-F238E27FC236}">
                <a16:creationId xmlns:a16="http://schemas.microsoft.com/office/drawing/2014/main" id="{8A5645BA-A351-5F46-B288-5C94D52F7985}"/>
              </a:ext>
            </a:extLst>
          </p:cNvPr>
          <p:cNvSpPr>
            <a:spLocks noGrp="1"/>
          </p:cNvSpPr>
          <p:nvPr>
            <p:ph sz="quarter" idx="26" hasCustomPrompt="1"/>
          </p:nvPr>
        </p:nvSpPr>
        <p:spPr>
          <a:xfrm>
            <a:off x="6724579" y="4269381"/>
            <a:ext cx="4800000" cy="870009"/>
          </a:xfrm>
          <a:prstGeom prst="rect">
            <a:avLst/>
          </a:prstGeom>
        </p:spPr>
        <p:txBody>
          <a:bodyPr/>
          <a:lstStyle>
            <a:lvl1pPr marL="126997" marR="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sz="1200" b="0" i="0">
                <a:solidFill>
                  <a:schemeClr val="bg1"/>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lvl="0"/>
            <a:endParaRPr lang="nl-NL"/>
          </a:p>
        </p:txBody>
      </p:sp>
      <p:sp>
        <p:nvSpPr>
          <p:cNvPr id="20" name="Tijdelijke aanduiding voor inhoud 29">
            <a:extLst>
              <a:ext uri="{FF2B5EF4-FFF2-40B4-BE49-F238E27FC236}">
                <a16:creationId xmlns:a16="http://schemas.microsoft.com/office/drawing/2014/main" id="{521B0DDC-A9C7-B440-A07B-93154E4617A2}"/>
              </a:ext>
            </a:extLst>
          </p:cNvPr>
          <p:cNvSpPr>
            <a:spLocks noGrp="1"/>
          </p:cNvSpPr>
          <p:nvPr>
            <p:ph sz="quarter" idx="27" hasCustomPrompt="1"/>
          </p:nvPr>
        </p:nvSpPr>
        <p:spPr>
          <a:xfrm>
            <a:off x="6724579" y="4060196"/>
            <a:ext cx="4800000" cy="312505"/>
          </a:xfrm>
          <a:prstGeom prst="rect">
            <a:avLst/>
          </a:prstGeom>
        </p:spPr>
        <p:txBody>
          <a:bodyPr/>
          <a:lstStyle>
            <a:lvl1pPr marL="0" indent="0" algn="l">
              <a:lnSpc>
                <a:spcPct val="100000"/>
              </a:lnSpc>
              <a:buFontTx/>
              <a:buNone/>
              <a:defRPr sz="1200" b="0" i="0">
                <a:solidFill>
                  <a:schemeClr val="bg1"/>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a:t>
            </a:r>
            <a:r>
              <a:rPr lang="nl-NL" err="1"/>
              <a:t>Results</a:t>
            </a:r>
            <a:r>
              <a:rPr lang="nl-NL"/>
              <a:t> of </a:t>
            </a:r>
            <a:r>
              <a:rPr lang="nl-NL" err="1"/>
              <a:t>the</a:t>
            </a:r>
            <a:r>
              <a:rPr lang="nl-NL"/>
              <a:t> workshop </a:t>
            </a:r>
            <a:r>
              <a:rPr lang="nl-NL" err="1"/>
              <a:t>text</a:t>
            </a:r>
            <a:endParaRPr lang="nl-NL"/>
          </a:p>
        </p:txBody>
      </p:sp>
      <p:sp>
        <p:nvSpPr>
          <p:cNvPr id="21" name="Tijdelijke aanduiding voor inhoud 29">
            <a:extLst>
              <a:ext uri="{FF2B5EF4-FFF2-40B4-BE49-F238E27FC236}">
                <a16:creationId xmlns:a16="http://schemas.microsoft.com/office/drawing/2014/main" id="{388A1844-3D49-224A-985C-F444DA48424F}"/>
              </a:ext>
            </a:extLst>
          </p:cNvPr>
          <p:cNvSpPr>
            <a:spLocks noGrp="1"/>
          </p:cNvSpPr>
          <p:nvPr>
            <p:ph sz="quarter" idx="28" hasCustomPrompt="1"/>
          </p:nvPr>
        </p:nvSpPr>
        <p:spPr>
          <a:xfrm>
            <a:off x="6743557" y="5523591"/>
            <a:ext cx="4800000" cy="553815"/>
          </a:xfrm>
          <a:prstGeom prst="rect">
            <a:avLst/>
          </a:prstGeom>
        </p:spPr>
        <p:txBody>
          <a:bodyPr/>
          <a:lstStyle>
            <a:lvl1pPr marL="0" marR="0" indent="0" algn="l" defTabSz="914377" rtl="0" eaLnBrk="1" fontAlgn="auto" latinLnBrk="0" hangingPunct="1">
              <a:lnSpc>
                <a:spcPct val="100000"/>
              </a:lnSpc>
              <a:spcBef>
                <a:spcPts val="0"/>
              </a:spcBef>
              <a:spcAft>
                <a:spcPts val="0"/>
              </a:spcAft>
              <a:buClrTx/>
              <a:buSzTx/>
              <a:buFontTx/>
              <a:buNone/>
              <a:tabLst/>
              <a:defRPr sz="12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22" name="Tijdelijke aanduiding voor inhoud 29">
            <a:extLst>
              <a:ext uri="{FF2B5EF4-FFF2-40B4-BE49-F238E27FC236}">
                <a16:creationId xmlns:a16="http://schemas.microsoft.com/office/drawing/2014/main" id="{AFC74C76-74F2-734E-BCF5-D0AAA44A4DA4}"/>
              </a:ext>
            </a:extLst>
          </p:cNvPr>
          <p:cNvSpPr>
            <a:spLocks noGrp="1"/>
          </p:cNvSpPr>
          <p:nvPr>
            <p:ph sz="quarter" idx="29" hasCustomPrompt="1"/>
          </p:nvPr>
        </p:nvSpPr>
        <p:spPr>
          <a:xfrm>
            <a:off x="6743557" y="5314406"/>
            <a:ext cx="4800000" cy="312505"/>
          </a:xfrm>
          <a:prstGeom prst="rect">
            <a:avLst/>
          </a:prstGeom>
        </p:spPr>
        <p:txBody>
          <a:bodyPr/>
          <a:lstStyle>
            <a:lvl1pPr marL="0" indent="0" algn="l">
              <a:lnSpc>
                <a:spcPct val="100000"/>
              </a:lnSpc>
              <a:buFontTx/>
              <a:buNone/>
              <a:defRPr sz="1200" b="0"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a:t>
            </a:r>
            <a:r>
              <a:rPr lang="nl-NL" err="1"/>
              <a:t>Attendiees</a:t>
            </a:r>
            <a:r>
              <a:rPr lang="nl-NL"/>
              <a:t> </a:t>
            </a:r>
            <a:r>
              <a:rPr lang="nl-NL" err="1"/>
              <a:t>text</a:t>
            </a:r>
            <a:endParaRPr lang="nl-NL"/>
          </a:p>
        </p:txBody>
      </p:sp>
      <p:sp>
        <p:nvSpPr>
          <p:cNvPr id="23" name="Tijdelijke aanduiding voor inhoud 29">
            <a:extLst>
              <a:ext uri="{FF2B5EF4-FFF2-40B4-BE49-F238E27FC236}">
                <a16:creationId xmlns:a16="http://schemas.microsoft.com/office/drawing/2014/main" id="{F3F879C2-3AA8-7846-8066-A234B7C91974}"/>
              </a:ext>
            </a:extLst>
          </p:cNvPr>
          <p:cNvSpPr>
            <a:spLocks noGrp="1"/>
          </p:cNvSpPr>
          <p:nvPr>
            <p:ph sz="quarter" idx="30" hasCustomPrompt="1"/>
          </p:nvPr>
        </p:nvSpPr>
        <p:spPr>
          <a:xfrm>
            <a:off x="6746665" y="6258323"/>
            <a:ext cx="4800000" cy="360000"/>
          </a:xfrm>
          <a:prstGeom prst="rect">
            <a:avLst/>
          </a:prstGeom>
        </p:spPr>
        <p:txBody>
          <a:bodyPr/>
          <a:lstStyle>
            <a:lvl1pPr marL="0" marR="0" indent="0" algn="l" defTabSz="914377" rtl="0" eaLnBrk="1" fontAlgn="auto" latinLnBrk="0" hangingPunct="1">
              <a:lnSpc>
                <a:spcPct val="100000"/>
              </a:lnSpc>
              <a:spcBef>
                <a:spcPts val="0"/>
              </a:spcBef>
              <a:spcAft>
                <a:spcPts val="0"/>
              </a:spcAft>
              <a:buClrTx/>
              <a:buSzTx/>
              <a:buFontTx/>
              <a:buNone/>
              <a:tabLst/>
              <a:defRPr sz="12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a:t>
            </a:r>
            <a:r>
              <a:rPr lang="nl-NL" err="1"/>
              <a:t>duration</a:t>
            </a:r>
            <a:r>
              <a:rPr lang="nl-NL"/>
              <a:t> </a:t>
            </a:r>
            <a:r>
              <a:rPr lang="nl-NL" err="1"/>
              <a:t>text</a:t>
            </a:r>
            <a:endParaRPr lang="nl-NL"/>
          </a:p>
        </p:txBody>
      </p:sp>
      <p:pic>
        <p:nvPicPr>
          <p:cNvPr id="28" name="Graphic 27">
            <a:extLst>
              <a:ext uri="{FF2B5EF4-FFF2-40B4-BE49-F238E27FC236}">
                <a16:creationId xmlns:a16="http://schemas.microsoft.com/office/drawing/2014/main" id="{7EBA320A-E49B-4046-9B5E-3B7F82AD5F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5300000">
            <a:off x="10072891" y="-1203401"/>
            <a:ext cx="2903376" cy="2940244"/>
          </a:xfrm>
          <a:prstGeom prst="rect">
            <a:avLst/>
          </a:prstGeom>
        </p:spPr>
      </p:pic>
      <p:sp>
        <p:nvSpPr>
          <p:cNvPr id="29" name="Tijdelijke aanduiding voor inhoud 29">
            <a:extLst>
              <a:ext uri="{FF2B5EF4-FFF2-40B4-BE49-F238E27FC236}">
                <a16:creationId xmlns:a16="http://schemas.microsoft.com/office/drawing/2014/main" id="{6099C38F-8AD0-3240-8F3E-0EB8421845AF}"/>
              </a:ext>
            </a:extLst>
          </p:cNvPr>
          <p:cNvSpPr>
            <a:spLocks noGrp="1"/>
          </p:cNvSpPr>
          <p:nvPr>
            <p:ph sz="quarter" idx="31" hasCustomPrompt="1"/>
          </p:nvPr>
        </p:nvSpPr>
        <p:spPr>
          <a:xfrm>
            <a:off x="10528483" y="476160"/>
            <a:ext cx="1549725" cy="353203"/>
          </a:xfrm>
          <a:prstGeom prst="rect">
            <a:avLst/>
          </a:prstGeom>
        </p:spPr>
        <p:txBody>
          <a:bodyPr/>
          <a:lstStyle>
            <a:lvl1pPr marL="0" indent="0" algn="l">
              <a:lnSpc>
                <a:spcPct val="100000"/>
              </a:lnSpc>
              <a:buFontTx/>
              <a:buNone/>
              <a:defRPr sz="1200" b="0" i="0">
                <a:solidFill>
                  <a:schemeClr val="bg1"/>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Price € 0.000,-</a:t>
            </a:r>
          </a:p>
        </p:txBody>
      </p:sp>
    </p:spTree>
    <p:extLst>
      <p:ext uri="{BB962C8B-B14F-4D97-AF65-F5344CB8AC3E}">
        <p14:creationId xmlns:p14="http://schemas.microsoft.com/office/powerpoint/2010/main" val="70889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705CC8E-3424-AA40-8D2D-CD93E9634602}"/>
              </a:ext>
            </a:extLst>
          </p:cNvPr>
          <p:cNvSpPr txBox="1">
            <a:spLocks/>
          </p:cNvSpPr>
          <p:nvPr userDrawn="1"/>
        </p:nvSpPr>
        <p:spPr>
          <a:xfrm>
            <a:off x="535558" y="911333"/>
            <a:ext cx="9184687" cy="480315"/>
          </a:xfrm>
          <a:prstGeom prst="rect">
            <a:avLst/>
          </a:prstGeom>
        </p:spPr>
        <p:txBody>
          <a:bodyPr/>
          <a:lstStyle>
            <a:lvl1pPr algn="l" defTabSz="685800" rtl="0" eaLnBrk="1" latinLnBrk="0" hangingPunct="1">
              <a:lnSpc>
                <a:spcPct val="100000"/>
              </a:lnSpc>
              <a:spcBef>
                <a:spcPct val="0"/>
              </a:spcBef>
              <a:buNone/>
              <a:defRPr sz="1300" b="1" i="0" kern="1200">
                <a:solidFill>
                  <a:srgbClr val="6A1D58"/>
                </a:solidFill>
                <a:latin typeface="Proxima Nova Semibold" panose="02000506030000020004" pitchFamily="2" charset="0"/>
                <a:ea typeface="+mj-ea"/>
                <a:cs typeface="+mj-cs"/>
              </a:defRPr>
            </a:lvl1pPr>
          </a:lstStyle>
          <a:p>
            <a:r>
              <a:rPr lang="nl-NL" sz="1600" b="0" i="0" kern="1200" err="1">
                <a:solidFill>
                  <a:srgbClr val="5A5A5A"/>
                </a:solidFill>
                <a:effectLst/>
                <a:latin typeface="Proxima Nova" panose="02000506030000020004" pitchFamily="2" charset="0"/>
                <a:ea typeface="+mj-ea"/>
                <a:cs typeface="+mj-cs"/>
              </a:rPr>
              <a:t>This</a:t>
            </a:r>
            <a:r>
              <a:rPr lang="nl-NL" sz="1600" b="0" i="0" kern="1200">
                <a:solidFill>
                  <a:srgbClr val="5A5A5A"/>
                </a:solidFill>
                <a:effectLst/>
                <a:latin typeface="Proxima Nova" panose="02000506030000020004" pitchFamily="2" charset="0"/>
                <a:ea typeface="+mj-ea"/>
                <a:cs typeface="+mj-cs"/>
              </a:rPr>
              <a:t> is </a:t>
            </a:r>
            <a:r>
              <a:rPr lang="nl-NL" sz="1600" b="0" i="0" kern="1200" err="1">
                <a:solidFill>
                  <a:srgbClr val="5A5A5A"/>
                </a:solidFill>
                <a:effectLst/>
                <a:latin typeface="Proxima Nova" panose="02000506030000020004" pitchFamily="2" charset="0"/>
                <a:ea typeface="+mj-ea"/>
                <a:cs typeface="+mj-cs"/>
              </a:rPr>
              <a:t>our</a:t>
            </a:r>
            <a:r>
              <a:rPr lang="nl-NL" sz="1600" b="0" i="0" kern="1200">
                <a:solidFill>
                  <a:srgbClr val="5A5A5A"/>
                </a:solidFill>
                <a:effectLst/>
                <a:latin typeface="Proxima Nova" panose="02000506030000020004" pitchFamily="2" charset="0"/>
                <a:ea typeface="+mj-ea"/>
                <a:cs typeface="+mj-cs"/>
              </a:rPr>
              <a:t> </a:t>
            </a:r>
            <a:r>
              <a:rPr lang="nl-NL" sz="1600" b="0" i="0" kern="1200" err="1">
                <a:solidFill>
                  <a:srgbClr val="5A5A5A"/>
                </a:solidFill>
                <a:effectLst/>
                <a:latin typeface="Proxima Nova" panose="02000506030000020004" pitchFamily="2" charset="0"/>
                <a:ea typeface="+mj-ea"/>
                <a:cs typeface="+mj-cs"/>
              </a:rPr>
              <a:t>understanding</a:t>
            </a:r>
            <a:r>
              <a:rPr lang="nl-NL" sz="1600" b="0" i="0" kern="1200">
                <a:solidFill>
                  <a:srgbClr val="5A5A5A"/>
                </a:solidFill>
                <a:effectLst/>
                <a:latin typeface="Proxima Nova" panose="02000506030000020004" pitchFamily="2" charset="0"/>
                <a:ea typeface="+mj-ea"/>
                <a:cs typeface="+mj-cs"/>
              </a:rPr>
              <a:t> of </a:t>
            </a:r>
            <a:r>
              <a:rPr lang="nl-NL" sz="1600" b="0" i="0" kern="1200" err="1">
                <a:solidFill>
                  <a:srgbClr val="5A5A5A"/>
                </a:solidFill>
                <a:effectLst/>
                <a:latin typeface="Proxima Nova" panose="02000506030000020004" pitchFamily="2" charset="0"/>
                <a:ea typeface="+mj-ea"/>
                <a:cs typeface="+mj-cs"/>
              </a:rPr>
              <a:t>the</a:t>
            </a:r>
            <a:r>
              <a:rPr lang="nl-NL" sz="1600" b="0" i="0" kern="1200">
                <a:solidFill>
                  <a:srgbClr val="5A5A5A"/>
                </a:solidFill>
                <a:effectLst/>
                <a:latin typeface="Proxima Nova" panose="02000506030000020004" pitchFamily="2" charset="0"/>
                <a:ea typeface="+mj-ea"/>
                <a:cs typeface="+mj-cs"/>
              </a:rPr>
              <a:t> </a:t>
            </a:r>
            <a:r>
              <a:rPr lang="nl-NL" sz="1600" b="0" i="0" kern="1200" err="1">
                <a:solidFill>
                  <a:srgbClr val="5A5A5A"/>
                </a:solidFill>
                <a:effectLst/>
                <a:latin typeface="Proxima Nova" panose="02000506030000020004" pitchFamily="2" charset="0"/>
                <a:ea typeface="+mj-ea"/>
                <a:cs typeface="+mj-cs"/>
              </a:rPr>
              <a:t>challenge</a:t>
            </a:r>
            <a:r>
              <a:rPr lang="nl-NL" sz="1600" b="0" i="0" kern="1200">
                <a:solidFill>
                  <a:srgbClr val="5A5A5A"/>
                </a:solidFill>
                <a:effectLst/>
                <a:latin typeface="Proxima Nova" panose="02000506030000020004" pitchFamily="2" charset="0"/>
                <a:ea typeface="+mj-ea"/>
                <a:cs typeface="+mj-cs"/>
              </a:rPr>
              <a:t> </a:t>
            </a:r>
            <a:r>
              <a:rPr lang="nl-NL" sz="1600" b="0" i="0" kern="1200" err="1">
                <a:solidFill>
                  <a:srgbClr val="5A5A5A"/>
                </a:solidFill>
                <a:effectLst/>
                <a:latin typeface="Proxima Nova" panose="02000506030000020004" pitchFamily="2" charset="0"/>
                <a:ea typeface="+mj-ea"/>
                <a:cs typeface="+mj-cs"/>
              </a:rPr>
              <a:t>you</a:t>
            </a:r>
            <a:r>
              <a:rPr lang="nl-NL" sz="1600" b="0" i="0" kern="1200">
                <a:solidFill>
                  <a:srgbClr val="5A5A5A"/>
                </a:solidFill>
                <a:effectLst/>
                <a:latin typeface="Proxima Nova" panose="02000506030000020004" pitchFamily="2" charset="0"/>
                <a:ea typeface="+mj-ea"/>
                <a:cs typeface="+mj-cs"/>
              </a:rPr>
              <a:t> face.</a:t>
            </a:r>
          </a:p>
        </p:txBody>
      </p:sp>
      <p:sp>
        <p:nvSpPr>
          <p:cNvPr id="2" name="Tekstvak 1">
            <a:extLst>
              <a:ext uri="{FF2B5EF4-FFF2-40B4-BE49-F238E27FC236}">
                <a16:creationId xmlns:a16="http://schemas.microsoft.com/office/drawing/2014/main" id="{DAF75B55-8646-CE45-B9DF-367F2E3A5CDC}"/>
              </a:ext>
            </a:extLst>
          </p:cNvPr>
          <p:cNvSpPr txBox="1"/>
          <p:nvPr userDrawn="1"/>
        </p:nvSpPr>
        <p:spPr>
          <a:xfrm>
            <a:off x="535559" y="1945572"/>
            <a:ext cx="2880000" cy="2862322"/>
          </a:xfrm>
          <a:prstGeom prst="rect">
            <a:avLst/>
          </a:prstGeom>
          <a:noFill/>
        </p:spPr>
        <p:txBody>
          <a:bodyPr wrap="square" rtlCol="0">
            <a:spAutoFit/>
          </a:bodyPr>
          <a:lstStyle/>
          <a:p>
            <a:r>
              <a:rPr lang="nl-NL" sz="1200" kern="1200">
                <a:solidFill>
                  <a:srgbClr val="5A5A5A"/>
                </a:solidFill>
                <a:effectLst/>
                <a:latin typeface="Proxima Nova" panose="02000506030000020004" pitchFamily="2" charset="0"/>
                <a:ea typeface="+mn-ea"/>
                <a:cs typeface="+mn-cs"/>
              </a:rPr>
              <a:t>PVH has </a:t>
            </a:r>
            <a:r>
              <a:rPr lang="nl-NL" sz="1200" kern="1200" err="1">
                <a:solidFill>
                  <a:srgbClr val="5A5A5A"/>
                </a:solidFill>
                <a:effectLst/>
                <a:latin typeface="Proxima Nova" panose="02000506030000020004" pitchFamily="2" charset="0"/>
                <a:ea typeface="+mn-ea"/>
                <a:cs typeface="+mn-cs"/>
              </a:rPr>
              <a:t>ended</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their</a:t>
            </a:r>
            <a:r>
              <a:rPr lang="nl-NL" sz="1200" kern="1200">
                <a:solidFill>
                  <a:srgbClr val="5A5A5A"/>
                </a:solidFill>
                <a:effectLst/>
                <a:latin typeface="Proxima Nova" panose="02000506030000020004" pitchFamily="2" charset="0"/>
                <a:ea typeface="+mn-ea"/>
                <a:cs typeface="+mn-cs"/>
              </a:rPr>
              <a:t> Agile </a:t>
            </a:r>
            <a:r>
              <a:rPr lang="nl-NL" sz="1200" kern="1200" err="1">
                <a:solidFill>
                  <a:srgbClr val="5A5A5A"/>
                </a:solidFill>
                <a:effectLst/>
                <a:latin typeface="Proxima Nova" panose="02000506030000020004" pitchFamily="2" charset="0"/>
                <a:ea typeface="+mn-ea"/>
                <a:cs typeface="+mn-cs"/>
              </a:rPr>
              <a:t>transformation</a:t>
            </a:r>
            <a:r>
              <a:rPr lang="nl-NL" sz="1200" kern="1200">
                <a:solidFill>
                  <a:srgbClr val="5A5A5A"/>
                </a:solidFill>
                <a:effectLst/>
                <a:latin typeface="Proxima Nova" panose="02000506030000020004" pitchFamily="2" charset="0"/>
                <a:ea typeface="+mn-ea"/>
                <a:cs typeface="+mn-cs"/>
              </a:rPr>
              <a:t> last </a:t>
            </a:r>
            <a:r>
              <a:rPr lang="nl-NL" sz="1200" kern="1200" err="1">
                <a:solidFill>
                  <a:srgbClr val="5A5A5A"/>
                </a:solidFill>
                <a:effectLst/>
                <a:latin typeface="Proxima Nova" panose="02000506030000020004" pitchFamily="2" charset="0"/>
                <a:ea typeface="+mn-ea"/>
                <a:cs typeface="+mn-cs"/>
              </a:rPr>
              <a:t>year</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and</a:t>
            </a:r>
            <a:r>
              <a:rPr lang="nl-NL" sz="1200" kern="1200">
                <a:solidFill>
                  <a:srgbClr val="5A5A5A"/>
                </a:solidFill>
                <a:effectLst/>
                <a:latin typeface="Proxima Nova" panose="02000506030000020004" pitchFamily="2" charset="0"/>
                <a:ea typeface="+mn-ea"/>
                <a:cs typeface="+mn-cs"/>
              </a:rPr>
              <a:t> is </a:t>
            </a:r>
            <a:r>
              <a:rPr lang="nl-NL" sz="1200" kern="1200" err="1">
                <a:solidFill>
                  <a:srgbClr val="5A5A5A"/>
                </a:solidFill>
                <a:effectLst/>
                <a:latin typeface="Proxima Nova" panose="02000506030000020004" pitchFamily="2" charset="0"/>
                <a:ea typeface="+mn-ea"/>
                <a:cs typeface="+mn-cs"/>
              </a:rPr>
              <a:t>now</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seeking</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continuous</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improvement</a:t>
            </a:r>
            <a:r>
              <a:rPr lang="nl-NL" sz="1200" kern="1200">
                <a:solidFill>
                  <a:srgbClr val="5A5A5A"/>
                </a:solidFill>
                <a:effectLst/>
                <a:latin typeface="Proxima Nova" panose="02000506030000020004" pitchFamily="2" charset="0"/>
                <a:ea typeface="+mn-ea"/>
                <a:cs typeface="+mn-cs"/>
              </a:rPr>
              <a:t> of </a:t>
            </a:r>
            <a:r>
              <a:rPr lang="nl-NL" sz="1200" kern="1200" err="1">
                <a:solidFill>
                  <a:srgbClr val="5A5A5A"/>
                </a:solidFill>
                <a:effectLst/>
                <a:latin typeface="Proxima Nova" panose="02000506030000020004" pitchFamily="2" charset="0"/>
                <a:ea typeface="+mn-ea"/>
                <a:cs typeface="+mn-cs"/>
              </a:rPr>
              <a:t>the</a:t>
            </a:r>
            <a:r>
              <a:rPr lang="nl-NL" sz="1200" kern="1200">
                <a:solidFill>
                  <a:srgbClr val="5A5A5A"/>
                </a:solidFill>
                <a:effectLst/>
                <a:latin typeface="Proxima Nova" panose="02000506030000020004" pitchFamily="2" charset="0"/>
                <a:ea typeface="+mn-ea"/>
                <a:cs typeface="+mn-cs"/>
              </a:rPr>
              <a:t> way-of-</a:t>
            </a:r>
            <a:r>
              <a:rPr lang="nl-NL" sz="1200" kern="1200" err="1">
                <a:solidFill>
                  <a:srgbClr val="5A5A5A"/>
                </a:solidFill>
                <a:effectLst/>
                <a:latin typeface="Proxima Nova" panose="02000506030000020004" pitchFamily="2" charset="0"/>
                <a:ea typeface="+mn-ea"/>
                <a:cs typeface="+mn-cs"/>
              </a:rPr>
              <a:t>working</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its</a:t>
            </a:r>
            <a:r>
              <a:rPr lang="nl-NL" sz="1200" kern="1200">
                <a:solidFill>
                  <a:srgbClr val="5A5A5A"/>
                </a:solidFill>
                <a:effectLst/>
                <a:latin typeface="Proxima Nova" panose="02000506030000020004" pitchFamily="2" charset="0"/>
                <a:ea typeface="+mn-ea"/>
                <a:cs typeface="+mn-cs"/>
              </a:rPr>
              <a:t> Business </a:t>
            </a:r>
            <a:r>
              <a:rPr lang="nl-NL" sz="1200" kern="1200" err="1">
                <a:solidFill>
                  <a:srgbClr val="5A5A5A"/>
                </a:solidFill>
                <a:effectLst/>
                <a:latin typeface="Proxima Nova" panose="02000506030000020004" pitchFamily="2" charset="0"/>
                <a:ea typeface="+mn-ea"/>
                <a:cs typeface="+mn-cs"/>
              </a:rPr>
              <a:t>Agility</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and</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value</a:t>
            </a:r>
            <a:r>
              <a:rPr lang="nl-NL" sz="1200" kern="1200">
                <a:solidFill>
                  <a:srgbClr val="5A5A5A"/>
                </a:solidFill>
                <a:effectLst/>
                <a:latin typeface="Proxima Nova" panose="02000506030000020004" pitchFamily="2" charset="0"/>
                <a:ea typeface="+mn-ea"/>
                <a:cs typeface="+mn-cs"/>
              </a:rPr>
              <a:t> delivery. </a:t>
            </a:r>
          </a:p>
          <a:p>
            <a:br>
              <a:rPr lang="nl-NL" sz="1200" kern="1200">
                <a:solidFill>
                  <a:srgbClr val="5A5A5A"/>
                </a:solidFill>
                <a:effectLst/>
                <a:latin typeface="Proxima Nova" panose="02000506030000020004" pitchFamily="2" charset="0"/>
                <a:ea typeface="+mn-ea"/>
                <a:cs typeface="+mn-cs"/>
              </a:rPr>
            </a:br>
            <a:endParaRPr lang="nl-NL" sz="1200" kern="1200">
              <a:solidFill>
                <a:srgbClr val="5A5A5A"/>
              </a:solidFill>
              <a:effectLst/>
              <a:latin typeface="Proxima Nova" panose="02000506030000020004" pitchFamily="2" charset="0"/>
              <a:ea typeface="+mn-ea"/>
              <a:cs typeface="+mn-cs"/>
            </a:endParaRPr>
          </a:p>
          <a:p>
            <a:r>
              <a:rPr lang="nl-NL" sz="1200" kern="1200" err="1">
                <a:solidFill>
                  <a:srgbClr val="5A5A5A"/>
                </a:solidFill>
                <a:effectLst/>
                <a:latin typeface="Proxima Nova" panose="02000506030000020004" pitchFamily="2" charset="0"/>
                <a:ea typeface="+mn-ea"/>
                <a:cs typeface="+mn-cs"/>
              </a:rPr>
              <a:t>Although</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some</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good</a:t>
            </a:r>
            <a:r>
              <a:rPr lang="nl-NL" sz="1200" kern="1200">
                <a:solidFill>
                  <a:srgbClr val="5A5A5A"/>
                </a:solidFill>
                <a:effectLst/>
                <a:latin typeface="Proxima Nova" panose="02000506030000020004" pitchFamily="2" charset="0"/>
                <a:ea typeface="+mn-ea"/>
                <a:cs typeface="+mn-cs"/>
              </a:rPr>
              <a:t> first </a:t>
            </a:r>
            <a:r>
              <a:rPr lang="nl-NL" sz="1200" kern="1200" err="1">
                <a:solidFill>
                  <a:srgbClr val="5A5A5A"/>
                </a:solidFill>
                <a:effectLst/>
                <a:latin typeface="Proxima Nova" panose="02000506030000020004" pitchFamily="2" charset="0"/>
                <a:ea typeface="+mn-ea"/>
                <a:cs typeface="+mn-cs"/>
              </a:rPr>
              <a:t>results</a:t>
            </a:r>
            <a:r>
              <a:rPr lang="nl-NL" sz="1200" kern="1200">
                <a:solidFill>
                  <a:srgbClr val="5A5A5A"/>
                </a:solidFill>
                <a:effectLst/>
                <a:latin typeface="Proxima Nova" panose="02000506030000020004" pitchFamily="2" charset="0"/>
                <a:ea typeface="+mn-ea"/>
                <a:cs typeface="+mn-cs"/>
              </a:rPr>
              <a:t> have been </a:t>
            </a:r>
            <a:r>
              <a:rPr lang="nl-NL" sz="1200" kern="1200" err="1">
                <a:solidFill>
                  <a:srgbClr val="5A5A5A"/>
                </a:solidFill>
                <a:effectLst/>
                <a:latin typeface="Proxima Nova" panose="02000506030000020004" pitchFamily="2" charset="0"/>
                <a:ea typeface="+mn-ea"/>
                <a:cs typeface="+mn-cs"/>
              </a:rPr>
              <a:t>achieved</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within</a:t>
            </a:r>
            <a:r>
              <a:rPr lang="nl-NL" sz="1200" kern="1200">
                <a:solidFill>
                  <a:srgbClr val="5A5A5A"/>
                </a:solidFill>
                <a:effectLst/>
                <a:latin typeface="Proxima Nova" panose="02000506030000020004" pitchFamily="2" charset="0"/>
                <a:ea typeface="+mn-ea"/>
                <a:cs typeface="+mn-cs"/>
              </a:rPr>
              <a:t> IT, </a:t>
            </a:r>
            <a:r>
              <a:rPr lang="nl-NL" sz="1200" kern="1200" err="1">
                <a:solidFill>
                  <a:srgbClr val="5A5A5A"/>
                </a:solidFill>
                <a:effectLst/>
                <a:latin typeface="Proxima Nova" panose="02000506030000020004" pitchFamily="2" charset="0"/>
                <a:ea typeface="+mn-ea"/>
                <a:cs typeface="+mn-cs"/>
              </a:rPr>
              <a:t>it</a:t>
            </a:r>
            <a:r>
              <a:rPr lang="nl-NL" sz="1200" kern="1200">
                <a:solidFill>
                  <a:srgbClr val="5A5A5A"/>
                </a:solidFill>
                <a:effectLst/>
                <a:latin typeface="Proxima Nova" panose="02000506030000020004" pitchFamily="2" charset="0"/>
                <a:ea typeface="+mn-ea"/>
                <a:cs typeface="+mn-cs"/>
              </a:rPr>
              <a:t> is </a:t>
            </a:r>
            <a:r>
              <a:rPr lang="nl-NL" sz="1200" kern="1200" err="1">
                <a:solidFill>
                  <a:srgbClr val="5A5A5A"/>
                </a:solidFill>
                <a:effectLst/>
                <a:latin typeface="Proxima Nova" panose="02000506030000020004" pitchFamily="2" charset="0"/>
                <a:ea typeface="+mn-ea"/>
                <a:cs typeface="+mn-cs"/>
              </a:rPr>
              <a:t>now</a:t>
            </a:r>
            <a:r>
              <a:rPr lang="nl-NL" sz="1200" kern="1200">
                <a:solidFill>
                  <a:srgbClr val="5A5A5A"/>
                </a:solidFill>
                <a:effectLst/>
                <a:latin typeface="Proxima Nova" panose="02000506030000020004" pitchFamily="2" charset="0"/>
                <a:ea typeface="+mn-ea"/>
                <a:cs typeface="+mn-cs"/>
              </a:rPr>
              <a:t> time </a:t>
            </a:r>
            <a:r>
              <a:rPr lang="nl-NL" sz="1200" kern="1200" err="1">
                <a:solidFill>
                  <a:srgbClr val="5A5A5A"/>
                </a:solidFill>
                <a:effectLst/>
                <a:latin typeface="Proxima Nova" panose="02000506030000020004" pitchFamily="2" charset="0"/>
                <a:ea typeface="+mn-ea"/>
                <a:cs typeface="+mn-cs"/>
              </a:rPr>
              <a:t>to</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connect</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the</a:t>
            </a:r>
            <a:r>
              <a:rPr lang="nl-NL" sz="1200" kern="1200">
                <a:solidFill>
                  <a:srgbClr val="5A5A5A"/>
                </a:solidFill>
                <a:effectLst/>
                <a:latin typeface="Proxima Nova" panose="02000506030000020004" pitchFamily="2" charset="0"/>
                <a:ea typeface="+mn-ea"/>
                <a:cs typeface="+mn-cs"/>
              </a:rPr>
              <a:t> business side of </a:t>
            </a:r>
            <a:r>
              <a:rPr lang="nl-NL" sz="1200" kern="1200" err="1">
                <a:solidFill>
                  <a:srgbClr val="5A5A5A"/>
                </a:solidFill>
                <a:effectLst/>
                <a:latin typeface="Proxima Nova" panose="02000506030000020004" pitchFamily="2" charset="0"/>
                <a:ea typeface="+mn-ea"/>
                <a:cs typeface="+mn-cs"/>
              </a:rPr>
              <a:t>the</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organization</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to</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the</a:t>
            </a:r>
            <a:r>
              <a:rPr lang="nl-NL" sz="1200" kern="1200">
                <a:solidFill>
                  <a:srgbClr val="5A5A5A"/>
                </a:solidFill>
                <a:effectLst/>
                <a:latin typeface="Proxima Nova" panose="02000506030000020004" pitchFamily="2" charset="0"/>
                <a:ea typeface="+mn-ea"/>
                <a:cs typeface="+mn-cs"/>
              </a:rPr>
              <a:t> Agile way of </a:t>
            </a:r>
            <a:r>
              <a:rPr lang="nl-NL" sz="1200" kern="1200" err="1">
                <a:solidFill>
                  <a:srgbClr val="5A5A5A"/>
                </a:solidFill>
                <a:effectLst/>
                <a:latin typeface="Proxima Nova" panose="02000506030000020004" pitchFamily="2" charset="0"/>
                <a:ea typeface="+mn-ea"/>
                <a:cs typeface="+mn-cs"/>
              </a:rPr>
              <a:t>working</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and</a:t>
            </a:r>
            <a:r>
              <a:rPr lang="nl-NL" sz="1200" kern="1200">
                <a:solidFill>
                  <a:srgbClr val="5A5A5A"/>
                </a:solidFill>
                <a:effectLst/>
                <a:latin typeface="Proxima Nova" panose="02000506030000020004" pitchFamily="2" charset="0"/>
                <a:ea typeface="+mn-ea"/>
                <a:cs typeface="+mn-cs"/>
              </a:rPr>
              <a:t> move forward </a:t>
            </a:r>
            <a:r>
              <a:rPr lang="nl-NL" sz="1200" kern="1200" err="1">
                <a:solidFill>
                  <a:srgbClr val="5A5A5A"/>
                </a:solidFill>
                <a:effectLst/>
                <a:latin typeface="Proxima Nova" panose="02000506030000020004" pitchFamily="2" charset="0"/>
                <a:ea typeface="+mn-ea"/>
                <a:cs typeface="+mn-cs"/>
              </a:rPr>
              <a:t>towards</a:t>
            </a:r>
            <a:r>
              <a:rPr lang="nl-NL" sz="1200" kern="1200">
                <a:solidFill>
                  <a:srgbClr val="5A5A5A"/>
                </a:solidFill>
                <a:effectLst/>
                <a:latin typeface="Proxima Nova" panose="02000506030000020004" pitchFamily="2" charset="0"/>
                <a:ea typeface="+mn-ea"/>
                <a:cs typeface="+mn-cs"/>
              </a:rPr>
              <a:t> business </a:t>
            </a:r>
            <a:r>
              <a:rPr lang="nl-NL" sz="1200" kern="1200" err="1">
                <a:solidFill>
                  <a:srgbClr val="5A5A5A"/>
                </a:solidFill>
                <a:effectLst/>
                <a:latin typeface="Proxima Nova" panose="02000506030000020004" pitchFamily="2" charset="0"/>
                <a:ea typeface="+mn-ea"/>
                <a:cs typeface="+mn-cs"/>
              </a:rPr>
              <a:t>agility</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and</a:t>
            </a:r>
            <a:r>
              <a:rPr lang="nl-NL" sz="1200" kern="1200">
                <a:solidFill>
                  <a:srgbClr val="5A5A5A"/>
                </a:solidFill>
                <a:effectLst/>
                <a:latin typeface="Proxima Nova" panose="02000506030000020004" pitchFamily="2" charset="0"/>
                <a:ea typeface="+mn-ea"/>
                <a:cs typeface="+mn-cs"/>
              </a:rPr>
              <a:t> company-</a:t>
            </a:r>
            <a:r>
              <a:rPr lang="nl-NL" sz="1200" kern="1200" err="1">
                <a:solidFill>
                  <a:srgbClr val="5A5A5A"/>
                </a:solidFill>
                <a:effectLst/>
                <a:latin typeface="Proxima Nova" panose="02000506030000020004" pitchFamily="2" charset="0"/>
                <a:ea typeface="+mn-ea"/>
                <a:cs typeface="+mn-cs"/>
              </a:rPr>
              <a:t>wide</a:t>
            </a:r>
            <a:r>
              <a:rPr lang="nl-NL" sz="1200" kern="1200">
                <a:solidFill>
                  <a:srgbClr val="5A5A5A"/>
                </a:solidFill>
                <a:effectLst/>
                <a:latin typeface="Proxima Nova" panose="02000506030000020004" pitchFamily="2" charset="0"/>
                <a:ea typeface="+mn-ea"/>
                <a:cs typeface="+mn-cs"/>
              </a:rPr>
              <a:t> </a:t>
            </a:r>
            <a:r>
              <a:rPr lang="nl-NL" sz="1200" kern="1200" err="1">
                <a:solidFill>
                  <a:srgbClr val="5A5A5A"/>
                </a:solidFill>
                <a:effectLst/>
                <a:latin typeface="Proxima Nova" panose="02000506030000020004" pitchFamily="2" charset="0"/>
                <a:ea typeface="+mn-ea"/>
                <a:cs typeface="+mn-cs"/>
              </a:rPr>
              <a:t>agility</a:t>
            </a:r>
            <a:r>
              <a:rPr lang="nl-NL" sz="1200" kern="1200">
                <a:solidFill>
                  <a:srgbClr val="5A5A5A"/>
                </a:solidFill>
                <a:effectLst/>
                <a:latin typeface="Proxima Nova" panose="02000506030000020004" pitchFamily="2" charset="0"/>
                <a:ea typeface="+mn-ea"/>
                <a:cs typeface="+mn-cs"/>
              </a:rPr>
              <a:t>.</a:t>
            </a:r>
          </a:p>
          <a:p>
            <a:endParaRPr lang="en-US" sz="1200">
              <a:solidFill>
                <a:srgbClr val="5A5A5A"/>
              </a:solidFill>
              <a:latin typeface="Proxima Nova" panose="02000506030000020004" pitchFamily="2" charset="0"/>
            </a:endParaRPr>
          </a:p>
        </p:txBody>
      </p:sp>
      <p:sp>
        <p:nvSpPr>
          <p:cNvPr id="25" name="Tekstvak 24">
            <a:extLst>
              <a:ext uri="{FF2B5EF4-FFF2-40B4-BE49-F238E27FC236}">
                <a16:creationId xmlns:a16="http://schemas.microsoft.com/office/drawing/2014/main" id="{4590906B-B688-1844-A5D5-9EEBDACD182C}"/>
              </a:ext>
            </a:extLst>
          </p:cNvPr>
          <p:cNvSpPr txBox="1"/>
          <p:nvPr userDrawn="1"/>
        </p:nvSpPr>
        <p:spPr>
          <a:xfrm>
            <a:off x="535559" y="1555722"/>
            <a:ext cx="2880000" cy="400110"/>
          </a:xfrm>
          <a:prstGeom prst="rect">
            <a:avLst/>
          </a:prstGeom>
          <a:noFill/>
        </p:spPr>
        <p:txBody>
          <a:bodyPr wrap="square" rtlCol="0">
            <a:spAutoFit/>
          </a:bodyPr>
          <a:lstStyle/>
          <a:p>
            <a:r>
              <a:rPr lang="nl-NL" sz="2000" b="0" i="0" kern="1200" err="1">
                <a:solidFill>
                  <a:srgbClr val="6A1D58"/>
                </a:solidFill>
                <a:effectLst/>
                <a:latin typeface="PROXIMA NOVA SEMIBOLD" panose="02000506030000020004" pitchFamily="2" charset="0"/>
                <a:ea typeface="+mn-ea"/>
                <a:cs typeface="+mn-cs"/>
              </a:rPr>
              <a:t>Situation</a:t>
            </a:r>
            <a:endParaRPr lang="nl-NL" sz="2000" b="0" i="0" kern="1200">
              <a:solidFill>
                <a:srgbClr val="6A1D58"/>
              </a:solidFill>
              <a:effectLst/>
              <a:latin typeface="PROXIMA NOVA SEMIBOLD" panose="02000506030000020004" pitchFamily="2" charset="0"/>
              <a:ea typeface="+mn-ea"/>
              <a:cs typeface="+mn-cs"/>
            </a:endParaRPr>
          </a:p>
        </p:txBody>
      </p:sp>
      <p:sp>
        <p:nvSpPr>
          <p:cNvPr id="26" name="Tekstvak 25">
            <a:extLst>
              <a:ext uri="{FF2B5EF4-FFF2-40B4-BE49-F238E27FC236}">
                <a16:creationId xmlns:a16="http://schemas.microsoft.com/office/drawing/2014/main" id="{39A5F2F6-D8BA-8247-8F39-3C366871524C}"/>
              </a:ext>
            </a:extLst>
          </p:cNvPr>
          <p:cNvSpPr txBox="1"/>
          <p:nvPr userDrawn="1"/>
        </p:nvSpPr>
        <p:spPr>
          <a:xfrm>
            <a:off x="535558" y="568317"/>
            <a:ext cx="4799999" cy="461665"/>
          </a:xfrm>
          <a:prstGeom prst="rect">
            <a:avLst/>
          </a:prstGeom>
          <a:noFill/>
        </p:spPr>
        <p:txBody>
          <a:bodyPr wrap="square" rtlCol="0">
            <a:spAutoFit/>
          </a:bodyPr>
          <a:lstStyle/>
          <a:p>
            <a:r>
              <a:rPr lang="nl-NL" sz="2400" b="0" i="0" kern="1200" err="1">
                <a:solidFill>
                  <a:srgbClr val="6A1D58"/>
                </a:solidFill>
                <a:effectLst/>
                <a:latin typeface="PROXIMA NOVA SEMIBOLD" panose="02000506030000020004" pitchFamily="2" charset="0"/>
                <a:ea typeface="+mn-ea"/>
                <a:cs typeface="+mn-cs"/>
              </a:rPr>
              <a:t>Introduction</a:t>
            </a:r>
            <a:endParaRPr lang="nl-NL" sz="2400" b="0" i="0" kern="1200">
              <a:solidFill>
                <a:srgbClr val="6A1D58"/>
              </a:solidFill>
              <a:effectLst/>
              <a:latin typeface="PROXIMA NOVA SEMIBOLD" panose="02000506030000020004" pitchFamily="2" charset="0"/>
              <a:ea typeface="+mn-ea"/>
              <a:cs typeface="+mn-cs"/>
            </a:endParaRPr>
          </a:p>
        </p:txBody>
      </p:sp>
      <p:sp>
        <p:nvSpPr>
          <p:cNvPr id="28" name="Tekstvak 27">
            <a:extLst>
              <a:ext uri="{FF2B5EF4-FFF2-40B4-BE49-F238E27FC236}">
                <a16:creationId xmlns:a16="http://schemas.microsoft.com/office/drawing/2014/main" id="{672AB7B8-FEA0-B04C-A702-8BDDE34073F2}"/>
              </a:ext>
            </a:extLst>
          </p:cNvPr>
          <p:cNvSpPr txBox="1"/>
          <p:nvPr userDrawn="1"/>
        </p:nvSpPr>
        <p:spPr>
          <a:xfrm>
            <a:off x="3679971" y="1945573"/>
            <a:ext cx="2880000" cy="3600986"/>
          </a:xfrm>
          <a:prstGeom prst="rect">
            <a:avLst/>
          </a:prstGeom>
          <a:noFill/>
        </p:spPr>
        <p:txBody>
          <a:bodyPr wrap="square" rtlCol="0">
            <a:spAutoFit/>
          </a:bodyPr>
          <a:lstStyle/>
          <a:p>
            <a:r>
              <a:rPr lang="nl-NL" sz="1200" b="0" i="0" kern="1200">
                <a:solidFill>
                  <a:srgbClr val="5A5A5A"/>
                </a:solidFill>
                <a:effectLst/>
                <a:latin typeface="Proxima Nova" panose="02000506030000020004" pitchFamily="2" charset="0"/>
                <a:ea typeface="+mn-ea"/>
                <a:cs typeface="+mn-cs"/>
              </a:rPr>
              <a:t>The </a:t>
            </a:r>
            <a:r>
              <a:rPr lang="nl-NL" sz="1200" b="0" i="0" kern="1200" err="1">
                <a:solidFill>
                  <a:srgbClr val="5A5A5A"/>
                </a:solidFill>
                <a:effectLst/>
                <a:latin typeface="Proxima Nova" panose="02000506030000020004" pitchFamily="2" charset="0"/>
                <a:ea typeface="+mn-ea"/>
                <a:cs typeface="+mn-cs"/>
              </a:rPr>
              <a:t>main</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challenge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for</a:t>
            </a:r>
            <a:r>
              <a:rPr lang="nl-NL" sz="1200" b="0" i="0" kern="1200">
                <a:solidFill>
                  <a:srgbClr val="5A5A5A"/>
                </a:solidFill>
                <a:effectLst/>
                <a:latin typeface="Proxima Nova" panose="02000506030000020004" pitchFamily="2" charset="0"/>
                <a:ea typeface="+mn-ea"/>
                <a:cs typeface="+mn-cs"/>
              </a:rPr>
              <a:t> PVH in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current</a:t>
            </a:r>
            <a:r>
              <a:rPr lang="nl-NL" sz="1200" b="0" i="0" kern="1200">
                <a:solidFill>
                  <a:srgbClr val="5A5A5A"/>
                </a:solidFill>
                <a:effectLst/>
                <a:latin typeface="Proxima Nova" panose="02000506030000020004" pitchFamily="2" charset="0"/>
                <a:ea typeface="+mn-ea"/>
                <a:cs typeface="+mn-cs"/>
              </a:rPr>
              <a:t> stage of </a:t>
            </a:r>
            <a:r>
              <a:rPr lang="nl-NL" sz="1200" b="0" i="0" kern="1200" err="1">
                <a:solidFill>
                  <a:srgbClr val="5A5A5A"/>
                </a:solidFill>
                <a:effectLst/>
                <a:latin typeface="Proxima Nova" panose="02000506030000020004" pitchFamily="2" charset="0"/>
                <a:ea typeface="+mn-ea"/>
                <a:cs typeface="+mn-cs"/>
              </a:rPr>
              <a:t>continuously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improving</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Agile way-of-</a:t>
            </a:r>
            <a:r>
              <a:rPr lang="nl-NL" sz="1200" b="0" i="0" kern="1200" err="1">
                <a:solidFill>
                  <a:srgbClr val="5A5A5A"/>
                </a:solidFill>
                <a:effectLst/>
                <a:latin typeface="Proxima Nova" panose="02000506030000020004" pitchFamily="2" charset="0"/>
                <a:ea typeface="+mn-ea"/>
                <a:cs typeface="+mn-cs"/>
              </a:rPr>
              <a:t>working</a:t>
            </a:r>
            <a:r>
              <a:rPr lang="nl-NL" sz="1200" b="0" i="0" kern="1200">
                <a:solidFill>
                  <a:srgbClr val="5A5A5A"/>
                </a:solidFill>
                <a:effectLst/>
                <a:latin typeface="Proxima Nova" panose="02000506030000020004" pitchFamily="2" charset="0"/>
                <a:ea typeface="+mn-ea"/>
                <a:cs typeface="+mn-cs"/>
              </a:rPr>
              <a:t> is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connect</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business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IT. It </a:t>
            </a:r>
            <a:r>
              <a:rPr lang="nl-NL" sz="1200" b="0" i="0" kern="1200" err="1">
                <a:solidFill>
                  <a:srgbClr val="5A5A5A"/>
                </a:solidFill>
                <a:effectLst/>
                <a:latin typeface="Proxima Nova" panose="02000506030000020004" pitchFamily="2" charset="0"/>
                <a:ea typeface="+mn-ea"/>
                <a:cs typeface="+mn-cs"/>
              </a:rPr>
              <a:t>seems</a:t>
            </a:r>
            <a:r>
              <a:rPr lang="nl-NL" sz="1200" b="0" i="0" kern="1200">
                <a:solidFill>
                  <a:srgbClr val="5A5A5A"/>
                </a:solidFill>
                <a:effectLst/>
                <a:latin typeface="Proxima Nova" panose="02000506030000020004" pitchFamily="2" charset="0"/>
                <a:ea typeface="+mn-ea"/>
                <a:cs typeface="+mn-cs"/>
              </a:rPr>
              <a:t> like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business stakeholders do </a:t>
            </a:r>
            <a:r>
              <a:rPr lang="nl-NL" sz="1200" b="0" i="0" kern="1200" err="1">
                <a:solidFill>
                  <a:srgbClr val="5A5A5A"/>
                </a:solidFill>
                <a:effectLst/>
                <a:latin typeface="Proxima Nova" panose="02000506030000020004" pitchFamily="2" charset="0"/>
                <a:ea typeface="+mn-ea"/>
                <a:cs typeface="+mn-cs"/>
              </a:rPr>
              <a:t>not</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experience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having</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problems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that</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could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solved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through</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improving</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Agile way-of-</a:t>
            </a:r>
            <a:r>
              <a:rPr lang="nl-NL" sz="1200" b="0" i="0" kern="1200" err="1">
                <a:solidFill>
                  <a:srgbClr val="5A5A5A"/>
                </a:solidFill>
                <a:effectLst/>
                <a:latin typeface="Proxima Nova" panose="02000506030000020004" pitchFamily="2" charset="0"/>
                <a:ea typeface="+mn-ea"/>
                <a:cs typeface="+mn-cs"/>
              </a:rPr>
              <a:t>working</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through</a:t>
            </a:r>
            <a:r>
              <a:rPr lang="nl-NL" sz="1200" b="0" i="0" kern="1200">
                <a:solidFill>
                  <a:srgbClr val="5A5A5A"/>
                </a:solidFill>
                <a:effectLst/>
                <a:latin typeface="Proxima Nova" panose="02000506030000020004" pitchFamily="2" charset="0"/>
                <a:ea typeface="+mn-ea"/>
                <a:cs typeface="+mn-cs"/>
              </a:rPr>
              <a:t> closer </a:t>
            </a:r>
            <a:r>
              <a:rPr lang="nl-NL" sz="1200" b="0" i="0" kern="1200" err="1">
                <a:solidFill>
                  <a:srgbClr val="5A5A5A"/>
                </a:solidFill>
                <a:effectLst/>
                <a:latin typeface="Proxima Nova" panose="02000506030000020004" pitchFamily="2" charset="0"/>
                <a:ea typeface="+mn-ea"/>
                <a:cs typeface="+mn-cs"/>
              </a:rPr>
              <a:t>collaboration</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between</a:t>
            </a:r>
            <a:r>
              <a:rPr lang="nl-NL" sz="1200" b="0" i="0" kern="1200">
                <a:solidFill>
                  <a:srgbClr val="5A5A5A"/>
                </a:solidFill>
                <a:effectLst/>
                <a:latin typeface="Proxima Nova" panose="02000506030000020004" pitchFamily="2" charset="0"/>
                <a:ea typeface="+mn-ea"/>
                <a:cs typeface="+mn-cs"/>
              </a:rPr>
              <a:t> business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IT.</a:t>
            </a:r>
          </a:p>
          <a:p>
            <a:br>
              <a:rPr lang="nl-NL" sz="1200" b="0" i="0" kern="1200">
                <a:solidFill>
                  <a:srgbClr val="5A5A5A"/>
                </a:solidFill>
                <a:effectLst/>
                <a:latin typeface="Proxima Nova" panose="02000506030000020004" pitchFamily="2" charset="0"/>
                <a:ea typeface="+mn-ea"/>
                <a:cs typeface="+mn-cs"/>
              </a:rPr>
            </a:br>
            <a:endParaRPr lang="nl-NL" sz="1200" b="0" i="0" kern="1200">
              <a:solidFill>
                <a:srgbClr val="5A5A5A"/>
              </a:solidFill>
              <a:effectLst/>
              <a:latin typeface="Proxima Nova" panose="02000506030000020004" pitchFamily="2" charset="0"/>
              <a:ea typeface="+mn-ea"/>
              <a:cs typeface="+mn-cs"/>
            </a:endParaRPr>
          </a:p>
          <a:p>
            <a:r>
              <a:rPr lang="nl-NL" sz="1200" b="0" i="0" kern="1200" err="1">
                <a:solidFill>
                  <a:srgbClr val="5A5A5A"/>
                </a:solidFill>
                <a:effectLst/>
                <a:latin typeface="Proxima Nova" panose="02000506030000020004" pitchFamily="2" charset="0"/>
                <a:ea typeface="+mn-ea"/>
                <a:cs typeface="+mn-cs"/>
              </a:rPr>
              <a:t>Currently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relationship</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between</a:t>
            </a:r>
            <a:r>
              <a:rPr lang="nl-NL" sz="1200" b="0" i="0" kern="1200">
                <a:solidFill>
                  <a:srgbClr val="5A5A5A"/>
                </a:solidFill>
                <a:effectLst/>
                <a:latin typeface="Proxima Nova" panose="02000506030000020004" pitchFamily="2" charset="0"/>
                <a:ea typeface="+mn-ea"/>
                <a:cs typeface="+mn-cs"/>
              </a:rPr>
              <a:t> Business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IT </a:t>
            </a:r>
            <a:r>
              <a:rPr lang="nl-NL" sz="1200" b="0" i="0" kern="1200" err="1">
                <a:solidFill>
                  <a:srgbClr val="5A5A5A"/>
                </a:solidFill>
                <a:effectLst/>
                <a:latin typeface="Proxima Nova" panose="02000506030000020004" pitchFamily="2" charset="0"/>
                <a:ea typeface="+mn-ea"/>
                <a:cs typeface="+mn-cs"/>
              </a:rPr>
              <a:t>seems</a:t>
            </a:r>
            <a:r>
              <a:rPr lang="nl-NL" sz="1200" b="0" i="0" kern="1200">
                <a:solidFill>
                  <a:srgbClr val="5A5A5A"/>
                </a:solidFill>
                <a:effectLst/>
                <a:latin typeface="Proxima Nova" panose="02000506030000020004" pitchFamily="2" charset="0"/>
                <a:ea typeface="+mn-ea"/>
                <a:cs typeface="+mn-cs"/>
              </a:rPr>
              <a:t> like a </a:t>
            </a:r>
            <a:r>
              <a:rPr lang="nl-NL" sz="1200" b="0" i="0" kern="1200" err="1">
                <a:solidFill>
                  <a:srgbClr val="5A5A5A"/>
                </a:solidFill>
                <a:effectLst/>
                <a:latin typeface="Proxima Nova" panose="02000506030000020004" pitchFamily="2" charset="0"/>
                <a:ea typeface="+mn-ea"/>
                <a:cs typeface="+mn-cs"/>
              </a:rPr>
              <a:t>client</a:t>
            </a:r>
            <a:r>
              <a:rPr lang="nl-NL" sz="1200" b="0" i="0" kern="1200">
                <a:solidFill>
                  <a:srgbClr val="5A5A5A"/>
                </a:solidFill>
                <a:effectLst/>
                <a:latin typeface="Proxima Nova" panose="02000506030000020004" pitchFamily="2" charset="0"/>
                <a:ea typeface="+mn-ea"/>
                <a:cs typeface="+mn-cs"/>
              </a:rPr>
              <a:t> &lt;&gt; </a:t>
            </a:r>
            <a:r>
              <a:rPr lang="nl-NL" sz="1200" b="0" i="0" kern="1200" err="1">
                <a:solidFill>
                  <a:srgbClr val="5A5A5A"/>
                </a:solidFill>
                <a:effectLst/>
                <a:latin typeface="Proxima Nova" panose="02000506030000020004" pitchFamily="2" charset="0"/>
                <a:ea typeface="+mn-ea"/>
                <a:cs typeface="+mn-cs"/>
              </a:rPr>
              <a:t>supplier</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relationship</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rather</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than</a:t>
            </a:r>
            <a:r>
              <a:rPr lang="nl-NL" sz="1200" b="0" i="0" kern="1200">
                <a:solidFill>
                  <a:srgbClr val="5A5A5A"/>
                </a:solidFill>
                <a:effectLst/>
                <a:latin typeface="Proxima Nova" panose="02000506030000020004" pitchFamily="2" charset="0"/>
                <a:ea typeface="+mn-ea"/>
                <a:cs typeface="+mn-cs"/>
              </a:rPr>
              <a:t> a partnership </a:t>
            </a:r>
            <a:r>
              <a:rPr lang="nl-NL" sz="1200" b="0" i="0" kern="1200" err="1">
                <a:solidFill>
                  <a:srgbClr val="5A5A5A"/>
                </a:solidFill>
                <a:effectLst/>
                <a:latin typeface="Proxima Nova" panose="02000506030000020004" pitchFamily="2" charset="0"/>
                <a:ea typeface="+mn-ea"/>
                <a:cs typeface="+mn-cs"/>
              </a:rPr>
              <a:t>where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both</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parties</a:t>
            </a:r>
            <a:r>
              <a:rPr lang="nl-NL" sz="1200" b="0" i="0" kern="1200">
                <a:solidFill>
                  <a:srgbClr val="5A5A5A"/>
                </a:solidFill>
                <a:effectLst/>
                <a:latin typeface="Proxima Nova" panose="02000506030000020004" pitchFamily="2" charset="0"/>
                <a:ea typeface="+mn-ea"/>
                <a:cs typeface="+mn-cs"/>
              </a:rPr>
              <a:t> have </a:t>
            </a:r>
            <a:r>
              <a:rPr lang="nl-NL" sz="1200" b="0" i="0" kern="1200" err="1">
                <a:solidFill>
                  <a:srgbClr val="5A5A5A"/>
                </a:solidFill>
                <a:effectLst/>
                <a:latin typeface="Proxima Nova" panose="02000506030000020004" pitchFamily="2" charset="0"/>
                <a:ea typeface="+mn-ea"/>
                <a:cs typeface="+mn-cs"/>
              </a:rPr>
              <a:t>an</a:t>
            </a:r>
            <a:r>
              <a:rPr lang="nl-NL" sz="1200" b="0" i="0" kern="1200">
                <a:solidFill>
                  <a:srgbClr val="5A5A5A"/>
                </a:solidFill>
                <a:effectLst/>
                <a:latin typeface="Proxima Nova" panose="02000506030000020004" pitchFamily="2" charset="0"/>
                <a:ea typeface="+mn-ea"/>
                <a:cs typeface="+mn-cs"/>
              </a:rPr>
              <a:t> important </a:t>
            </a:r>
            <a:r>
              <a:rPr lang="nl-NL" sz="1200" b="0" i="0" kern="1200" err="1">
                <a:solidFill>
                  <a:srgbClr val="5A5A5A"/>
                </a:solidFill>
                <a:effectLst/>
                <a:latin typeface="Proxima Nova" panose="02000506030000020004" pitchFamily="2" charset="0"/>
                <a:ea typeface="+mn-ea"/>
                <a:cs typeface="+mn-cs"/>
              </a:rPr>
              <a:t>role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play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This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makes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it</a:t>
            </a:r>
            <a:r>
              <a:rPr lang="nl-NL" sz="1200" b="0" i="0" kern="1200">
                <a:solidFill>
                  <a:srgbClr val="5A5A5A"/>
                </a:solidFill>
                <a:effectLst/>
                <a:latin typeface="Proxima Nova" panose="02000506030000020004" pitchFamily="2" charset="0"/>
                <a:ea typeface="+mn-ea"/>
                <a:cs typeface="+mn-cs"/>
              </a:rPr>
              <a:t> more </a:t>
            </a:r>
            <a:r>
              <a:rPr lang="nl-NL" sz="1200" b="0" i="0" kern="1200" err="1">
                <a:solidFill>
                  <a:srgbClr val="5A5A5A"/>
                </a:solidFill>
                <a:effectLst/>
                <a:latin typeface="Proxima Nova" panose="02000506030000020004" pitchFamily="2" charset="0"/>
                <a:ea typeface="+mn-ea"/>
                <a:cs typeface="+mn-cs"/>
              </a:rPr>
              <a:t>difficult</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collaborate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effectively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maximize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value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delivered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by</a:t>
            </a:r>
            <a:r>
              <a:rPr lang="nl-NL" sz="1200" b="0" i="0" kern="1200">
                <a:solidFill>
                  <a:srgbClr val="5A5A5A"/>
                </a:solidFill>
                <a:effectLst/>
                <a:latin typeface="Proxima Nova" panose="02000506030000020004" pitchFamily="2" charset="0"/>
                <a:ea typeface="+mn-ea"/>
                <a:cs typeface="+mn-cs"/>
              </a:rPr>
              <a:t> IT.</a:t>
            </a:r>
          </a:p>
          <a:p>
            <a:endParaRPr lang="en-US" sz="1200" b="0" i="0">
              <a:solidFill>
                <a:srgbClr val="5A5A5A"/>
              </a:solidFill>
              <a:latin typeface="Proxima Nova" panose="02000506030000020004" pitchFamily="2" charset="0"/>
            </a:endParaRPr>
          </a:p>
        </p:txBody>
      </p:sp>
      <p:sp>
        <p:nvSpPr>
          <p:cNvPr id="29" name="Tekstvak 28">
            <a:extLst>
              <a:ext uri="{FF2B5EF4-FFF2-40B4-BE49-F238E27FC236}">
                <a16:creationId xmlns:a16="http://schemas.microsoft.com/office/drawing/2014/main" id="{DD520C78-FBC1-CE40-BABD-28A84CCE42CD}"/>
              </a:ext>
            </a:extLst>
          </p:cNvPr>
          <p:cNvSpPr txBox="1"/>
          <p:nvPr userDrawn="1"/>
        </p:nvSpPr>
        <p:spPr>
          <a:xfrm>
            <a:off x="3679971" y="1555722"/>
            <a:ext cx="2880000" cy="400110"/>
          </a:xfrm>
          <a:prstGeom prst="rect">
            <a:avLst/>
          </a:prstGeom>
          <a:noFill/>
        </p:spPr>
        <p:txBody>
          <a:bodyPr wrap="square" rtlCol="0">
            <a:spAutoFit/>
          </a:bodyPr>
          <a:lstStyle/>
          <a:p>
            <a:r>
              <a:rPr lang="nl-NL" sz="2000" b="0" i="0" kern="1200" err="1">
                <a:solidFill>
                  <a:srgbClr val="6A1D58"/>
                </a:solidFill>
                <a:effectLst/>
                <a:latin typeface="PROXIMA NOVA SEMIBOLD" panose="02000506030000020004" pitchFamily="2" charset="0"/>
                <a:ea typeface="+mn-ea"/>
                <a:cs typeface="+mn-cs"/>
              </a:rPr>
              <a:t>Complication</a:t>
            </a:r>
            <a:endParaRPr lang="nl-NL" sz="2000" b="0" i="0" kern="1200">
              <a:solidFill>
                <a:srgbClr val="6A1D58"/>
              </a:solidFill>
              <a:effectLst/>
              <a:latin typeface="PROXIMA NOVA SEMIBOLD" panose="02000506030000020004" pitchFamily="2" charset="0"/>
              <a:ea typeface="+mn-ea"/>
              <a:cs typeface="+mn-cs"/>
            </a:endParaRPr>
          </a:p>
        </p:txBody>
      </p:sp>
      <p:sp>
        <p:nvSpPr>
          <p:cNvPr id="34" name="Tekstvak 33">
            <a:extLst>
              <a:ext uri="{FF2B5EF4-FFF2-40B4-BE49-F238E27FC236}">
                <a16:creationId xmlns:a16="http://schemas.microsoft.com/office/drawing/2014/main" id="{39DCD3D9-ADEB-144F-97CB-03837C4B48A4}"/>
              </a:ext>
            </a:extLst>
          </p:cNvPr>
          <p:cNvSpPr txBox="1"/>
          <p:nvPr userDrawn="1"/>
        </p:nvSpPr>
        <p:spPr>
          <a:xfrm>
            <a:off x="6840249" y="1945573"/>
            <a:ext cx="2880000" cy="3416320"/>
          </a:xfrm>
          <a:prstGeom prst="rect">
            <a:avLst/>
          </a:prstGeom>
          <a:noFill/>
        </p:spPr>
        <p:txBody>
          <a:bodyPr wrap="square" rtlCol="0">
            <a:spAutoFit/>
          </a:bodyPr>
          <a:lstStyle/>
          <a:p>
            <a:r>
              <a:rPr lang="nl-NL" sz="1200" b="0" i="0" kern="1200" err="1">
                <a:solidFill>
                  <a:srgbClr val="5A5A5A"/>
                </a:solidFill>
                <a:effectLst/>
                <a:latin typeface="Proxima Nova" panose="02000506030000020004" pitchFamily="2" charset="0"/>
                <a:ea typeface="+mn-ea"/>
                <a:cs typeface="+mn-cs"/>
              </a:rPr>
              <a:t>Based</a:t>
            </a:r>
            <a:r>
              <a:rPr lang="nl-NL" sz="1200" b="0" i="0" kern="1200">
                <a:solidFill>
                  <a:srgbClr val="5A5A5A"/>
                </a:solidFill>
                <a:effectLst/>
                <a:latin typeface="Proxima Nova" panose="02000506030000020004" pitchFamily="2" charset="0"/>
                <a:ea typeface="+mn-ea"/>
                <a:cs typeface="+mn-cs"/>
              </a:rPr>
              <a:t> on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conversation</a:t>
            </a:r>
            <a:r>
              <a:rPr lang="nl-NL" sz="1200" b="0" i="0" kern="1200">
                <a:solidFill>
                  <a:srgbClr val="5A5A5A"/>
                </a:solidFill>
                <a:effectLst/>
                <a:latin typeface="Proxima Nova" panose="02000506030000020004" pitchFamily="2" charset="0"/>
                <a:ea typeface="+mn-ea"/>
                <a:cs typeface="+mn-cs"/>
              </a:rPr>
              <a:t> we had, </a:t>
            </a:r>
            <a:r>
              <a:rPr lang="nl-NL" sz="1200" b="0" i="0" kern="1200" err="1">
                <a:solidFill>
                  <a:srgbClr val="5A5A5A"/>
                </a:solidFill>
                <a:effectLst/>
                <a:latin typeface="Proxima Nova" panose="02000506030000020004" pitchFamily="2" charset="0"/>
                <a:ea typeface="+mn-ea"/>
                <a:cs typeface="+mn-cs"/>
              </a:rPr>
              <a:t>our</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interpretation</a:t>
            </a:r>
            <a:r>
              <a:rPr lang="nl-NL" sz="1200" b="0" i="0" kern="1200">
                <a:solidFill>
                  <a:srgbClr val="5A5A5A"/>
                </a:solidFill>
                <a:effectLst/>
                <a:latin typeface="Proxima Nova" panose="02000506030000020004" pitchFamily="2" charset="0"/>
                <a:ea typeface="+mn-ea"/>
                <a:cs typeface="+mn-cs"/>
              </a:rPr>
              <a:t> of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questions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from</a:t>
            </a:r>
            <a:r>
              <a:rPr lang="nl-NL" sz="1200" b="0" i="0" kern="1200">
                <a:solidFill>
                  <a:srgbClr val="5A5A5A"/>
                </a:solidFill>
                <a:effectLst/>
                <a:latin typeface="Proxima Nova" panose="02000506030000020004" pitchFamily="2" charset="0"/>
                <a:ea typeface="+mn-ea"/>
                <a:cs typeface="+mn-cs"/>
              </a:rPr>
              <a:t> PVH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Xebia</a:t>
            </a:r>
            <a:r>
              <a:rPr lang="nl-NL" sz="1200" b="0" i="0" kern="1200">
                <a:solidFill>
                  <a:srgbClr val="5A5A5A"/>
                </a:solidFill>
                <a:effectLst/>
                <a:latin typeface="Proxima Nova" panose="02000506030000020004" pitchFamily="2" charset="0"/>
                <a:ea typeface="+mn-ea"/>
                <a:cs typeface="+mn-cs"/>
              </a:rPr>
              <a:t> are:</a:t>
            </a:r>
          </a:p>
          <a:p>
            <a:pPr marL="118530" lvl="1" indent="-107948">
              <a:buFont typeface="Arial" panose="020B0604020202020204" pitchFamily="34" charset="0"/>
              <a:buChar char="•"/>
              <a:tabLst/>
            </a:pPr>
            <a:r>
              <a:rPr lang="nl-NL" sz="1200" b="0" i="0" kern="1200" err="1">
                <a:solidFill>
                  <a:srgbClr val="5A5A5A"/>
                </a:solidFill>
                <a:effectLst/>
                <a:latin typeface="Proxima Nova" panose="02000506030000020004" pitchFamily="2" charset="0"/>
                <a:ea typeface="+mn-ea"/>
                <a:cs typeface="+mn-cs"/>
              </a:rPr>
              <a:t>Can</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Xebia</a:t>
            </a:r>
            <a:r>
              <a:rPr lang="nl-NL" sz="1200" b="0" i="0" kern="1200">
                <a:solidFill>
                  <a:srgbClr val="5A5A5A"/>
                </a:solidFill>
                <a:effectLst/>
                <a:latin typeface="Proxima Nova" panose="02000506030000020004" pitchFamily="2" charset="0"/>
                <a:ea typeface="+mn-ea"/>
                <a:cs typeface="+mn-cs"/>
              </a:rPr>
              <a:t> help </a:t>
            </a:r>
            <a:r>
              <a:rPr lang="nl-NL" sz="1200" b="0" i="0" kern="1200" err="1">
                <a:solidFill>
                  <a:srgbClr val="5A5A5A"/>
                </a:solidFill>
                <a:effectLst/>
                <a:latin typeface="Proxima Nova" panose="02000506030000020004" pitchFamily="2" charset="0"/>
                <a:ea typeface="+mn-ea"/>
                <a:cs typeface="+mn-cs"/>
              </a:rPr>
              <a:t>us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build</a:t>
            </a:r>
            <a:r>
              <a:rPr lang="nl-NL" sz="1200" b="0" i="0" kern="1200">
                <a:solidFill>
                  <a:srgbClr val="5A5A5A"/>
                </a:solidFill>
                <a:effectLst/>
                <a:latin typeface="Proxima Nova" panose="02000506030000020004" pitchFamily="2" charset="0"/>
                <a:ea typeface="+mn-ea"/>
                <a:cs typeface="+mn-cs"/>
              </a:rPr>
              <a:t> a bridge </a:t>
            </a:r>
            <a:r>
              <a:rPr lang="nl-NL" sz="1200" b="0" i="0" kern="1200" err="1">
                <a:solidFill>
                  <a:srgbClr val="5A5A5A"/>
                </a:solidFill>
                <a:effectLst/>
                <a:latin typeface="Proxima Nova" panose="02000506030000020004" pitchFamily="2" charset="0"/>
                <a:ea typeface="+mn-ea"/>
                <a:cs typeface="+mn-cs"/>
              </a:rPr>
              <a:t>between</a:t>
            </a:r>
            <a:r>
              <a:rPr lang="nl-NL" sz="1200" b="0" i="0" kern="1200">
                <a:solidFill>
                  <a:srgbClr val="5A5A5A"/>
                </a:solidFill>
                <a:effectLst/>
                <a:latin typeface="Proxima Nova" panose="02000506030000020004" pitchFamily="2" charset="0"/>
                <a:ea typeface="+mn-ea"/>
                <a:cs typeface="+mn-cs"/>
              </a:rPr>
              <a:t> Business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IT, </a:t>
            </a:r>
            <a:r>
              <a:rPr lang="nl-NL" sz="1200" b="0" i="0" kern="1200" err="1">
                <a:solidFill>
                  <a:srgbClr val="5A5A5A"/>
                </a:solidFill>
                <a:effectLst/>
                <a:latin typeface="Proxima Nova" panose="02000506030000020004" pitchFamily="2" charset="0"/>
                <a:ea typeface="+mn-ea"/>
                <a:cs typeface="+mn-cs"/>
              </a:rPr>
              <a:t>helping</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us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build</a:t>
            </a:r>
            <a:r>
              <a:rPr lang="nl-NL" sz="1200" b="0" i="0" kern="1200">
                <a:solidFill>
                  <a:srgbClr val="5A5A5A"/>
                </a:solidFill>
                <a:effectLst/>
                <a:latin typeface="Proxima Nova" panose="02000506030000020004" pitchFamily="2" charset="0"/>
                <a:ea typeface="+mn-ea"/>
                <a:cs typeface="+mn-cs"/>
              </a:rPr>
              <a:t> a partnership </a:t>
            </a:r>
            <a:r>
              <a:rPr lang="nl-NL" sz="1200" b="0" i="0" kern="1200" err="1">
                <a:solidFill>
                  <a:srgbClr val="5A5A5A"/>
                </a:solidFill>
                <a:effectLst/>
                <a:latin typeface="Proxima Nova" panose="02000506030000020004" pitchFamily="2" charset="0"/>
                <a:ea typeface="+mn-ea"/>
                <a:cs typeface="+mn-cs"/>
              </a:rPr>
              <a:t>relation</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instead</a:t>
            </a:r>
            <a:r>
              <a:rPr lang="nl-NL" sz="1200" b="0" i="0" kern="1200">
                <a:solidFill>
                  <a:srgbClr val="5A5A5A"/>
                </a:solidFill>
                <a:effectLst/>
                <a:latin typeface="Proxima Nova" panose="02000506030000020004" pitchFamily="2" charset="0"/>
                <a:ea typeface="+mn-ea"/>
                <a:cs typeface="+mn-cs"/>
              </a:rPr>
              <a:t> of a </a:t>
            </a:r>
            <a:r>
              <a:rPr lang="nl-NL" sz="1200" b="0" i="0" kern="1200" err="1">
                <a:solidFill>
                  <a:srgbClr val="5A5A5A"/>
                </a:solidFill>
                <a:effectLst/>
                <a:latin typeface="Proxima Nova" panose="02000506030000020004" pitchFamily="2" charset="0"/>
                <a:ea typeface="+mn-ea"/>
                <a:cs typeface="+mn-cs"/>
              </a:rPr>
              <a:t>client</a:t>
            </a:r>
            <a:r>
              <a:rPr lang="nl-NL" sz="1200" b="0" i="0" kern="1200">
                <a:solidFill>
                  <a:srgbClr val="5A5A5A"/>
                </a:solidFill>
                <a:effectLst/>
                <a:latin typeface="Proxima Nova" panose="02000506030000020004" pitchFamily="2" charset="0"/>
                <a:ea typeface="+mn-ea"/>
                <a:cs typeface="+mn-cs"/>
              </a:rPr>
              <a:t> &lt;&gt; </a:t>
            </a:r>
            <a:r>
              <a:rPr lang="nl-NL" sz="1200" b="0" i="0" kern="1200" err="1">
                <a:solidFill>
                  <a:srgbClr val="5A5A5A"/>
                </a:solidFill>
                <a:effectLst/>
                <a:latin typeface="Proxima Nova" panose="02000506030000020004" pitchFamily="2" charset="0"/>
                <a:ea typeface="+mn-ea"/>
                <a:cs typeface="+mn-cs"/>
              </a:rPr>
              <a:t>supplier</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relationship</a:t>
            </a:r>
            <a:r>
              <a:rPr lang="nl-NL" sz="1200" b="0" i="0" kern="1200">
                <a:solidFill>
                  <a:srgbClr val="5A5A5A"/>
                </a:solidFill>
                <a:effectLst/>
                <a:latin typeface="Proxima Nova" panose="02000506030000020004" pitchFamily="2" charset="0"/>
                <a:ea typeface="+mn-ea"/>
                <a:cs typeface="+mn-cs"/>
              </a:rPr>
              <a:t>?</a:t>
            </a:r>
          </a:p>
          <a:p>
            <a:pPr marL="118530" lvl="1" indent="-107948">
              <a:buFont typeface="Arial" panose="020B0604020202020204" pitchFamily="34" charset="0"/>
              <a:buChar char="•"/>
              <a:tabLst/>
            </a:pPr>
            <a:r>
              <a:rPr lang="nl-NL" sz="1200" b="0" i="0" kern="1200" err="1">
                <a:solidFill>
                  <a:srgbClr val="5A5A5A"/>
                </a:solidFill>
                <a:effectLst/>
                <a:latin typeface="Proxima Nova" panose="02000506030000020004" pitchFamily="2" charset="0"/>
                <a:ea typeface="+mn-ea"/>
                <a:cs typeface="+mn-cs"/>
              </a:rPr>
              <a:t>Can</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Xebia</a:t>
            </a:r>
            <a:r>
              <a:rPr lang="nl-NL" sz="1200" b="0" i="0" kern="1200">
                <a:solidFill>
                  <a:srgbClr val="5A5A5A"/>
                </a:solidFill>
                <a:effectLst/>
                <a:latin typeface="Proxima Nova" panose="02000506030000020004" pitchFamily="2" charset="0"/>
                <a:ea typeface="+mn-ea"/>
                <a:cs typeface="+mn-cs"/>
              </a:rPr>
              <a:t> help </a:t>
            </a:r>
            <a:r>
              <a:rPr lang="nl-NL" sz="1200" b="0" i="0" kern="1200" err="1">
                <a:solidFill>
                  <a:srgbClr val="5A5A5A"/>
                </a:solidFill>
                <a:effectLst/>
                <a:latin typeface="Proxima Nova" panose="02000506030000020004" pitchFamily="2" charset="0"/>
                <a:ea typeface="+mn-ea"/>
                <a:cs typeface="+mn-cs"/>
              </a:rPr>
              <a:t>us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create</a:t>
            </a:r>
            <a:r>
              <a:rPr lang="nl-NL" sz="1200" b="0" i="0" kern="1200">
                <a:solidFill>
                  <a:srgbClr val="5A5A5A"/>
                </a:solidFill>
                <a:effectLst/>
                <a:latin typeface="Proxima Nova" panose="02000506030000020004" pitchFamily="2" charset="0"/>
                <a:ea typeface="+mn-ea"/>
                <a:cs typeface="+mn-cs"/>
              </a:rPr>
              <a:t> a sense of </a:t>
            </a:r>
            <a:r>
              <a:rPr lang="nl-NL" sz="1200" b="0" i="0" kern="1200" err="1">
                <a:solidFill>
                  <a:srgbClr val="5A5A5A"/>
                </a:solidFill>
                <a:effectLst/>
                <a:latin typeface="Proxima Nova" panose="02000506030000020004" pitchFamily="2" charset="0"/>
                <a:ea typeface="+mn-ea"/>
                <a:cs typeface="+mn-cs"/>
              </a:rPr>
              <a:t>urgency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with</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business stakeholders </a:t>
            </a:r>
            <a:r>
              <a:rPr lang="nl-NL" sz="1200" b="0" i="0" kern="1200" err="1">
                <a:solidFill>
                  <a:srgbClr val="5A5A5A"/>
                </a:solidFill>
                <a:effectLst/>
                <a:latin typeface="Proxima Nova" panose="02000506030000020004" pitchFamily="2" charset="0"/>
                <a:ea typeface="+mn-ea"/>
                <a:cs typeface="+mn-cs"/>
              </a:rPr>
              <a:t>for</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improving</a:t>
            </a:r>
            <a:r>
              <a:rPr lang="nl-NL" sz="1200" b="0" i="0" kern="1200">
                <a:solidFill>
                  <a:srgbClr val="5A5A5A"/>
                </a:solidFill>
                <a:effectLst/>
                <a:latin typeface="Proxima Nova" panose="02000506030000020004" pitchFamily="2" charset="0"/>
                <a:ea typeface="+mn-ea"/>
                <a:cs typeface="+mn-cs"/>
              </a:rPr>
              <a:t> business </a:t>
            </a:r>
            <a:r>
              <a:rPr lang="nl-NL" sz="1200" b="0" i="0" kern="1200" err="1">
                <a:solidFill>
                  <a:srgbClr val="5A5A5A"/>
                </a:solidFill>
                <a:effectLst/>
                <a:latin typeface="Proxima Nova" panose="02000506030000020004" pitchFamily="2" charset="0"/>
                <a:ea typeface="+mn-ea"/>
                <a:cs typeface="+mn-cs"/>
              </a:rPr>
              <a:t>agility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for</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improving</a:t>
            </a:r>
            <a:r>
              <a:rPr lang="nl-NL" sz="1200" b="0" i="0" kern="1200">
                <a:solidFill>
                  <a:srgbClr val="5A5A5A"/>
                </a:solidFill>
                <a:effectLst/>
                <a:latin typeface="Proxima Nova" panose="02000506030000020004" pitchFamily="2" charset="0"/>
                <a:ea typeface="+mn-ea"/>
                <a:cs typeface="+mn-cs"/>
              </a:rPr>
              <a:t> Business &lt;&gt; IT </a:t>
            </a:r>
            <a:r>
              <a:rPr lang="nl-NL" sz="1200" b="0" i="0" kern="1200" err="1">
                <a:solidFill>
                  <a:srgbClr val="5A5A5A"/>
                </a:solidFill>
                <a:effectLst/>
                <a:latin typeface="Proxima Nova" panose="02000506030000020004" pitchFamily="2" charset="0"/>
                <a:ea typeface="+mn-ea"/>
                <a:cs typeface="+mn-cs"/>
              </a:rPr>
              <a:t>collaboration</a:t>
            </a:r>
            <a:r>
              <a:rPr lang="nl-NL" sz="1200" b="0" i="0" kern="1200">
                <a:solidFill>
                  <a:srgbClr val="5A5A5A"/>
                </a:solidFill>
                <a:effectLst/>
                <a:latin typeface="Proxima Nova" panose="02000506030000020004" pitchFamily="2" charset="0"/>
                <a:ea typeface="+mn-ea"/>
                <a:cs typeface="+mn-cs"/>
              </a:rPr>
              <a:t>?</a:t>
            </a:r>
          </a:p>
          <a:p>
            <a:pPr marL="118530" lvl="1" indent="-107948">
              <a:buFont typeface="Arial" panose="020B0604020202020204" pitchFamily="34" charset="0"/>
              <a:buChar char="•"/>
              <a:tabLst/>
            </a:pPr>
            <a:r>
              <a:rPr lang="nl-NL" sz="1200" b="0" i="0" kern="1200" err="1">
                <a:solidFill>
                  <a:srgbClr val="5A5A5A"/>
                </a:solidFill>
                <a:effectLst/>
                <a:latin typeface="Proxima Nova" panose="02000506030000020004" pitchFamily="2" charset="0"/>
                <a:ea typeface="+mn-ea"/>
                <a:cs typeface="+mn-cs"/>
              </a:rPr>
              <a:t>Can</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Xebia</a:t>
            </a:r>
            <a:r>
              <a:rPr lang="nl-NL" sz="1200" b="0" i="0" kern="1200">
                <a:solidFill>
                  <a:srgbClr val="5A5A5A"/>
                </a:solidFill>
                <a:effectLst/>
                <a:latin typeface="Proxima Nova" panose="02000506030000020004" pitchFamily="2" charset="0"/>
                <a:ea typeface="+mn-ea"/>
                <a:cs typeface="+mn-cs"/>
              </a:rPr>
              <a:t> help </a:t>
            </a:r>
            <a:r>
              <a:rPr lang="nl-NL" sz="1200" b="0" i="0" kern="1200" err="1">
                <a:solidFill>
                  <a:srgbClr val="5A5A5A"/>
                </a:solidFill>
                <a:effectLst/>
                <a:latin typeface="Proxima Nova" panose="02000506030000020004" pitchFamily="2" charset="0"/>
                <a:ea typeface="+mn-ea"/>
                <a:cs typeface="+mn-cs"/>
              </a:rPr>
              <a:t>us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to</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convince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business side of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organization</a:t>
            </a:r>
            <a:r>
              <a:rPr lang="nl-NL" sz="1200" b="0" i="0" kern="1200">
                <a:solidFill>
                  <a:srgbClr val="5A5A5A"/>
                </a:solidFill>
                <a:effectLst/>
                <a:latin typeface="Proxima Nova" panose="02000506030000020004" pitchFamily="2" charset="0"/>
                <a:ea typeface="+mn-ea"/>
                <a:cs typeface="+mn-cs"/>
              </a:rPr>
              <a:t> of </a:t>
            </a:r>
            <a:r>
              <a:rPr lang="nl-NL" sz="1200" b="0" i="0" kern="1200" err="1">
                <a:solidFill>
                  <a:srgbClr val="5A5A5A"/>
                </a:solidFill>
                <a:effectLst/>
                <a:latin typeface="Proxima Nova" panose="02000506030000020004" pitchFamily="2" charset="0"/>
                <a:ea typeface="+mn-ea"/>
                <a:cs typeface="+mn-cs"/>
              </a:rPr>
              <a:t>the</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value</a:t>
            </a:r>
            <a:r>
              <a:rPr lang="nl-NL" sz="1200" b="0" i="0" kern="1200">
                <a:solidFill>
                  <a:srgbClr val="5A5A5A"/>
                </a:solidFill>
                <a:effectLst/>
                <a:latin typeface="Proxima Nova" panose="02000506030000020004" pitchFamily="2" charset="0"/>
                <a:ea typeface="+mn-ea"/>
                <a:cs typeface="+mn-cs"/>
              </a:rPr>
              <a:t> of Agile, </a:t>
            </a:r>
            <a:r>
              <a:rPr lang="nl-NL" sz="1200" b="0" i="0" kern="1200" err="1">
                <a:solidFill>
                  <a:srgbClr val="5A5A5A"/>
                </a:solidFill>
                <a:effectLst/>
                <a:latin typeface="Proxima Nova" panose="02000506030000020004" pitchFamily="2" charset="0"/>
                <a:ea typeface="+mn-ea"/>
                <a:cs typeface="+mn-cs"/>
              </a:rPr>
              <a:t>by</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sharing</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knowledge</a:t>
            </a:r>
            <a:r>
              <a:rPr lang="nl-NL" sz="1200" b="0" i="0" kern="1200">
                <a:solidFill>
                  <a:srgbClr val="5A5A5A"/>
                </a:solidFill>
                <a:effectLst/>
                <a:latin typeface="Proxima Nova" panose="02000506030000020004" pitchFamily="2" charset="0"/>
                <a:ea typeface="+mn-ea"/>
                <a:cs typeface="+mn-cs"/>
              </a:rPr>
              <a:t>, data, </a:t>
            </a:r>
            <a:r>
              <a:rPr lang="nl-NL" sz="1200" b="0" i="0" kern="1200" err="1">
                <a:solidFill>
                  <a:srgbClr val="5A5A5A"/>
                </a:solidFill>
                <a:effectLst/>
                <a:latin typeface="Proxima Nova" panose="02000506030000020004" pitchFamily="2" charset="0"/>
                <a:ea typeface="+mn-ea"/>
                <a:cs typeface="+mn-cs"/>
              </a:rPr>
              <a:t>insights</a:t>
            </a:r>
            <a:r>
              <a:rPr lang="nl-NL" sz="1200" b="0" i="0" kern="1200">
                <a:solidFill>
                  <a:srgbClr val="5A5A5A"/>
                </a:solidFill>
                <a:effectLst/>
                <a:latin typeface="Proxima Nova" panose="02000506030000020004" pitchFamily="2" charset="0"/>
                <a:ea typeface="+mn-ea"/>
                <a:cs typeface="+mn-cs"/>
              </a:rPr>
              <a:t>, trends, </a:t>
            </a:r>
            <a:r>
              <a:rPr lang="nl-NL" sz="1200" b="0" i="0" kern="1200" err="1">
                <a:solidFill>
                  <a:srgbClr val="5A5A5A"/>
                </a:solidFill>
                <a:effectLst/>
                <a:latin typeface="Proxima Nova" panose="02000506030000020004" pitchFamily="2" charset="0"/>
                <a:ea typeface="+mn-ea"/>
                <a:cs typeface="+mn-cs"/>
              </a:rPr>
              <a:t>and</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experiences</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from</a:t>
            </a:r>
            <a:r>
              <a:rPr lang="nl-NL" sz="1200" b="0" i="0" kern="1200">
                <a:solidFill>
                  <a:srgbClr val="5A5A5A"/>
                </a:solidFill>
                <a:effectLst/>
                <a:latin typeface="Proxima Nova" panose="02000506030000020004" pitchFamily="2" charset="0"/>
                <a:ea typeface="+mn-ea"/>
                <a:cs typeface="+mn-cs"/>
              </a:rPr>
              <a:t> </a:t>
            </a:r>
            <a:r>
              <a:rPr lang="nl-NL" sz="1200" b="0" i="0" kern="1200" err="1">
                <a:solidFill>
                  <a:srgbClr val="5A5A5A"/>
                </a:solidFill>
                <a:effectLst/>
                <a:latin typeface="Proxima Nova" panose="02000506030000020004" pitchFamily="2" charset="0"/>
                <a:ea typeface="+mn-ea"/>
                <a:cs typeface="+mn-cs"/>
              </a:rPr>
              <a:t>other</a:t>
            </a:r>
            <a:r>
              <a:rPr lang="nl-NL" sz="1200" b="0" i="0" kern="1200">
                <a:solidFill>
                  <a:srgbClr val="5A5A5A"/>
                </a:solidFill>
                <a:effectLst/>
                <a:latin typeface="Proxima Nova" panose="02000506030000020004" pitchFamily="2" charset="0"/>
                <a:ea typeface="+mn-ea"/>
                <a:cs typeface="+mn-cs"/>
              </a:rPr>
              <a:t> companies?</a:t>
            </a:r>
          </a:p>
          <a:p>
            <a:endParaRPr lang="en-US" sz="1200" b="0" i="0">
              <a:solidFill>
                <a:srgbClr val="5A5A5A"/>
              </a:solidFill>
              <a:latin typeface="Proxima Nova" panose="02000506030000020004" pitchFamily="2" charset="0"/>
            </a:endParaRPr>
          </a:p>
        </p:txBody>
      </p:sp>
      <p:sp>
        <p:nvSpPr>
          <p:cNvPr id="35" name="Tekstvak 34">
            <a:extLst>
              <a:ext uri="{FF2B5EF4-FFF2-40B4-BE49-F238E27FC236}">
                <a16:creationId xmlns:a16="http://schemas.microsoft.com/office/drawing/2014/main" id="{8E045CC7-C5F0-A348-8418-2ED82B05D2DF}"/>
              </a:ext>
            </a:extLst>
          </p:cNvPr>
          <p:cNvSpPr txBox="1"/>
          <p:nvPr userDrawn="1"/>
        </p:nvSpPr>
        <p:spPr>
          <a:xfrm>
            <a:off x="6840249" y="1555722"/>
            <a:ext cx="2880000" cy="400110"/>
          </a:xfrm>
          <a:prstGeom prst="rect">
            <a:avLst/>
          </a:prstGeom>
          <a:noFill/>
        </p:spPr>
        <p:txBody>
          <a:bodyPr wrap="square" rtlCol="0">
            <a:spAutoFit/>
          </a:bodyPr>
          <a:lstStyle/>
          <a:p>
            <a:r>
              <a:rPr lang="nl-NL" sz="2000" b="0" i="0" kern="1200">
                <a:solidFill>
                  <a:srgbClr val="6A1D58"/>
                </a:solidFill>
                <a:effectLst/>
                <a:latin typeface="PROXIMA NOVA SEMIBOLD" panose="02000506030000020004" pitchFamily="2" charset="0"/>
                <a:ea typeface="+mn-ea"/>
                <a:cs typeface="+mn-cs"/>
              </a:rPr>
              <a:t>Question</a:t>
            </a:r>
          </a:p>
        </p:txBody>
      </p:sp>
      <p:cxnSp>
        <p:nvCxnSpPr>
          <p:cNvPr id="37" name="Rechte verbindingslijn 36">
            <a:extLst>
              <a:ext uri="{FF2B5EF4-FFF2-40B4-BE49-F238E27FC236}">
                <a16:creationId xmlns:a16="http://schemas.microsoft.com/office/drawing/2014/main" id="{B4486C16-0717-5249-90A6-F41F5B4435C2}"/>
              </a:ext>
            </a:extLst>
          </p:cNvPr>
          <p:cNvCxnSpPr>
            <a:cxnSpLocks/>
          </p:cNvCxnSpPr>
          <p:nvPr userDrawn="1"/>
        </p:nvCxnSpPr>
        <p:spPr>
          <a:xfrm>
            <a:off x="3571804" y="1679620"/>
            <a:ext cx="0" cy="3984811"/>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80B9378-8514-7445-B929-439177D19B99}"/>
              </a:ext>
            </a:extLst>
          </p:cNvPr>
          <p:cNvCxnSpPr>
            <a:cxnSpLocks/>
          </p:cNvCxnSpPr>
          <p:nvPr userDrawn="1"/>
        </p:nvCxnSpPr>
        <p:spPr>
          <a:xfrm>
            <a:off x="6713167" y="1679620"/>
            <a:ext cx="0" cy="3984811"/>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39" name="Vrije vorm 38">
            <a:extLst>
              <a:ext uri="{FF2B5EF4-FFF2-40B4-BE49-F238E27FC236}">
                <a16:creationId xmlns:a16="http://schemas.microsoft.com/office/drawing/2014/main" id="{C1964CAE-69F8-CB45-B2F8-6548B00DE4E1}"/>
              </a:ext>
            </a:extLst>
          </p:cNvPr>
          <p:cNvSpPr/>
          <p:nvPr userDrawn="1"/>
        </p:nvSpPr>
        <p:spPr>
          <a:xfrm>
            <a:off x="10000529" y="0"/>
            <a:ext cx="2191473" cy="6880264"/>
          </a:xfrm>
          <a:custGeom>
            <a:avLst/>
            <a:gdLst>
              <a:gd name="connsiteX0" fmla="*/ 867415 w 5631299"/>
              <a:gd name="connsiteY0" fmla="*/ 0 h 7560001"/>
              <a:gd name="connsiteX1" fmla="*/ 5631299 w 5631299"/>
              <a:gd name="connsiteY1" fmla="*/ 0 h 7560001"/>
              <a:gd name="connsiteX2" fmla="*/ 5631299 w 5631299"/>
              <a:gd name="connsiteY2" fmla="*/ 7560001 h 7560001"/>
              <a:gd name="connsiteX3" fmla="*/ 1018440 w 5631299"/>
              <a:gd name="connsiteY3" fmla="*/ 7560001 h 7560001"/>
              <a:gd name="connsiteX4" fmla="*/ 1018474 w 5631299"/>
              <a:gd name="connsiteY4" fmla="*/ 7559676 h 7560001"/>
              <a:gd name="connsiteX5" fmla="*/ 592432 w 5631299"/>
              <a:gd name="connsiteY5" fmla="*/ 7559676 h 7560001"/>
              <a:gd name="connsiteX6" fmla="*/ 592416 w 5631299"/>
              <a:gd name="connsiteY6" fmla="*/ 7560001 h 7560001"/>
              <a:gd name="connsiteX7" fmla="*/ 455248 w 5631299"/>
              <a:gd name="connsiteY7" fmla="*/ 7560001 h 7560001"/>
              <a:gd name="connsiteX8" fmla="*/ 2984 w 5631299"/>
              <a:gd name="connsiteY8" fmla="*/ 3974937 h 7560001"/>
              <a:gd name="connsiteX9" fmla="*/ 382135 w 5631299"/>
              <a:gd name="connsiteY9" fmla="*/ 0 h 7560001"/>
              <a:gd name="connsiteX10" fmla="*/ 867415 w 5631299"/>
              <a:gd name="connsiteY10" fmla="*/ 0 h 7560001"/>
              <a:gd name="connsiteX0" fmla="*/ 2052838 w 5631299"/>
              <a:gd name="connsiteY0" fmla="*/ 0 h 7560001"/>
              <a:gd name="connsiteX1" fmla="*/ 5631299 w 5631299"/>
              <a:gd name="connsiteY1" fmla="*/ 0 h 7560001"/>
              <a:gd name="connsiteX2" fmla="*/ 5631299 w 5631299"/>
              <a:gd name="connsiteY2" fmla="*/ 7560001 h 7560001"/>
              <a:gd name="connsiteX3" fmla="*/ 1018440 w 5631299"/>
              <a:gd name="connsiteY3" fmla="*/ 7560001 h 7560001"/>
              <a:gd name="connsiteX4" fmla="*/ 1018474 w 5631299"/>
              <a:gd name="connsiteY4" fmla="*/ 7559676 h 7560001"/>
              <a:gd name="connsiteX5" fmla="*/ 592432 w 5631299"/>
              <a:gd name="connsiteY5" fmla="*/ 7559676 h 7560001"/>
              <a:gd name="connsiteX6" fmla="*/ 592416 w 5631299"/>
              <a:gd name="connsiteY6" fmla="*/ 7560001 h 7560001"/>
              <a:gd name="connsiteX7" fmla="*/ 455248 w 5631299"/>
              <a:gd name="connsiteY7" fmla="*/ 7560001 h 7560001"/>
              <a:gd name="connsiteX8" fmla="*/ 2984 w 5631299"/>
              <a:gd name="connsiteY8" fmla="*/ 3974937 h 7560001"/>
              <a:gd name="connsiteX9" fmla="*/ 382135 w 5631299"/>
              <a:gd name="connsiteY9" fmla="*/ 0 h 7560001"/>
              <a:gd name="connsiteX10" fmla="*/ 2052838 w 5631299"/>
              <a:gd name="connsiteY10" fmla="*/ 0 h 7560001"/>
              <a:gd name="connsiteX0" fmla="*/ 2051296 w 5629757"/>
              <a:gd name="connsiteY0" fmla="*/ 0 h 7560001"/>
              <a:gd name="connsiteX1" fmla="*/ 5629757 w 5629757"/>
              <a:gd name="connsiteY1" fmla="*/ 0 h 7560001"/>
              <a:gd name="connsiteX2" fmla="*/ 5629757 w 5629757"/>
              <a:gd name="connsiteY2" fmla="*/ 7560001 h 7560001"/>
              <a:gd name="connsiteX3" fmla="*/ 1016898 w 5629757"/>
              <a:gd name="connsiteY3" fmla="*/ 7560001 h 7560001"/>
              <a:gd name="connsiteX4" fmla="*/ 1016932 w 5629757"/>
              <a:gd name="connsiteY4" fmla="*/ 7559676 h 7560001"/>
              <a:gd name="connsiteX5" fmla="*/ 590890 w 5629757"/>
              <a:gd name="connsiteY5" fmla="*/ 7559676 h 7560001"/>
              <a:gd name="connsiteX6" fmla="*/ 590874 w 5629757"/>
              <a:gd name="connsiteY6" fmla="*/ 7560001 h 7560001"/>
              <a:gd name="connsiteX7" fmla="*/ 453706 w 5629757"/>
              <a:gd name="connsiteY7" fmla="*/ 7560001 h 7560001"/>
              <a:gd name="connsiteX8" fmla="*/ 1442 w 5629757"/>
              <a:gd name="connsiteY8" fmla="*/ 3974937 h 7560001"/>
              <a:gd name="connsiteX9" fmla="*/ 916858 w 5629757"/>
              <a:gd name="connsiteY9" fmla="*/ 0 h 7560001"/>
              <a:gd name="connsiteX10" fmla="*/ 2051296 w 5629757"/>
              <a:gd name="connsiteY10" fmla="*/ 0 h 7560001"/>
              <a:gd name="connsiteX0" fmla="*/ 2051296 w 5629757"/>
              <a:gd name="connsiteY0" fmla="*/ 0 h 7560001"/>
              <a:gd name="connsiteX1" fmla="*/ 5629757 w 5629757"/>
              <a:gd name="connsiteY1" fmla="*/ 0 h 7560001"/>
              <a:gd name="connsiteX2" fmla="*/ 5629757 w 5629757"/>
              <a:gd name="connsiteY2" fmla="*/ 7560001 h 7560001"/>
              <a:gd name="connsiteX3" fmla="*/ 1016898 w 5629757"/>
              <a:gd name="connsiteY3" fmla="*/ 7560001 h 7560001"/>
              <a:gd name="connsiteX4" fmla="*/ 2597499 w 5629757"/>
              <a:gd name="connsiteY4" fmla="*/ 7559676 h 7560001"/>
              <a:gd name="connsiteX5" fmla="*/ 590890 w 5629757"/>
              <a:gd name="connsiteY5" fmla="*/ 7559676 h 7560001"/>
              <a:gd name="connsiteX6" fmla="*/ 590874 w 5629757"/>
              <a:gd name="connsiteY6" fmla="*/ 7560001 h 7560001"/>
              <a:gd name="connsiteX7" fmla="*/ 453706 w 5629757"/>
              <a:gd name="connsiteY7" fmla="*/ 7560001 h 7560001"/>
              <a:gd name="connsiteX8" fmla="*/ 1442 w 5629757"/>
              <a:gd name="connsiteY8" fmla="*/ 3974937 h 7560001"/>
              <a:gd name="connsiteX9" fmla="*/ 916858 w 5629757"/>
              <a:gd name="connsiteY9" fmla="*/ 0 h 7560001"/>
              <a:gd name="connsiteX10" fmla="*/ 2051296 w 5629757"/>
              <a:gd name="connsiteY10" fmla="*/ 0 h 7560001"/>
              <a:gd name="connsiteX0" fmla="*/ 2051296 w 5629757"/>
              <a:gd name="connsiteY0" fmla="*/ 0 h 7560001"/>
              <a:gd name="connsiteX1" fmla="*/ 5629757 w 5629757"/>
              <a:gd name="connsiteY1" fmla="*/ 0 h 7560001"/>
              <a:gd name="connsiteX2" fmla="*/ 5629757 w 5629757"/>
              <a:gd name="connsiteY2" fmla="*/ 7560001 h 7560001"/>
              <a:gd name="connsiteX3" fmla="*/ 1016898 w 5629757"/>
              <a:gd name="connsiteY3" fmla="*/ 7560001 h 7560001"/>
              <a:gd name="connsiteX4" fmla="*/ 2597499 w 5629757"/>
              <a:gd name="connsiteY4" fmla="*/ 7559676 h 7560001"/>
              <a:gd name="connsiteX5" fmla="*/ 590890 w 5629757"/>
              <a:gd name="connsiteY5" fmla="*/ 7559676 h 7560001"/>
              <a:gd name="connsiteX6" fmla="*/ 590874 w 5629757"/>
              <a:gd name="connsiteY6" fmla="*/ 7560001 h 7560001"/>
              <a:gd name="connsiteX7" fmla="*/ 792398 w 5629757"/>
              <a:gd name="connsiteY7" fmla="*/ 7560001 h 7560001"/>
              <a:gd name="connsiteX8" fmla="*/ 1442 w 5629757"/>
              <a:gd name="connsiteY8" fmla="*/ 3974937 h 7560001"/>
              <a:gd name="connsiteX9" fmla="*/ 916858 w 5629757"/>
              <a:gd name="connsiteY9" fmla="*/ 0 h 7560001"/>
              <a:gd name="connsiteX10" fmla="*/ 2051296 w 5629757"/>
              <a:gd name="connsiteY10" fmla="*/ 0 h 7560001"/>
              <a:gd name="connsiteX0" fmla="*/ 2051296 w 5629757"/>
              <a:gd name="connsiteY0" fmla="*/ 0 h 7560001"/>
              <a:gd name="connsiteX1" fmla="*/ 5629757 w 5629757"/>
              <a:gd name="connsiteY1" fmla="*/ 0 h 7560001"/>
              <a:gd name="connsiteX2" fmla="*/ 5629757 w 5629757"/>
              <a:gd name="connsiteY2" fmla="*/ 7560001 h 7560001"/>
              <a:gd name="connsiteX3" fmla="*/ 1778959 w 5629757"/>
              <a:gd name="connsiteY3" fmla="*/ 7560001 h 7560001"/>
              <a:gd name="connsiteX4" fmla="*/ 2597499 w 5629757"/>
              <a:gd name="connsiteY4" fmla="*/ 7559676 h 7560001"/>
              <a:gd name="connsiteX5" fmla="*/ 590890 w 5629757"/>
              <a:gd name="connsiteY5" fmla="*/ 7559676 h 7560001"/>
              <a:gd name="connsiteX6" fmla="*/ 590874 w 5629757"/>
              <a:gd name="connsiteY6" fmla="*/ 7560001 h 7560001"/>
              <a:gd name="connsiteX7" fmla="*/ 792398 w 5629757"/>
              <a:gd name="connsiteY7" fmla="*/ 7560001 h 7560001"/>
              <a:gd name="connsiteX8" fmla="*/ 1442 w 5629757"/>
              <a:gd name="connsiteY8" fmla="*/ 3974937 h 7560001"/>
              <a:gd name="connsiteX9" fmla="*/ 916858 w 5629757"/>
              <a:gd name="connsiteY9" fmla="*/ 0 h 7560001"/>
              <a:gd name="connsiteX10" fmla="*/ 2051296 w 5629757"/>
              <a:gd name="connsiteY10" fmla="*/ 0 h 7560001"/>
              <a:gd name="connsiteX0" fmla="*/ 2051296 w 5629757"/>
              <a:gd name="connsiteY0" fmla="*/ 0 h 7572109"/>
              <a:gd name="connsiteX1" fmla="*/ 5629757 w 5629757"/>
              <a:gd name="connsiteY1" fmla="*/ 0 h 7572109"/>
              <a:gd name="connsiteX2" fmla="*/ 5629757 w 5629757"/>
              <a:gd name="connsiteY2" fmla="*/ 7560001 h 7572109"/>
              <a:gd name="connsiteX3" fmla="*/ 1778959 w 5629757"/>
              <a:gd name="connsiteY3" fmla="*/ 7560001 h 7572109"/>
              <a:gd name="connsiteX4" fmla="*/ 2597499 w 5629757"/>
              <a:gd name="connsiteY4" fmla="*/ 7559676 h 7572109"/>
              <a:gd name="connsiteX5" fmla="*/ 590890 w 5629757"/>
              <a:gd name="connsiteY5" fmla="*/ 7559676 h 7572109"/>
              <a:gd name="connsiteX6" fmla="*/ 590874 w 5629757"/>
              <a:gd name="connsiteY6" fmla="*/ 7560001 h 7572109"/>
              <a:gd name="connsiteX7" fmla="*/ 1243987 w 5629757"/>
              <a:gd name="connsiteY7" fmla="*/ 7572109 h 7572109"/>
              <a:gd name="connsiteX8" fmla="*/ 1442 w 5629757"/>
              <a:gd name="connsiteY8" fmla="*/ 3974937 h 7572109"/>
              <a:gd name="connsiteX9" fmla="*/ 916858 w 5629757"/>
              <a:gd name="connsiteY9" fmla="*/ 0 h 7572109"/>
              <a:gd name="connsiteX10" fmla="*/ 2051296 w 5629757"/>
              <a:gd name="connsiteY10" fmla="*/ 0 h 7572109"/>
              <a:gd name="connsiteX0" fmla="*/ 2051296 w 5629757"/>
              <a:gd name="connsiteY0" fmla="*/ 0 h 7584217"/>
              <a:gd name="connsiteX1" fmla="*/ 5629757 w 5629757"/>
              <a:gd name="connsiteY1" fmla="*/ 0 h 7584217"/>
              <a:gd name="connsiteX2" fmla="*/ 5629757 w 5629757"/>
              <a:gd name="connsiteY2" fmla="*/ 7560001 h 7584217"/>
              <a:gd name="connsiteX3" fmla="*/ 1778959 w 5629757"/>
              <a:gd name="connsiteY3" fmla="*/ 7560001 h 7584217"/>
              <a:gd name="connsiteX4" fmla="*/ 2597499 w 5629757"/>
              <a:gd name="connsiteY4" fmla="*/ 7559676 h 7584217"/>
              <a:gd name="connsiteX5" fmla="*/ 590890 w 5629757"/>
              <a:gd name="connsiteY5" fmla="*/ 7559676 h 7584217"/>
              <a:gd name="connsiteX6" fmla="*/ 590874 w 5629757"/>
              <a:gd name="connsiteY6" fmla="*/ 7560001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584217"/>
              <a:gd name="connsiteX1" fmla="*/ 5629757 w 5629757"/>
              <a:gd name="connsiteY1" fmla="*/ 0 h 7584217"/>
              <a:gd name="connsiteX2" fmla="*/ 5629757 w 5629757"/>
              <a:gd name="connsiteY2" fmla="*/ 7560001 h 7584217"/>
              <a:gd name="connsiteX3" fmla="*/ 1778959 w 5629757"/>
              <a:gd name="connsiteY3" fmla="*/ 7560001 h 7584217"/>
              <a:gd name="connsiteX4" fmla="*/ 2597499 w 5629757"/>
              <a:gd name="connsiteY4" fmla="*/ 7559676 h 7584217"/>
              <a:gd name="connsiteX5" fmla="*/ 590890 w 5629757"/>
              <a:gd name="connsiteY5" fmla="*/ 7559676 h 7584217"/>
              <a:gd name="connsiteX6" fmla="*/ 1381154 w 5629757"/>
              <a:gd name="connsiteY6" fmla="*/ 7572109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584217"/>
              <a:gd name="connsiteX1" fmla="*/ 5629757 w 5629757"/>
              <a:gd name="connsiteY1" fmla="*/ 0 h 7584217"/>
              <a:gd name="connsiteX2" fmla="*/ 5629757 w 5629757"/>
              <a:gd name="connsiteY2" fmla="*/ 7560001 h 7584217"/>
              <a:gd name="connsiteX3" fmla="*/ 1778959 w 5629757"/>
              <a:gd name="connsiteY3" fmla="*/ 7560001 h 7584217"/>
              <a:gd name="connsiteX4" fmla="*/ 2597499 w 5629757"/>
              <a:gd name="connsiteY4" fmla="*/ 7559676 h 7584217"/>
              <a:gd name="connsiteX5" fmla="*/ 1437621 w 5629757"/>
              <a:gd name="connsiteY5" fmla="*/ 7571784 h 7584217"/>
              <a:gd name="connsiteX6" fmla="*/ 1381154 w 5629757"/>
              <a:gd name="connsiteY6" fmla="*/ 7572109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777613"/>
              <a:gd name="connsiteX1" fmla="*/ 5629757 w 5629757"/>
              <a:gd name="connsiteY1" fmla="*/ 0 h 7777613"/>
              <a:gd name="connsiteX2" fmla="*/ 5629757 w 5629757"/>
              <a:gd name="connsiteY2" fmla="*/ 7560001 h 7777613"/>
              <a:gd name="connsiteX3" fmla="*/ 1778959 w 5629757"/>
              <a:gd name="connsiteY3" fmla="*/ 7560001 h 7777613"/>
              <a:gd name="connsiteX4" fmla="*/ 2428153 w 5629757"/>
              <a:gd name="connsiteY4" fmla="*/ 7777613 h 7777613"/>
              <a:gd name="connsiteX5" fmla="*/ 1437621 w 5629757"/>
              <a:gd name="connsiteY5" fmla="*/ 7571784 h 7777613"/>
              <a:gd name="connsiteX6" fmla="*/ 1381154 w 5629757"/>
              <a:gd name="connsiteY6" fmla="*/ 7572109 h 7777613"/>
              <a:gd name="connsiteX7" fmla="*/ 1046416 w 5629757"/>
              <a:gd name="connsiteY7" fmla="*/ 7584217 h 7777613"/>
              <a:gd name="connsiteX8" fmla="*/ 1442 w 5629757"/>
              <a:gd name="connsiteY8" fmla="*/ 3974937 h 7777613"/>
              <a:gd name="connsiteX9" fmla="*/ 916858 w 5629757"/>
              <a:gd name="connsiteY9" fmla="*/ 0 h 7777613"/>
              <a:gd name="connsiteX10" fmla="*/ 2051296 w 5629757"/>
              <a:gd name="connsiteY10" fmla="*/ 0 h 7777613"/>
              <a:gd name="connsiteX0" fmla="*/ 2051296 w 5629757"/>
              <a:gd name="connsiteY0" fmla="*/ 0 h 7777613"/>
              <a:gd name="connsiteX1" fmla="*/ 5629757 w 5629757"/>
              <a:gd name="connsiteY1" fmla="*/ 0 h 7777613"/>
              <a:gd name="connsiteX2" fmla="*/ 5629757 w 5629757"/>
              <a:gd name="connsiteY2" fmla="*/ 7560001 h 7777613"/>
              <a:gd name="connsiteX3" fmla="*/ 3528870 w 5629757"/>
              <a:gd name="connsiteY3" fmla="*/ 7560001 h 7777613"/>
              <a:gd name="connsiteX4" fmla="*/ 2428153 w 5629757"/>
              <a:gd name="connsiteY4" fmla="*/ 7777613 h 7777613"/>
              <a:gd name="connsiteX5" fmla="*/ 1437621 w 5629757"/>
              <a:gd name="connsiteY5" fmla="*/ 7571784 h 7777613"/>
              <a:gd name="connsiteX6" fmla="*/ 1381154 w 5629757"/>
              <a:gd name="connsiteY6" fmla="*/ 7572109 h 7777613"/>
              <a:gd name="connsiteX7" fmla="*/ 1046416 w 5629757"/>
              <a:gd name="connsiteY7" fmla="*/ 7584217 h 7777613"/>
              <a:gd name="connsiteX8" fmla="*/ 1442 w 5629757"/>
              <a:gd name="connsiteY8" fmla="*/ 3974937 h 7777613"/>
              <a:gd name="connsiteX9" fmla="*/ 916858 w 5629757"/>
              <a:gd name="connsiteY9" fmla="*/ 0 h 7777613"/>
              <a:gd name="connsiteX10" fmla="*/ 2051296 w 5629757"/>
              <a:gd name="connsiteY10" fmla="*/ 0 h 7777613"/>
              <a:gd name="connsiteX0" fmla="*/ 2051296 w 5629757"/>
              <a:gd name="connsiteY0" fmla="*/ 0 h 7584217"/>
              <a:gd name="connsiteX1" fmla="*/ 5629757 w 5629757"/>
              <a:gd name="connsiteY1" fmla="*/ 0 h 7584217"/>
              <a:gd name="connsiteX2" fmla="*/ 5629757 w 5629757"/>
              <a:gd name="connsiteY2" fmla="*/ 7560001 h 7584217"/>
              <a:gd name="connsiteX3" fmla="*/ 3528870 w 5629757"/>
              <a:gd name="connsiteY3" fmla="*/ 7560001 h 7584217"/>
              <a:gd name="connsiteX4" fmla="*/ 2625724 w 5629757"/>
              <a:gd name="connsiteY4" fmla="*/ 7571784 h 7584217"/>
              <a:gd name="connsiteX5" fmla="*/ 1437621 w 5629757"/>
              <a:gd name="connsiteY5" fmla="*/ 7571784 h 7584217"/>
              <a:gd name="connsiteX6" fmla="*/ 1381154 w 5629757"/>
              <a:gd name="connsiteY6" fmla="*/ 7572109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584217"/>
              <a:gd name="connsiteX1" fmla="*/ 5629757 w 5629757"/>
              <a:gd name="connsiteY1" fmla="*/ 0 h 7584217"/>
              <a:gd name="connsiteX2" fmla="*/ 5629757 w 5629757"/>
              <a:gd name="connsiteY2" fmla="*/ 7560001 h 7584217"/>
              <a:gd name="connsiteX3" fmla="*/ 3528870 w 5629757"/>
              <a:gd name="connsiteY3" fmla="*/ 7560001 h 7584217"/>
              <a:gd name="connsiteX4" fmla="*/ 2647480 w 5629757"/>
              <a:gd name="connsiteY4" fmla="*/ 7562451 h 7584217"/>
              <a:gd name="connsiteX5" fmla="*/ 1437621 w 5629757"/>
              <a:gd name="connsiteY5" fmla="*/ 7571784 h 7584217"/>
              <a:gd name="connsiteX6" fmla="*/ 1381154 w 5629757"/>
              <a:gd name="connsiteY6" fmla="*/ 7572109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693437"/>
              <a:gd name="connsiteX1" fmla="*/ 5629757 w 5629757"/>
              <a:gd name="connsiteY1" fmla="*/ 0 h 7693437"/>
              <a:gd name="connsiteX2" fmla="*/ 5629757 w 5629757"/>
              <a:gd name="connsiteY2" fmla="*/ 7560001 h 7693437"/>
              <a:gd name="connsiteX3" fmla="*/ 3528870 w 5629757"/>
              <a:gd name="connsiteY3" fmla="*/ 7560001 h 7693437"/>
              <a:gd name="connsiteX4" fmla="*/ 2647480 w 5629757"/>
              <a:gd name="connsiteY4" fmla="*/ 7562451 h 7693437"/>
              <a:gd name="connsiteX5" fmla="*/ 1437621 w 5629757"/>
              <a:gd name="connsiteY5" fmla="*/ 7571784 h 7693437"/>
              <a:gd name="connsiteX6" fmla="*/ 989541 w 5629757"/>
              <a:gd name="connsiteY6" fmla="*/ 7693437 h 7693437"/>
              <a:gd name="connsiteX7" fmla="*/ 1046416 w 5629757"/>
              <a:gd name="connsiteY7" fmla="*/ 7584217 h 7693437"/>
              <a:gd name="connsiteX8" fmla="*/ 1442 w 5629757"/>
              <a:gd name="connsiteY8" fmla="*/ 3974937 h 7693437"/>
              <a:gd name="connsiteX9" fmla="*/ 916858 w 5629757"/>
              <a:gd name="connsiteY9" fmla="*/ 0 h 7693437"/>
              <a:gd name="connsiteX10" fmla="*/ 2051296 w 5629757"/>
              <a:gd name="connsiteY10" fmla="*/ 0 h 7693437"/>
              <a:gd name="connsiteX0" fmla="*/ 2051296 w 5629757"/>
              <a:gd name="connsiteY0" fmla="*/ 0 h 7702445"/>
              <a:gd name="connsiteX1" fmla="*/ 5629757 w 5629757"/>
              <a:gd name="connsiteY1" fmla="*/ 0 h 7702445"/>
              <a:gd name="connsiteX2" fmla="*/ 5629757 w 5629757"/>
              <a:gd name="connsiteY2" fmla="*/ 7560001 h 7702445"/>
              <a:gd name="connsiteX3" fmla="*/ 3528870 w 5629757"/>
              <a:gd name="connsiteY3" fmla="*/ 7560001 h 7702445"/>
              <a:gd name="connsiteX4" fmla="*/ 2647480 w 5629757"/>
              <a:gd name="connsiteY4" fmla="*/ 7562451 h 7702445"/>
              <a:gd name="connsiteX5" fmla="*/ 1829235 w 5629757"/>
              <a:gd name="connsiteY5" fmla="*/ 7702445 h 7702445"/>
              <a:gd name="connsiteX6" fmla="*/ 989541 w 5629757"/>
              <a:gd name="connsiteY6" fmla="*/ 7693437 h 7702445"/>
              <a:gd name="connsiteX7" fmla="*/ 1046416 w 5629757"/>
              <a:gd name="connsiteY7" fmla="*/ 7584217 h 7702445"/>
              <a:gd name="connsiteX8" fmla="*/ 1442 w 5629757"/>
              <a:gd name="connsiteY8" fmla="*/ 3974937 h 7702445"/>
              <a:gd name="connsiteX9" fmla="*/ 916858 w 5629757"/>
              <a:gd name="connsiteY9" fmla="*/ 0 h 7702445"/>
              <a:gd name="connsiteX10" fmla="*/ 2051296 w 5629757"/>
              <a:gd name="connsiteY10" fmla="*/ 0 h 7702445"/>
              <a:gd name="connsiteX0" fmla="*/ 2051296 w 5629757"/>
              <a:gd name="connsiteY0" fmla="*/ 0 h 7693437"/>
              <a:gd name="connsiteX1" fmla="*/ 5629757 w 5629757"/>
              <a:gd name="connsiteY1" fmla="*/ 0 h 7693437"/>
              <a:gd name="connsiteX2" fmla="*/ 5629757 w 5629757"/>
              <a:gd name="connsiteY2" fmla="*/ 7560001 h 7693437"/>
              <a:gd name="connsiteX3" fmla="*/ 3528870 w 5629757"/>
              <a:gd name="connsiteY3" fmla="*/ 7560001 h 7693437"/>
              <a:gd name="connsiteX4" fmla="*/ 2647480 w 5629757"/>
              <a:gd name="connsiteY4" fmla="*/ 7562451 h 7693437"/>
              <a:gd name="connsiteX5" fmla="*/ 1959772 w 5629757"/>
              <a:gd name="connsiteY5" fmla="*/ 7581117 h 7693437"/>
              <a:gd name="connsiteX6" fmla="*/ 989541 w 5629757"/>
              <a:gd name="connsiteY6" fmla="*/ 7693437 h 7693437"/>
              <a:gd name="connsiteX7" fmla="*/ 1046416 w 5629757"/>
              <a:gd name="connsiteY7" fmla="*/ 7584217 h 7693437"/>
              <a:gd name="connsiteX8" fmla="*/ 1442 w 5629757"/>
              <a:gd name="connsiteY8" fmla="*/ 3974937 h 7693437"/>
              <a:gd name="connsiteX9" fmla="*/ 916858 w 5629757"/>
              <a:gd name="connsiteY9" fmla="*/ 0 h 7693437"/>
              <a:gd name="connsiteX10" fmla="*/ 2051296 w 5629757"/>
              <a:gd name="connsiteY10" fmla="*/ 0 h 7693437"/>
              <a:gd name="connsiteX0" fmla="*/ 2051296 w 5629757"/>
              <a:gd name="connsiteY0" fmla="*/ 0 h 7584217"/>
              <a:gd name="connsiteX1" fmla="*/ 5629757 w 5629757"/>
              <a:gd name="connsiteY1" fmla="*/ 0 h 7584217"/>
              <a:gd name="connsiteX2" fmla="*/ 5629757 w 5629757"/>
              <a:gd name="connsiteY2" fmla="*/ 7560001 h 7584217"/>
              <a:gd name="connsiteX3" fmla="*/ 3528870 w 5629757"/>
              <a:gd name="connsiteY3" fmla="*/ 7560001 h 7584217"/>
              <a:gd name="connsiteX4" fmla="*/ 2647480 w 5629757"/>
              <a:gd name="connsiteY4" fmla="*/ 7562451 h 7584217"/>
              <a:gd name="connsiteX5" fmla="*/ 1959772 w 5629757"/>
              <a:gd name="connsiteY5" fmla="*/ 7581117 h 7584217"/>
              <a:gd name="connsiteX6" fmla="*/ 1468180 w 5629757"/>
              <a:gd name="connsiteY6" fmla="*/ 7581442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584217"/>
              <a:gd name="connsiteX1" fmla="*/ 5629757 w 5629757"/>
              <a:gd name="connsiteY1" fmla="*/ 0 h 7584217"/>
              <a:gd name="connsiteX2" fmla="*/ 5629757 w 5629757"/>
              <a:gd name="connsiteY2" fmla="*/ 7560001 h 7584217"/>
              <a:gd name="connsiteX3" fmla="*/ 3528870 w 5629757"/>
              <a:gd name="connsiteY3" fmla="*/ 7560001 h 7584217"/>
              <a:gd name="connsiteX4" fmla="*/ 2908556 w 5629757"/>
              <a:gd name="connsiteY4" fmla="*/ 7562451 h 7584217"/>
              <a:gd name="connsiteX5" fmla="*/ 1959772 w 5629757"/>
              <a:gd name="connsiteY5" fmla="*/ 7581117 h 7584217"/>
              <a:gd name="connsiteX6" fmla="*/ 1468180 w 5629757"/>
              <a:gd name="connsiteY6" fmla="*/ 7581442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584217"/>
              <a:gd name="connsiteX1" fmla="*/ 5629757 w 5629757"/>
              <a:gd name="connsiteY1" fmla="*/ 0 h 7584217"/>
              <a:gd name="connsiteX2" fmla="*/ 5629757 w 5629757"/>
              <a:gd name="connsiteY2" fmla="*/ 7560001 h 7584217"/>
              <a:gd name="connsiteX3" fmla="*/ 3528870 w 5629757"/>
              <a:gd name="connsiteY3" fmla="*/ 7560001 h 7584217"/>
              <a:gd name="connsiteX4" fmla="*/ 2908556 w 5629757"/>
              <a:gd name="connsiteY4" fmla="*/ 7562451 h 7584217"/>
              <a:gd name="connsiteX5" fmla="*/ 2003285 w 5629757"/>
              <a:gd name="connsiteY5" fmla="*/ 7571784 h 7584217"/>
              <a:gd name="connsiteX6" fmla="*/ 1468180 w 5629757"/>
              <a:gd name="connsiteY6" fmla="*/ 7581442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 name="connsiteX0" fmla="*/ 2051296 w 5629757"/>
              <a:gd name="connsiteY0" fmla="*/ 0 h 7584217"/>
              <a:gd name="connsiteX1" fmla="*/ 5629757 w 5629757"/>
              <a:gd name="connsiteY1" fmla="*/ 0 h 7584217"/>
              <a:gd name="connsiteX2" fmla="*/ 5629757 w 5629757"/>
              <a:gd name="connsiteY2" fmla="*/ 7560001 h 7584217"/>
              <a:gd name="connsiteX3" fmla="*/ 3528870 w 5629757"/>
              <a:gd name="connsiteY3" fmla="*/ 7560001 h 7584217"/>
              <a:gd name="connsiteX4" fmla="*/ 2908556 w 5629757"/>
              <a:gd name="connsiteY4" fmla="*/ 7562451 h 7584217"/>
              <a:gd name="connsiteX5" fmla="*/ 2003285 w 5629757"/>
              <a:gd name="connsiteY5" fmla="*/ 7571784 h 7584217"/>
              <a:gd name="connsiteX6" fmla="*/ 1576961 w 5629757"/>
              <a:gd name="connsiteY6" fmla="*/ 7562776 h 7584217"/>
              <a:gd name="connsiteX7" fmla="*/ 1046416 w 5629757"/>
              <a:gd name="connsiteY7" fmla="*/ 7584217 h 7584217"/>
              <a:gd name="connsiteX8" fmla="*/ 1442 w 5629757"/>
              <a:gd name="connsiteY8" fmla="*/ 3974937 h 7584217"/>
              <a:gd name="connsiteX9" fmla="*/ 916858 w 5629757"/>
              <a:gd name="connsiteY9" fmla="*/ 0 h 7584217"/>
              <a:gd name="connsiteX10" fmla="*/ 2051296 w 5629757"/>
              <a:gd name="connsiteY10" fmla="*/ 0 h 75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9757" h="7584217">
                <a:moveTo>
                  <a:pt x="2051296" y="0"/>
                </a:moveTo>
                <a:lnTo>
                  <a:pt x="5629757" y="0"/>
                </a:lnTo>
                <a:lnTo>
                  <a:pt x="5629757" y="7560001"/>
                </a:lnTo>
                <a:lnTo>
                  <a:pt x="3528870" y="7560001"/>
                </a:lnTo>
                <a:cubicBezTo>
                  <a:pt x="3528881" y="7559893"/>
                  <a:pt x="2908545" y="7562559"/>
                  <a:pt x="2908556" y="7562451"/>
                </a:cubicBezTo>
                <a:lnTo>
                  <a:pt x="2003285" y="7571784"/>
                </a:lnTo>
                <a:cubicBezTo>
                  <a:pt x="2003280" y="7571892"/>
                  <a:pt x="1576966" y="7562668"/>
                  <a:pt x="1576961" y="7562776"/>
                </a:cubicBezTo>
                <a:lnTo>
                  <a:pt x="1046416" y="7584217"/>
                </a:lnTo>
                <a:cubicBezTo>
                  <a:pt x="1160291" y="5707233"/>
                  <a:pt x="44145" y="5379500"/>
                  <a:pt x="1442" y="3974937"/>
                </a:cubicBezTo>
                <a:cubicBezTo>
                  <a:pt x="-43202" y="2503067"/>
                  <a:pt x="964737" y="1407103"/>
                  <a:pt x="916858" y="0"/>
                </a:cubicBezTo>
                <a:lnTo>
                  <a:pt x="2051296" y="0"/>
                </a:lnTo>
                <a:close/>
              </a:path>
            </a:pathLst>
          </a:custGeom>
          <a:solidFill>
            <a:srgbClr val="D4CC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Tree>
    <p:extLst>
      <p:ext uri="{BB962C8B-B14F-4D97-AF65-F5344CB8AC3E}">
        <p14:creationId xmlns:p14="http://schemas.microsoft.com/office/powerpoint/2010/main" val="4160774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_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509" y="585112"/>
            <a:ext cx="4800000" cy="720000"/>
          </a:xfrm>
          <a:prstGeom prst="rect">
            <a:avLst/>
          </a:prstGeom>
        </p:spPr>
        <p:txBody>
          <a:bodyPr/>
          <a:lstStyle>
            <a:lvl1pPr>
              <a:lnSpc>
                <a:spcPct val="100000"/>
              </a:lnSpc>
              <a:defRPr sz="2400" b="1" i="0">
                <a:solidFill>
                  <a:srgbClr val="6A1D58"/>
                </a:solidFill>
                <a:latin typeface="Proxima Nova Semibold" panose="02000506030000020004" pitchFamily="2" charset="0"/>
              </a:defRPr>
            </a:lvl1pPr>
          </a:lstStyle>
          <a:p>
            <a:r>
              <a:rPr lang="nl-NL"/>
              <a:t>Click </a:t>
            </a:r>
            <a:r>
              <a:rPr lang="nl-NL" err="1"/>
              <a:t>to</a:t>
            </a:r>
            <a:r>
              <a:rPr lang="nl-NL"/>
              <a:t> </a:t>
            </a:r>
            <a:r>
              <a:rPr lang="nl-NL" err="1"/>
              <a:t>edit</a:t>
            </a:r>
            <a:r>
              <a:rPr lang="nl-NL"/>
              <a:t> Master </a:t>
            </a:r>
            <a:r>
              <a:rPr lang="nl-NL" err="1"/>
              <a:t>title</a:t>
            </a:r>
            <a:endParaRPr lang="en-US"/>
          </a:p>
        </p:txBody>
      </p:sp>
      <p:sp>
        <p:nvSpPr>
          <p:cNvPr id="3" name="Content Placeholder 2"/>
          <p:cNvSpPr>
            <a:spLocks noGrp="1"/>
          </p:cNvSpPr>
          <p:nvPr>
            <p:ph idx="1" hasCustomPrompt="1"/>
          </p:nvPr>
        </p:nvSpPr>
        <p:spPr>
          <a:xfrm>
            <a:off x="568509" y="1329493"/>
            <a:ext cx="4800000" cy="4680000"/>
          </a:xfrm>
          <a:prstGeom prst="rect">
            <a:avLst/>
          </a:prstGeom>
        </p:spPr>
        <p:txBody>
          <a:bodyPr/>
          <a:lstStyle>
            <a:lvl1pPr marL="0" indent="0">
              <a:lnSpc>
                <a:spcPct val="100000"/>
              </a:lnSpc>
              <a:spcBef>
                <a:spcPts val="0"/>
              </a:spcBef>
              <a:buFontTx/>
              <a:buNone/>
              <a:defRPr sz="1200">
                <a:solidFill>
                  <a:srgbClr val="5A5A5A"/>
                </a:solidFill>
                <a:latin typeface="Proxima Nova Rg" panose="02000506030000020004" pitchFamily="2" charset="0"/>
              </a:defRPr>
            </a:lvl1pPr>
            <a:lvl2pPr marL="414762" indent="0">
              <a:buFontTx/>
              <a:buNone/>
              <a:defRPr sz="1452">
                <a:solidFill>
                  <a:srgbClr val="5A5A5A"/>
                </a:solidFill>
              </a:defRPr>
            </a:lvl2pPr>
            <a:lvl3pPr marL="829523" indent="0">
              <a:buFontTx/>
              <a:buNone/>
              <a:defRPr sz="1452">
                <a:solidFill>
                  <a:srgbClr val="5A5A5A"/>
                </a:solidFill>
              </a:defRPr>
            </a:lvl3pPr>
            <a:lvl4pPr marL="1244285" indent="0">
              <a:buFontTx/>
              <a:buNone/>
              <a:defRPr sz="1452">
                <a:solidFill>
                  <a:srgbClr val="5A5A5A"/>
                </a:solidFill>
              </a:defRPr>
            </a:lvl4pPr>
            <a:lvl5pPr marL="1659047" indent="0">
              <a:buFontTx/>
              <a:buNone/>
              <a:defRPr sz="1452">
                <a:solidFill>
                  <a:srgbClr val="5A5A5A"/>
                </a:solidFill>
              </a:defRPr>
            </a:lvl5pPr>
          </a:lstStyle>
          <a:p>
            <a:pPr lvl="0"/>
            <a:r>
              <a:rPr lang="nl-NL" err="1"/>
              <a:t>Clickt</a:t>
            </a:r>
            <a:r>
              <a:rPr lang="nl-NL"/>
              <a:t> </a:t>
            </a:r>
            <a:r>
              <a:rPr lang="nl-NL" err="1"/>
              <a:t>to</a:t>
            </a:r>
            <a:r>
              <a:rPr lang="nl-NL"/>
              <a:t> </a:t>
            </a:r>
            <a:r>
              <a:rPr lang="nl-NL" err="1"/>
              <a:t>edit</a:t>
            </a:r>
            <a:r>
              <a:rPr lang="nl-NL"/>
              <a:t> Master </a:t>
            </a:r>
            <a:r>
              <a:rPr lang="nl-NL" err="1"/>
              <a:t>text</a:t>
            </a:r>
            <a:endParaRPr lang="en-US"/>
          </a:p>
        </p:txBody>
      </p:sp>
      <p:sp>
        <p:nvSpPr>
          <p:cNvPr id="10" name="Tijdelijke aanduiding voor afbeelding 9">
            <a:extLst>
              <a:ext uri="{FF2B5EF4-FFF2-40B4-BE49-F238E27FC236}">
                <a16:creationId xmlns:a16="http://schemas.microsoft.com/office/drawing/2014/main" id="{B3C0A160-283C-CF4E-8920-F3E878EEA28F}"/>
              </a:ext>
            </a:extLst>
          </p:cNvPr>
          <p:cNvSpPr>
            <a:spLocks noGrp="1"/>
          </p:cNvSpPr>
          <p:nvPr>
            <p:ph type="pic" sz="quarter" idx="10"/>
          </p:nvPr>
        </p:nvSpPr>
        <p:spPr>
          <a:xfrm>
            <a:off x="6096003" y="4"/>
            <a:ext cx="6096000" cy="6858000"/>
          </a:xfrm>
          <a:prstGeom prst="rect">
            <a:avLst/>
          </a:prstGeom>
        </p:spPr>
        <p:txBody>
          <a:bodyPr/>
          <a:lstStyle>
            <a:lvl1pPr marL="0" indent="0">
              <a:buFontTx/>
              <a:buNone/>
              <a:defRPr sz="1452">
                <a:solidFill>
                  <a:srgbClr val="5A5A5A"/>
                </a:solidFill>
                <a:latin typeface="Proxima Nova Rg" panose="02000506030000020004" pitchFamily="2" charset="0"/>
              </a:defRPr>
            </a:lvl1pPr>
          </a:lstStyle>
          <a:p>
            <a:endParaRPr lang="nl-NL"/>
          </a:p>
        </p:txBody>
      </p:sp>
    </p:spTree>
    <p:extLst>
      <p:ext uri="{BB962C8B-B14F-4D97-AF65-F5344CB8AC3E}">
        <p14:creationId xmlns:p14="http://schemas.microsoft.com/office/powerpoint/2010/main" val="3228065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_Text">
    <p:spTree>
      <p:nvGrpSpPr>
        <p:cNvPr id="1" name=""/>
        <p:cNvGrpSpPr/>
        <p:nvPr/>
      </p:nvGrpSpPr>
      <p:grpSpPr>
        <a:xfrm>
          <a:off x="0" y="0"/>
          <a:ext cx="0" cy="0"/>
          <a:chOff x="0" y="0"/>
          <a:chExt cx="0" cy="0"/>
        </a:xfrm>
      </p:grpSpPr>
      <p:sp>
        <p:nvSpPr>
          <p:cNvPr id="5" name="Tijdelijke aanduiding voor afbeelding 9">
            <a:extLst>
              <a:ext uri="{FF2B5EF4-FFF2-40B4-BE49-F238E27FC236}">
                <a16:creationId xmlns:a16="http://schemas.microsoft.com/office/drawing/2014/main" id="{B468889C-9FDC-BE47-81AD-A0C8A7000D74}"/>
              </a:ext>
            </a:extLst>
          </p:cNvPr>
          <p:cNvSpPr>
            <a:spLocks noGrp="1"/>
          </p:cNvSpPr>
          <p:nvPr>
            <p:ph type="pic" sz="quarter" idx="10"/>
          </p:nvPr>
        </p:nvSpPr>
        <p:spPr>
          <a:xfrm>
            <a:off x="3" y="4"/>
            <a:ext cx="6096000" cy="6858000"/>
          </a:xfrm>
          <a:prstGeom prst="rect">
            <a:avLst/>
          </a:prstGeom>
        </p:spPr>
        <p:txBody>
          <a:bodyPr/>
          <a:lstStyle>
            <a:lvl1pPr marL="0" indent="0">
              <a:buFontTx/>
              <a:buNone/>
              <a:defRPr sz="1452">
                <a:solidFill>
                  <a:srgbClr val="5A5A5A"/>
                </a:solidFill>
                <a:latin typeface="Proxima Nova Rg" panose="02000506030000020004" pitchFamily="2" charset="0"/>
              </a:defRPr>
            </a:lvl1pPr>
          </a:lstStyle>
          <a:p>
            <a:endParaRPr lang="nl-NL"/>
          </a:p>
        </p:txBody>
      </p:sp>
      <p:sp>
        <p:nvSpPr>
          <p:cNvPr id="8" name="Title 1">
            <a:extLst>
              <a:ext uri="{FF2B5EF4-FFF2-40B4-BE49-F238E27FC236}">
                <a16:creationId xmlns:a16="http://schemas.microsoft.com/office/drawing/2014/main" id="{D57B1C98-E461-234A-8145-E02B62FE6EB3}"/>
              </a:ext>
            </a:extLst>
          </p:cNvPr>
          <p:cNvSpPr>
            <a:spLocks noGrp="1"/>
          </p:cNvSpPr>
          <p:nvPr>
            <p:ph type="title" hasCustomPrompt="1"/>
          </p:nvPr>
        </p:nvSpPr>
        <p:spPr>
          <a:xfrm>
            <a:off x="6807297" y="585112"/>
            <a:ext cx="4800000" cy="720000"/>
          </a:xfrm>
          <a:prstGeom prst="rect">
            <a:avLst/>
          </a:prstGeom>
        </p:spPr>
        <p:txBody>
          <a:bodyPr/>
          <a:lstStyle>
            <a:lvl1pPr>
              <a:lnSpc>
                <a:spcPct val="100000"/>
              </a:lnSpc>
              <a:defRPr sz="2400" b="1" i="0">
                <a:solidFill>
                  <a:srgbClr val="6A1D58"/>
                </a:solidFill>
                <a:latin typeface="Proxima Nova Semibold" panose="02000506030000020004" pitchFamily="2" charset="0"/>
              </a:defRPr>
            </a:lvl1pPr>
          </a:lstStyle>
          <a:p>
            <a:r>
              <a:rPr lang="nl-NL"/>
              <a:t>Click </a:t>
            </a:r>
            <a:r>
              <a:rPr lang="nl-NL" err="1"/>
              <a:t>to</a:t>
            </a:r>
            <a:r>
              <a:rPr lang="nl-NL"/>
              <a:t> </a:t>
            </a:r>
            <a:r>
              <a:rPr lang="nl-NL" err="1"/>
              <a:t>edit</a:t>
            </a:r>
            <a:r>
              <a:rPr lang="nl-NL"/>
              <a:t> Master </a:t>
            </a:r>
            <a:r>
              <a:rPr lang="nl-NL" err="1"/>
              <a:t>title</a:t>
            </a:r>
            <a:endParaRPr lang="en-US"/>
          </a:p>
        </p:txBody>
      </p:sp>
      <p:sp>
        <p:nvSpPr>
          <p:cNvPr id="9" name="Content Placeholder 2">
            <a:extLst>
              <a:ext uri="{FF2B5EF4-FFF2-40B4-BE49-F238E27FC236}">
                <a16:creationId xmlns:a16="http://schemas.microsoft.com/office/drawing/2014/main" id="{6B51679A-EDAD-5644-8313-D0AD51730F6A}"/>
              </a:ext>
            </a:extLst>
          </p:cNvPr>
          <p:cNvSpPr>
            <a:spLocks noGrp="1"/>
          </p:cNvSpPr>
          <p:nvPr>
            <p:ph idx="1" hasCustomPrompt="1"/>
          </p:nvPr>
        </p:nvSpPr>
        <p:spPr>
          <a:xfrm>
            <a:off x="6807297" y="1329493"/>
            <a:ext cx="4800000" cy="4680000"/>
          </a:xfrm>
          <a:prstGeom prst="rect">
            <a:avLst/>
          </a:prstGeom>
        </p:spPr>
        <p:txBody>
          <a:bodyPr/>
          <a:lstStyle>
            <a:lvl1pPr marL="0" indent="0">
              <a:lnSpc>
                <a:spcPct val="100000"/>
              </a:lnSpc>
              <a:spcBef>
                <a:spcPts val="0"/>
              </a:spcBef>
              <a:buFontTx/>
              <a:buNone/>
              <a:defRPr sz="1200">
                <a:solidFill>
                  <a:srgbClr val="5A5A5A"/>
                </a:solidFill>
                <a:latin typeface="Proxima Nova Rg" panose="02000506030000020004" pitchFamily="2" charset="0"/>
              </a:defRPr>
            </a:lvl1pPr>
            <a:lvl2pPr marL="414762" indent="0">
              <a:buFontTx/>
              <a:buNone/>
              <a:defRPr sz="1452">
                <a:solidFill>
                  <a:srgbClr val="5A5A5A"/>
                </a:solidFill>
              </a:defRPr>
            </a:lvl2pPr>
            <a:lvl3pPr marL="829523" indent="0">
              <a:buFontTx/>
              <a:buNone/>
              <a:defRPr sz="1452">
                <a:solidFill>
                  <a:srgbClr val="5A5A5A"/>
                </a:solidFill>
              </a:defRPr>
            </a:lvl3pPr>
            <a:lvl4pPr marL="1244285" indent="0">
              <a:buFontTx/>
              <a:buNone/>
              <a:defRPr sz="1452">
                <a:solidFill>
                  <a:srgbClr val="5A5A5A"/>
                </a:solidFill>
              </a:defRPr>
            </a:lvl4pPr>
            <a:lvl5pPr marL="1659047" indent="0">
              <a:buFontTx/>
              <a:buNone/>
              <a:defRPr sz="1452">
                <a:solidFill>
                  <a:srgbClr val="5A5A5A"/>
                </a:solidFill>
              </a:defRPr>
            </a:lvl5pPr>
          </a:lstStyle>
          <a:p>
            <a:pPr lvl="0"/>
            <a:r>
              <a:rPr lang="nl-NL" err="1"/>
              <a:t>Clickt</a:t>
            </a:r>
            <a:r>
              <a:rPr lang="nl-NL"/>
              <a:t> </a:t>
            </a:r>
            <a:r>
              <a:rPr lang="nl-NL" err="1"/>
              <a:t>to</a:t>
            </a:r>
            <a:r>
              <a:rPr lang="nl-NL"/>
              <a:t> </a:t>
            </a:r>
            <a:r>
              <a:rPr lang="nl-NL" err="1"/>
              <a:t>edit</a:t>
            </a:r>
            <a:r>
              <a:rPr lang="nl-NL"/>
              <a:t> Master </a:t>
            </a:r>
            <a:r>
              <a:rPr lang="nl-NL" err="1"/>
              <a:t>text</a:t>
            </a:r>
            <a:endParaRPr lang="en-US"/>
          </a:p>
        </p:txBody>
      </p:sp>
    </p:spTree>
    <p:extLst>
      <p:ext uri="{BB962C8B-B14F-4D97-AF65-F5344CB8AC3E}">
        <p14:creationId xmlns:p14="http://schemas.microsoft.com/office/powerpoint/2010/main" val="683207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_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240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amp; image righ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ECC32F-6BED-C2F7-A44B-805C8FB90C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12864" y="0"/>
            <a:ext cx="6279135" cy="6858000"/>
          </a:xfrm>
          <a:prstGeom prst="rect">
            <a:avLst/>
          </a:prstGeom>
        </p:spPr>
      </p:pic>
      <p:sp>
        <p:nvSpPr>
          <p:cNvPr id="4" name="Picture Placeholder 13">
            <a:extLst>
              <a:ext uri="{FF2B5EF4-FFF2-40B4-BE49-F238E27FC236}">
                <a16:creationId xmlns:a16="http://schemas.microsoft.com/office/drawing/2014/main" id="{20396A2F-315E-8277-DA17-BC68377ABB8E}"/>
              </a:ext>
            </a:extLst>
          </p:cNvPr>
          <p:cNvSpPr>
            <a:spLocks noGrp="1"/>
          </p:cNvSpPr>
          <p:nvPr>
            <p:ph type="pic" sz="quarter" idx="13" hasCustomPrompt="1"/>
          </p:nvPr>
        </p:nvSpPr>
        <p:spPr>
          <a:xfrm>
            <a:off x="5782271" y="0"/>
            <a:ext cx="6409729" cy="6858000"/>
          </a:xfrm>
          <a:custGeom>
            <a:avLst/>
            <a:gdLst>
              <a:gd name="connsiteX0" fmla="*/ 2785027 w 6409729"/>
              <a:gd name="connsiteY0" fmla="*/ 35 h 6858000"/>
              <a:gd name="connsiteX1" fmla="*/ 6246193 w 6409729"/>
              <a:gd name="connsiteY1" fmla="*/ 2459663 h 6858000"/>
              <a:gd name="connsiteX2" fmla="*/ 6375391 w 6409729"/>
              <a:gd name="connsiteY2" fmla="*/ 2722402 h 6858000"/>
              <a:gd name="connsiteX3" fmla="*/ 6409729 w 6409729"/>
              <a:gd name="connsiteY3" fmla="*/ 2827931 h 6858000"/>
              <a:gd name="connsiteX4" fmla="*/ 6409729 w 6409729"/>
              <a:gd name="connsiteY4" fmla="*/ 4217523 h 6858000"/>
              <a:gd name="connsiteX5" fmla="*/ 6405847 w 6409729"/>
              <a:gd name="connsiteY5" fmla="*/ 4235542 h 6858000"/>
              <a:gd name="connsiteX6" fmla="*/ 6061377 w 6409729"/>
              <a:gd name="connsiteY6" fmla="*/ 5124664 h 6858000"/>
              <a:gd name="connsiteX7" fmla="*/ 3724455 w 6409729"/>
              <a:gd name="connsiteY7" fmla="*/ 6848303 h 6858000"/>
              <a:gd name="connsiteX8" fmla="*/ 320954 w 6409729"/>
              <a:gd name="connsiteY8" fmla="*/ 5048771 h 6858000"/>
              <a:gd name="connsiteX9" fmla="*/ 1145964 w 6409729"/>
              <a:gd name="connsiteY9" fmla="*/ 2344543 h 6858000"/>
              <a:gd name="connsiteX10" fmla="*/ 2785027 w 6409729"/>
              <a:gd name="connsiteY10" fmla="*/ 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9729" h="6858000">
                <a:moveTo>
                  <a:pt x="2785027" y="35"/>
                </a:moveTo>
                <a:cubicBezTo>
                  <a:pt x="3853133" y="9942"/>
                  <a:pt x="5839355" y="1814091"/>
                  <a:pt x="6246193" y="2459663"/>
                </a:cubicBezTo>
                <a:cubicBezTo>
                  <a:pt x="6297049" y="2540359"/>
                  <a:pt x="6340047" y="2628380"/>
                  <a:pt x="6375391" y="2722402"/>
                </a:cubicBezTo>
                <a:lnTo>
                  <a:pt x="6409729" y="2827931"/>
                </a:lnTo>
                <a:lnTo>
                  <a:pt x="6409729" y="4217523"/>
                </a:lnTo>
                <a:lnTo>
                  <a:pt x="6405847" y="4235542"/>
                </a:lnTo>
                <a:cubicBezTo>
                  <a:pt x="6332161" y="4538560"/>
                  <a:pt x="6216289" y="4841832"/>
                  <a:pt x="6061377" y="5124664"/>
                </a:cubicBezTo>
                <a:cubicBezTo>
                  <a:pt x="5564873" y="6031146"/>
                  <a:pt x="4670571" y="6727564"/>
                  <a:pt x="3724455" y="6848303"/>
                </a:cubicBezTo>
                <a:cubicBezTo>
                  <a:pt x="2779123" y="6967631"/>
                  <a:pt x="893329" y="5963721"/>
                  <a:pt x="320954" y="5048771"/>
                </a:cubicBezTo>
                <a:cubicBezTo>
                  <a:pt x="-666237" y="3697237"/>
                  <a:pt x="917814" y="3373714"/>
                  <a:pt x="1145964" y="2344543"/>
                </a:cubicBezTo>
                <a:cubicBezTo>
                  <a:pt x="1374115" y="1315371"/>
                  <a:pt x="1717372" y="-7778"/>
                  <a:pt x="2785027" y="35"/>
                </a:cubicBezTo>
                <a:close/>
              </a:path>
            </a:pathLst>
          </a:custGeom>
          <a:solidFill>
            <a:schemeClr val="bg1">
              <a:lumMod val="95000"/>
            </a:schemeClr>
          </a:solidFill>
          <a:ln>
            <a:noFill/>
          </a:ln>
        </p:spPr>
        <p:txBody>
          <a:bodyPr vert="horz" wrap="square" lIns="0" tIns="0" rIns="0" bIns="2880000" rtlCol="0" anchor="ctr">
            <a:noAutofit/>
          </a:bodyPr>
          <a:lstStyle>
            <a:lvl1pPr>
              <a:defRPr lang="en-NL" sz="1200" i="0" dirty="0">
                <a:solidFill>
                  <a:schemeClr val="tx1">
                    <a:lumMod val="50000"/>
                    <a:lumOff val="50000"/>
                  </a:schemeClr>
                </a:solidFill>
              </a:defRPr>
            </a:lvl1pPr>
          </a:lstStyle>
          <a:p>
            <a:pPr marL="0" lvl="0" indent="0" algn="ctr">
              <a:spcAft>
                <a:spcPts val="0"/>
              </a:spcAft>
              <a:buNone/>
            </a:pPr>
            <a:br>
              <a:rPr lang="en-US"/>
            </a:br>
            <a:br>
              <a:rPr lang="en-US"/>
            </a:br>
            <a:br>
              <a:rPr lang="en-US"/>
            </a:br>
            <a:br>
              <a:rPr lang="en-US"/>
            </a:br>
            <a:br>
              <a:rPr lang="en-US"/>
            </a:br>
            <a:br>
              <a:rPr lang="en-US"/>
            </a:br>
            <a:br>
              <a:rPr lang="en-US"/>
            </a:br>
            <a:br>
              <a:rPr lang="en-US"/>
            </a:br>
            <a:r>
              <a:rPr lang="en-US"/>
              <a:t>Click on the icon below to insert a photo.</a:t>
            </a:r>
          </a:p>
          <a:p>
            <a:pPr marL="0" lvl="0" indent="0" algn="ctr">
              <a:spcAft>
                <a:spcPts val="0"/>
              </a:spcAft>
              <a:buNone/>
            </a:pPr>
            <a:r>
              <a:rPr lang="en-US"/>
              <a:t> </a:t>
            </a:r>
          </a:p>
          <a:p>
            <a:pPr marL="0" lvl="0" indent="0" algn="ctr">
              <a:spcAft>
                <a:spcPts val="0"/>
              </a:spcAft>
              <a:buNone/>
            </a:pPr>
            <a:r>
              <a:rPr lang="en-US"/>
              <a:t>Need more help? Instructions  for further information </a:t>
            </a:r>
            <a:br>
              <a:rPr lang="en-US"/>
            </a:br>
            <a:r>
              <a:rPr lang="en-US"/>
              <a:t>are posted on the sides of the slides.</a:t>
            </a:r>
            <a:endParaRPr lang="nl-NL"/>
          </a:p>
          <a:p>
            <a:pPr marL="0" lvl="0" indent="0" algn="ctr">
              <a:spcAft>
                <a:spcPts val="0"/>
              </a:spcAft>
              <a:buNone/>
            </a:pPr>
            <a:endParaRPr lang="en-NL"/>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err="1">
                <a:solidFill>
                  <a:schemeClr val="accent2"/>
                </a:solidFill>
                <a:latin typeface="+mj-lt"/>
                <a:cs typeface="Calibri" panose="020F0502020204030204" pitchFamily="34" charset="0"/>
              </a:rPr>
              <a:t>Text</a:t>
            </a:r>
            <a:r>
              <a:rPr lang="nl-NL" sz="2400" b="0" spc="50" baseline="0">
                <a:solidFill>
                  <a:schemeClr val="accent2"/>
                </a:solidFill>
                <a:latin typeface="+mj-lt"/>
                <a:cs typeface="Calibri" panose="020F0502020204030204" pitchFamily="34" charset="0"/>
              </a:rPr>
              <a:t> &amp; image right </a:t>
            </a:r>
          </a:p>
        </p:txBody>
      </p:sp>
      <p:sp>
        <p:nvSpPr>
          <p:cNvPr id="3" name="Titel 2">
            <a:extLst>
              <a:ext uri="{FF2B5EF4-FFF2-40B4-BE49-F238E27FC236}">
                <a16:creationId xmlns:a16="http://schemas.microsoft.com/office/drawing/2014/main" id="{79F890D5-1E16-302C-E521-66CE28608526}"/>
              </a:ext>
            </a:extLst>
          </p:cNvPr>
          <p:cNvSpPr>
            <a:spLocks noGrp="1"/>
          </p:cNvSpPr>
          <p:nvPr>
            <p:ph type="title" hasCustomPrompt="1"/>
          </p:nvPr>
        </p:nvSpPr>
        <p:spPr>
          <a:xfrm>
            <a:off x="695332" y="728663"/>
            <a:ext cx="4663752" cy="900112"/>
          </a:xfrm>
        </p:spPr>
        <p:txBody>
          <a:bodyPr/>
          <a:lstStyle/>
          <a:p>
            <a:r>
              <a:rPr lang="nl-NL" err="1"/>
              <a:t>Place</a:t>
            </a:r>
            <a:r>
              <a:rPr lang="nl-NL"/>
              <a:t> a </a:t>
            </a:r>
            <a:r>
              <a:rPr lang="nl-NL" err="1"/>
              <a:t>title</a:t>
            </a:r>
            <a:r>
              <a:rPr lang="nl-NL"/>
              <a:t> </a:t>
            </a:r>
            <a:r>
              <a:rPr lang="nl-NL" err="1"/>
              <a:t>here</a:t>
            </a:r>
            <a:br>
              <a:rPr lang="nl-NL"/>
            </a:br>
            <a:r>
              <a:rPr lang="nl-NL"/>
              <a:t>max. 2 </a:t>
            </a:r>
            <a:r>
              <a:rPr lang="nl-NL" err="1"/>
              <a:t>lines</a:t>
            </a:r>
            <a:endParaRPr lang="nl-NL"/>
          </a:p>
        </p:txBody>
      </p:sp>
      <p:sp>
        <p:nvSpPr>
          <p:cNvPr id="6" name="Tijdelijke aanduiding voor tekst 10">
            <a:extLst>
              <a:ext uri="{FF2B5EF4-FFF2-40B4-BE49-F238E27FC236}">
                <a16:creationId xmlns:a16="http://schemas.microsoft.com/office/drawing/2014/main" id="{20A39BA8-D7F3-C666-A9D5-B2A06694DE84}"/>
              </a:ext>
            </a:extLst>
          </p:cNvPr>
          <p:cNvSpPr>
            <a:spLocks noGrp="1"/>
          </p:cNvSpPr>
          <p:nvPr>
            <p:ph type="body" sz="quarter" idx="12" hasCustomPrompt="1"/>
          </p:nvPr>
        </p:nvSpPr>
        <p:spPr>
          <a:xfrm>
            <a:off x="695332" y="1808163"/>
            <a:ext cx="4663752" cy="3971925"/>
          </a:xfrm>
        </p:spPr>
        <p:txBody>
          <a:bodyPr/>
          <a:lstStyle/>
          <a:p>
            <a:pPr lvl="0"/>
            <a:r>
              <a:rPr lang="nl-NL" err="1"/>
              <a:t>Bullet</a:t>
            </a:r>
            <a:endParaRPr lang="nl-NL"/>
          </a:p>
          <a:p>
            <a:pPr lvl="1"/>
            <a:r>
              <a:rPr lang="nl-NL"/>
              <a:t>Sub-</a:t>
            </a:r>
            <a:r>
              <a:rPr lang="nl-NL" err="1"/>
              <a:t>bullets</a:t>
            </a:r>
            <a:endParaRPr lang="nl-NL"/>
          </a:p>
          <a:p>
            <a:pPr lvl="2"/>
            <a:r>
              <a:rPr lang="nl-NL" err="1"/>
              <a:t>Plain</a:t>
            </a:r>
            <a:r>
              <a:rPr lang="nl-NL"/>
              <a:t> </a:t>
            </a:r>
            <a:r>
              <a:rPr lang="nl-NL" err="1"/>
              <a:t>text</a:t>
            </a:r>
            <a:endParaRPr lang="nl-NL"/>
          </a:p>
          <a:p>
            <a:pPr lvl="3"/>
            <a:r>
              <a:rPr lang="nl-NL" err="1"/>
              <a:t>Subtitle</a:t>
            </a:r>
            <a:endParaRPr lang="nl-NL"/>
          </a:p>
          <a:p>
            <a:pPr lvl="4"/>
            <a:r>
              <a:rPr lang="nl-NL" err="1"/>
              <a:t>Numeric</a:t>
            </a:r>
            <a:r>
              <a:rPr lang="nl-NL"/>
              <a:t> </a:t>
            </a:r>
            <a:r>
              <a:rPr lang="nl-NL" err="1"/>
              <a:t>bullets</a:t>
            </a:r>
            <a:endParaRPr lang="nl-NL"/>
          </a:p>
          <a:p>
            <a:pPr lvl="5"/>
            <a:r>
              <a:rPr lang="nl-NL"/>
              <a:t># Abc</a:t>
            </a:r>
          </a:p>
          <a:p>
            <a:pPr lvl="6"/>
            <a:r>
              <a:rPr lang="nl-NL"/>
              <a:t># </a:t>
            </a:r>
            <a:r>
              <a:rPr lang="nl-NL" err="1"/>
              <a:t>Bullets</a:t>
            </a:r>
            <a:endParaRPr lang="nl-NL"/>
          </a:p>
          <a:p>
            <a:pPr lvl="7"/>
            <a:r>
              <a:rPr lang="nl-NL" err="1"/>
              <a:t>Cursive</a:t>
            </a:r>
            <a:endParaRPr lang="nl-NL"/>
          </a:p>
          <a:p>
            <a:pPr lvl="8"/>
            <a:r>
              <a:rPr lang="nl-NL"/>
              <a:t>Alt. Subtitel</a:t>
            </a:r>
          </a:p>
        </p:txBody>
      </p:sp>
      <p:grpSp>
        <p:nvGrpSpPr>
          <p:cNvPr id="10" name="INSTRUCTION">
            <a:extLst>
              <a:ext uri="{FF2B5EF4-FFF2-40B4-BE49-F238E27FC236}">
                <a16:creationId xmlns:a16="http://schemas.microsoft.com/office/drawing/2014/main" id="{54C1297A-48D0-15EE-B0FE-76F0D222B642}"/>
              </a:ext>
            </a:extLst>
          </p:cNvPr>
          <p:cNvGrpSpPr/>
          <p:nvPr userDrawn="1"/>
        </p:nvGrpSpPr>
        <p:grpSpPr>
          <a:xfrm>
            <a:off x="-3786437" y="0"/>
            <a:ext cx="3693386" cy="5359349"/>
            <a:chOff x="-3786437" y="0"/>
            <a:chExt cx="3693386" cy="5359349"/>
          </a:xfrm>
        </p:grpSpPr>
        <p:sp>
          <p:nvSpPr>
            <p:cNvPr id="11" name="Rechthoek 329">
              <a:extLst>
                <a:ext uri="{FF2B5EF4-FFF2-40B4-BE49-F238E27FC236}">
                  <a16:creationId xmlns:a16="http://schemas.microsoft.com/office/drawing/2014/main" id="{9346A74E-8BE3-8B7F-7CE2-E01052ECD9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13" name="Ovaal 317">
              <a:extLst>
                <a:ext uri="{FF2B5EF4-FFF2-40B4-BE49-F238E27FC236}">
                  <a16:creationId xmlns:a16="http://schemas.microsoft.com/office/drawing/2014/main" id="{F9A396E8-ABAB-920D-9956-09395EC6273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319">
              <a:extLst>
                <a:ext uri="{FF2B5EF4-FFF2-40B4-BE49-F238E27FC236}">
                  <a16:creationId xmlns:a16="http://schemas.microsoft.com/office/drawing/2014/main" id="{E6C4DDA0-EF60-7F0C-57C9-0C7336F7E17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accent2"/>
                  </a:solidFill>
                  <a:effectLst/>
                  <a:uLnTx/>
                  <a:uFillTx/>
                  <a:latin typeface="+mn-lt"/>
                  <a:cs typeface="Calibri" panose="020F0502020204030204" pitchFamily="34" charset="0"/>
                </a:rPr>
                <a:t>Bullet</a:t>
              </a:r>
            </a:p>
          </p:txBody>
        </p:sp>
        <p:sp>
          <p:nvSpPr>
            <p:cNvPr id="16" name="Ovaal 320">
              <a:extLst>
                <a:ext uri="{FF2B5EF4-FFF2-40B4-BE49-F238E27FC236}">
                  <a16:creationId xmlns:a16="http://schemas.microsoft.com/office/drawing/2014/main" id="{2FEA903F-5304-7131-3299-0CF1B27D638C}"/>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328">
              <a:extLst>
                <a:ext uri="{FF2B5EF4-FFF2-40B4-BE49-F238E27FC236}">
                  <a16:creationId xmlns:a16="http://schemas.microsoft.com/office/drawing/2014/main" id="{D5CB3C46-2B91-03B0-ED52-ADAD2A405BC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8" name="Rechthoek 180">
              <a:extLst>
                <a:ext uri="{FF2B5EF4-FFF2-40B4-BE49-F238E27FC236}">
                  <a16:creationId xmlns:a16="http://schemas.microsoft.com/office/drawing/2014/main" id="{4F0BD214-51F3-13A9-FB32-F8A9788EA88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accent2"/>
                  </a:solidFill>
                  <a:effectLst/>
                  <a:uLnTx/>
                  <a:uFillTx/>
                  <a:latin typeface="+mn-lt"/>
                  <a:cs typeface="Calibri" panose="020F0502020204030204" pitchFamily="34" charset="0"/>
                </a:rPr>
                <a:t>Sub-bullets</a:t>
              </a:r>
            </a:p>
          </p:txBody>
        </p:sp>
        <p:sp>
          <p:nvSpPr>
            <p:cNvPr id="19" name="Ovaal 182">
              <a:extLst>
                <a:ext uri="{FF2B5EF4-FFF2-40B4-BE49-F238E27FC236}">
                  <a16:creationId xmlns:a16="http://schemas.microsoft.com/office/drawing/2014/main" id="{4A249E63-F854-26DB-CD00-D48FC64886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83">
              <a:extLst>
                <a:ext uri="{FF2B5EF4-FFF2-40B4-BE49-F238E27FC236}">
                  <a16:creationId xmlns:a16="http://schemas.microsoft.com/office/drawing/2014/main" id="{9819C627-A36A-0D3E-50BA-F266ED1ECB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200" b="0" i="0" u="none" strike="noStrike" kern="0" cap="none" spc="0" normalizeH="0" baseline="0" noProof="0">
                  <a:ln>
                    <a:noFill/>
                  </a:ln>
                  <a:solidFill>
                    <a:schemeClr val="accent2"/>
                  </a:solidFill>
                  <a:effectLst/>
                  <a:uLnTx/>
                  <a:uFillTx/>
                  <a:latin typeface="+mn-lt"/>
                  <a:cs typeface="Calibri" panose="020F0502020204030204" pitchFamily="34" charset="0"/>
                </a:rPr>
                <a:t>Plain text</a:t>
              </a:r>
            </a:p>
          </p:txBody>
        </p:sp>
        <p:sp>
          <p:nvSpPr>
            <p:cNvPr id="21" name="Ovaal 185">
              <a:extLst>
                <a:ext uri="{FF2B5EF4-FFF2-40B4-BE49-F238E27FC236}">
                  <a16:creationId xmlns:a16="http://schemas.microsoft.com/office/drawing/2014/main" id="{4F6A0270-7837-3BD4-388F-EB51C9430902}"/>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186">
              <a:extLst>
                <a:ext uri="{FF2B5EF4-FFF2-40B4-BE49-F238E27FC236}">
                  <a16:creationId xmlns:a16="http://schemas.microsoft.com/office/drawing/2014/main" id="{984D6FED-7514-0E1D-719E-14433458787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accent2"/>
                  </a:solidFill>
                  <a:effectLst/>
                  <a:uLnTx/>
                  <a:uFillTx/>
                  <a:latin typeface="+mn-lt"/>
                  <a:cs typeface="Calibri" panose="020F0502020204030204" pitchFamily="34" charset="0"/>
                </a:rPr>
                <a:t>Subtitle</a:t>
              </a:r>
            </a:p>
          </p:txBody>
        </p:sp>
        <p:sp>
          <p:nvSpPr>
            <p:cNvPr id="23" name="Ovaal 188">
              <a:extLst>
                <a:ext uri="{FF2B5EF4-FFF2-40B4-BE49-F238E27FC236}">
                  <a16:creationId xmlns:a16="http://schemas.microsoft.com/office/drawing/2014/main" id="{FB37D572-A142-7F29-B233-DCF1ED36072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189">
              <a:extLst>
                <a:ext uri="{FF2B5EF4-FFF2-40B4-BE49-F238E27FC236}">
                  <a16:creationId xmlns:a16="http://schemas.microsoft.com/office/drawing/2014/main" id="{DBF62544-E3A5-D496-2C57-2368C1441AB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266700" marR="0" lvl="0" indent="-266700" algn="l" defTabSz="914400" rtl="0" eaLnBrk="1" fontAlgn="auto" latinLnBrk="0" hangingPunct="1">
                <a:lnSpc>
                  <a:spcPct val="100000"/>
                </a:lnSpc>
                <a:spcBef>
                  <a:spcPts val="600"/>
                </a:spcBef>
                <a:spcAft>
                  <a:spcPts val="600"/>
                </a:spcAft>
                <a:buClr>
                  <a:srgbClr val="6C1D5F"/>
                </a:buClr>
                <a:buSzTx/>
                <a:buFont typeface="+mj-lt"/>
                <a:buAutoNum type="arabicPeriod"/>
                <a:tabLst/>
                <a:defRPr/>
              </a:pPr>
              <a:r>
                <a:rPr kumimoji="0" lang="en-GB" sz="1200" b="0" i="0" u="none" strike="noStrike" kern="0" cap="none" spc="0" normalizeH="0" baseline="0" noProof="0">
                  <a:ln>
                    <a:noFill/>
                  </a:ln>
                  <a:solidFill>
                    <a:srgbClr val="5A5A5A"/>
                  </a:solidFill>
                  <a:effectLst/>
                  <a:uLnTx/>
                  <a:uFillTx/>
                  <a:latin typeface="+mn-lt"/>
                  <a:ea typeface="+mn-ea"/>
                  <a:cs typeface="Calibri" panose="020F0502020204030204" pitchFamily="34" charset="0"/>
                </a:rPr>
                <a:t>Numeric bullet</a:t>
              </a:r>
            </a:p>
          </p:txBody>
        </p:sp>
        <p:sp>
          <p:nvSpPr>
            <p:cNvPr id="25" name="Ovaal 191">
              <a:extLst>
                <a:ext uri="{FF2B5EF4-FFF2-40B4-BE49-F238E27FC236}">
                  <a16:creationId xmlns:a16="http://schemas.microsoft.com/office/drawing/2014/main" id="{A756A3BA-4FF1-9466-B631-1124A56C5248}"/>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192">
              <a:extLst>
                <a:ext uri="{FF2B5EF4-FFF2-40B4-BE49-F238E27FC236}">
                  <a16:creationId xmlns:a16="http://schemas.microsoft.com/office/drawing/2014/main" id="{F11DC530-7372-533B-CE74-00EF9749CF7B}"/>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749300" marR="0" lvl="0" indent="-2159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accent2"/>
                  </a:solidFill>
                  <a:effectLst/>
                  <a:uLnTx/>
                  <a:uFillTx/>
                  <a:latin typeface="+mn-lt"/>
                  <a:cs typeface="Calibri" panose="020F0502020204030204" pitchFamily="34" charset="0"/>
                </a:rPr>
                <a:t># Bullets</a:t>
              </a:r>
            </a:p>
          </p:txBody>
        </p:sp>
        <p:sp>
          <p:nvSpPr>
            <p:cNvPr id="27" name="Ovaal 195">
              <a:extLst>
                <a:ext uri="{FF2B5EF4-FFF2-40B4-BE49-F238E27FC236}">
                  <a16:creationId xmlns:a16="http://schemas.microsoft.com/office/drawing/2014/main" id="{DBC90FED-CEE2-37BF-BCEE-37FE2E093F2C}"/>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196">
              <a:extLst>
                <a:ext uri="{FF2B5EF4-FFF2-40B4-BE49-F238E27FC236}">
                  <a16:creationId xmlns:a16="http://schemas.microsoft.com/office/drawing/2014/main" id="{714202DC-0ED1-0B4D-0A09-0A2A822AFBF6}"/>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nl-NL" sz="1400" b="0" i="1" u="none" strike="noStrike" kern="1200" cap="none" spc="0" normalizeH="0" baseline="0" noProof="0">
                  <a:ln>
                    <a:noFill/>
                  </a:ln>
                  <a:solidFill>
                    <a:srgbClr val="5A5A5A"/>
                  </a:solidFill>
                  <a:effectLst/>
                  <a:uLnTx/>
                  <a:uFillTx/>
                  <a:latin typeface="Source Sans Pro ExtraLight" panose="020B0604020202020204" pitchFamily="34" charset="0"/>
                  <a:ea typeface="+mn-ea"/>
                  <a:cs typeface="+mn-cs"/>
                </a:rPr>
                <a:t>Cursive</a:t>
              </a:r>
            </a:p>
          </p:txBody>
        </p:sp>
        <p:sp>
          <p:nvSpPr>
            <p:cNvPr id="29" name="Ovaal 197">
              <a:extLst>
                <a:ext uri="{FF2B5EF4-FFF2-40B4-BE49-F238E27FC236}">
                  <a16:creationId xmlns:a16="http://schemas.microsoft.com/office/drawing/2014/main" id="{07970AC5-0BF4-D9E0-446F-26819CE277C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198">
              <a:extLst>
                <a:ext uri="{FF2B5EF4-FFF2-40B4-BE49-F238E27FC236}">
                  <a16:creationId xmlns:a16="http://schemas.microsoft.com/office/drawing/2014/main" id="{A6442380-7BC9-B6B3-03C0-BCD5D8B0B38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90000"/>
                </a:lnSpc>
                <a:spcBef>
                  <a:spcPts val="0"/>
                </a:spcBef>
                <a:spcAft>
                  <a:spcPts val="1200"/>
                </a:spcAft>
                <a:buClr>
                  <a:schemeClr val="tx1"/>
                </a:buClr>
                <a:buSzTx/>
                <a:buFont typeface="Arial" panose="020B0604020202020204" pitchFamily="34" charset="0"/>
                <a:buNone/>
                <a:tabLst/>
                <a:defRPr/>
              </a:pPr>
              <a:r>
                <a:rPr lang="en-GB" sz="1600" b="0" kern="1200" spc="0" baseline="0" noProof="0">
                  <a:solidFill>
                    <a:schemeClr val="accent2"/>
                  </a:solidFill>
                  <a:latin typeface="Source Sans Pro" panose="020B0503030403020204" pitchFamily="34" charset="0"/>
                  <a:ea typeface="Source Sans Pro" panose="020B0503030403020204" pitchFamily="34" charset="0"/>
                  <a:cs typeface="+mn-cs"/>
                </a:rPr>
                <a:t>Alt. Subtitle</a:t>
              </a:r>
            </a:p>
          </p:txBody>
        </p:sp>
        <p:sp>
          <p:nvSpPr>
            <p:cNvPr id="31" name="Ovaal 200">
              <a:extLst>
                <a:ext uri="{FF2B5EF4-FFF2-40B4-BE49-F238E27FC236}">
                  <a16:creationId xmlns:a16="http://schemas.microsoft.com/office/drawing/2014/main" id="{5D6D3FA2-399C-095D-8036-ABB05B90FCA1}"/>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202">
              <a:extLst>
                <a:ext uri="{FF2B5EF4-FFF2-40B4-BE49-F238E27FC236}">
                  <a16:creationId xmlns:a16="http://schemas.microsoft.com/office/drawing/2014/main" id="{F644E531-096A-394A-527A-A5A43076E88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533400" marR="0" lvl="0" indent="-266700" algn="l" defTabSz="914400" rtl="0" eaLnBrk="1" fontAlgn="auto" latinLnBrk="0" hangingPunct="1">
                <a:lnSpc>
                  <a:spcPct val="100000"/>
                </a:lnSpc>
                <a:spcBef>
                  <a:spcPts val="600"/>
                </a:spcBef>
                <a:spcAft>
                  <a:spcPts val="600"/>
                </a:spcAft>
                <a:buClr>
                  <a:srgbClr val="6C1D5F"/>
                </a:buClr>
                <a:buSzTx/>
                <a:buFont typeface="+mj-lt"/>
                <a:buAutoNum type="alphaLcPeriod"/>
                <a:tabLst/>
                <a:defRPr/>
              </a:pPr>
              <a:r>
                <a:rPr kumimoji="0" lang="en-GB" sz="1200" b="0" i="0" u="none" strike="noStrike" kern="0" cap="none" spc="0" normalizeH="0" baseline="0" noProof="0">
                  <a:ln>
                    <a:noFill/>
                  </a:ln>
                  <a:solidFill>
                    <a:srgbClr val="5A5A5A"/>
                  </a:solidFill>
                  <a:effectLst/>
                  <a:uLnTx/>
                  <a:uFillTx/>
                  <a:latin typeface="+mn-lt"/>
                  <a:ea typeface="+mn-ea"/>
                  <a:cs typeface="Calibri" panose="020F0502020204030204" pitchFamily="34" charset="0"/>
                </a:rPr>
                <a:t># </a:t>
              </a:r>
              <a:r>
                <a:rPr kumimoji="0" lang="en-GB" sz="1200" b="0" i="0" u="none" strike="noStrike" kern="0" cap="none" spc="0" normalizeH="0" baseline="0" noProof="0" err="1">
                  <a:ln>
                    <a:noFill/>
                  </a:ln>
                  <a:solidFill>
                    <a:srgbClr val="5A5A5A"/>
                  </a:solidFill>
                  <a:effectLst/>
                  <a:uLnTx/>
                  <a:uFillTx/>
                  <a:latin typeface="+mn-lt"/>
                  <a:ea typeface="+mn-ea"/>
                  <a:cs typeface="Calibri" panose="020F0502020204030204" pitchFamily="34" charset="0"/>
                </a:rPr>
                <a:t>Abc</a:t>
              </a:r>
              <a:endParaRPr kumimoji="0" lang="en-GB" sz="1200" b="0" i="0" u="none" strike="noStrike" kern="0" cap="none" spc="0" normalizeH="0" baseline="0" noProof="0">
                <a:ln>
                  <a:noFill/>
                </a:ln>
                <a:solidFill>
                  <a:srgbClr val="5A5A5A"/>
                </a:solidFill>
                <a:effectLst/>
                <a:uLnTx/>
                <a:uFillTx/>
                <a:latin typeface="+mn-lt"/>
                <a:ea typeface="+mn-ea"/>
                <a:cs typeface="Calibri" panose="020F0502020204030204" pitchFamily="34" charset="0"/>
              </a:endParaRPr>
            </a:p>
          </p:txBody>
        </p:sp>
        <p:sp>
          <p:nvSpPr>
            <p:cNvPr id="33" name="Rechthoek 331">
              <a:extLst>
                <a:ext uri="{FF2B5EF4-FFF2-40B4-BE49-F238E27FC236}">
                  <a16:creationId xmlns:a16="http://schemas.microsoft.com/office/drawing/2014/main" id="{8356B15C-4F90-F924-99D1-7CC3FA48327C}"/>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4" name="ICOON_info">
              <a:extLst>
                <a:ext uri="{FF2B5EF4-FFF2-40B4-BE49-F238E27FC236}">
                  <a16:creationId xmlns:a16="http://schemas.microsoft.com/office/drawing/2014/main" id="{D7F6D632-8731-DB2D-93AD-2300F1F8ED46}"/>
                </a:ext>
              </a:extLst>
            </p:cNvPr>
            <p:cNvGrpSpPr/>
            <p:nvPr userDrawn="1"/>
          </p:nvGrpSpPr>
          <p:grpSpPr>
            <a:xfrm>
              <a:off x="-376736" y="4400186"/>
              <a:ext cx="283685" cy="283685"/>
              <a:chOff x="-510741" y="5913713"/>
              <a:chExt cx="267555" cy="267555"/>
            </a:xfrm>
          </p:grpSpPr>
          <p:sp>
            <p:nvSpPr>
              <p:cNvPr id="76" name="Ovaal 1">
                <a:extLst>
                  <a:ext uri="{FF2B5EF4-FFF2-40B4-BE49-F238E27FC236}">
                    <a16:creationId xmlns:a16="http://schemas.microsoft.com/office/drawing/2014/main" id="{816FF246-25E1-8639-CB83-CF39BB60663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903980A2-1ECB-F8E1-E154-C764F6113D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5A274EFB-3CA2-4E7D-BC69-8CB229A4362E}"/>
                </a:ext>
              </a:extLst>
            </p:cNvPr>
            <p:cNvGrpSpPr/>
            <p:nvPr userDrawn="1"/>
          </p:nvGrpSpPr>
          <p:grpSpPr>
            <a:xfrm>
              <a:off x="-3605171" y="458674"/>
              <a:ext cx="3234311" cy="558875"/>
              <a:chOff x="-3605171" y="458674"/>
              <a:chExt cx="3234311" cy="558875"/>
            </a:xfrm>
          </p:grpSpPr>
          <p:sp>
            <p:nvSpPr>
              <p:cNvPr id="36" name="Rechthoek 335">
                <a:extLst>
                  <a:ext uri="{FF2B5EF4-FFF2-40B4-BE49-F238E27FC236}">
                    <a16:creationId xmlns:a16="http://schemas.microsoft.com/office/drawing/2014/main" id="{BD101915-17AA-58D4-5F74-5929C6BD8E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 name="Rechthoek 337">
                <a:extLst>
                  <a:ext uri="{FF2B5EF4-FFF2-40B4-BE49-F238E27FC236}">
                    <a16:creationId xmlns:a16="http://schemas.microsoft.com/office/drawing/2014/main" id="{4F76A3F4-27C7-7578-34CB-1A2D311B65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 name="Groep 230">
                <a:extLst>
                  <a:ext uri="{FF2B5EF4-FFF2-40B4-BE49-F238E27FC236}">
                    <a16:creationId xmlns:a16="http://schemas.microsoft.com/office/drawing/2014/main" id="{970A1126-3637-E389-EFD7-9BB105CD5169}"/>
                  </a:ext>
                </a:extLst>
              </p:cNvPr>
              <p:cNvGrpSpPr/>
              <p:nvPr userDrawn="1"/>
            </p:nvGrpSpPr>
            <p:grpSpPr>
              <a:xfrm>
                <a:off x="-3386247" y="830871"/>
                <a:ext cx="139423" cy="109566"/>
                <a:chOff x="-2866744" y="827071"/>
                <a:chExt cx="168701" cy="132575"/>
              </a:xfrm>
            </p:grpSpPr>
            <p:grpSp>
              <p:nvGrpSpPr>
                <p:cNvPr id="69" name="Groep 232">
                  <a:extLst>
                    <a:ext uri="{FF2B5EF4-FFF2-40B4-BE49-F238E27FC236}">
                      <a16:creationId xmlns:a16="http://schemas.microsoft.com/office/drawing/2014/main" id="{FA920825-E715-FCD7-1BCD-4E581B281A39}"/>
                    </a:ext>
                  </a:extLst>
                </p:cNvPr>
                <p:cNvGrpSpPr/>
                <p:nvPr userDrawn="1"/>
              </p:nvGrpSpPr>
              <p:grpSpPr>
                <a:xfrm>
                  <a:off x="-2866744" y="827071"/>
                  <a:ext cx="168701" cy="132575"/>
                  <a:chOff x="-2866744" y="827071"/>
                  <a:chExt cx="168701" cy="132575"/>
                </a:xfrm>
              </p:grpSpPr>
              <p:cxnSp>
                <p:nvCxnSpPr>
                  <p:cNvPr id="71" name="Rechte verbindingslijn 234">
                    <a:extLst>
                      <a:ext uri="{FF2B5EF4-FFF2-40B4-BE49-F238E27FC236}">
                        <a16:creationId xmlns:a16="http://schemas.microsoft.com/office/drawing/2014/main" id="{A1A6A71D-B405-FD33-B3EC-79CD2FF73F2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235">
                    <a:extLst>
                      <a:ext uri="{FF2B5EF4-FFF2-40B4-BE49-F238E27FC236}">
                        <a16:creationId xmlns:a16="http://schemas.microsoft.com/office/drawing/2014/main" id="{60488CF8-9F0B-9212-265B-3835E493D96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236">
                    <a:extLst>
                      <a:ext uri="{FF2B5EF4-FFF2-40B4-BE49-F238E27FC236}">
                        <a16:creationId xmlns:a16="http://schemas.microsoft.com/office/drawing/2014/main" id="{9F89065C-58EF-724C-EA21-61C121EB7CB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237">
                    <a:extLst>
                      <a:ext uri="{FF2B5EF4-FFF2-40B4-BE49-F238E27FC236}">
                        <a16:creationId xmlns:a16="http://schemas.microsoft.com/office/drawing/2014/main" id="{D801D8BB-13D7-676F-5B9E-D86A83E1C1B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238">
                    <a:extLst>
                      <a:ext uri="{FF2B5EF4-FFF2-40B4-BE49-F238E27FC236}">
                        <a16:creationId xmlns:a16="http://schemas.microsoft.com/office/drawing/2014/main" id="{F049E044-CB71-5B4A-10CE-25A81009C6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233">
                  <a:extLst>
                    <a:ext uri="{FF2B5EF4-FFF2-40B4-BE49-F238E27FC236}">
                      <a16:creationId xmlns:a16="http://schemas.microsoft.com/office/drawing/2014/main" id="{4FA2B276-1C9E-BBB0-4398-D4ACD747FEA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9" name="Groep 239">
                <a:extLst>
                  <a:ext uri="{FF2B5EF4-FFF2-40B4-BE49-F238E27FC236}">
                    <a16:creationId xmlns:a16="http://schemas.microsoft.com/office/drawing/2014/main" id="{F6C5F1A2-2DDC-44AA-34DC-6A39A6EA87D6}"/>
                  </a:ext>
                </a:extLst>
              </p:cNvPr>
              <p:cNvGrpSpPr/>
              <p:nvPr userDrawn="1"/>
            </p:nvGrpSpPr>
            <p:grpSpPr>
              <a:xfrm>
                <a:off x="-3605171" y="830871"/>
                <a:ext cx="139423" cy="109566"/>
                <a:chOff x="-2866744" y="518074"/>
                <a:chExt cx="168701" cy="132575"/>
              </a:xfrm>
            </p:grpSpPr>
            <p:grpSp>
              <p:nvGrpSpPr>
                <p:cNvPr id="62" name="Groep 241">
                  <a:extLst>
                    <a:ext uri="{FF2B5EF4-FFF2-40B4-BE49-F238E27FC236}">
                      <a16:creationId xmlns:a16="http://schemas.microsoft.com/office/drawing/2014/main" id="{658AE6C1-13FD-AED3-CE7C-625ED23C2C31}"/>
                    </a:ext>
                  </a:extLst>
                </p:cNvPr>
                <p:cNvGrpSpPr/>
                <p:nvPr userDrawn="1"/>
              </p:nvGrpSpPr>
              <p:grpSpPr>
                <a:xfrm>
                  <a:off x="-2866744" y="518074"/>
                  <a:ext cx="168701" cy="132575"/>
                  <a:chOff x="-2866744" y="518074"/>
                  <a:chExt cx="168701" cy="132575"/>
                </a:xfrm>
              </p:grpSpPr>
              <p:cxnSp>
                <p:nvCxnSpPr>
                  <p:cNvPr id="64" name="Rechte verbindingslijn 243">
                    <a:extLst>
                      <a:ext uri="{FF2B5EF4-FFF2-40B4-BE49-F238E27FC236}">
                        <a16:creationId xmlns:a16="http://schemas.microsoft.com/office/drawing/2014/main" id="{3DD742CA-0EAC-8AEE-A517-4B14A7D0ABA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244">
                    <a:extLst>
                      <a:ext uri="{FF2B5EF4-FFF2-40B4-BE49-F238E27FC236}">
                        <a16:creationId xmlns:a16="http://schemas.microsoft.com/office/drawing/2014/main" id="{12FA16E7-CD1C-776B-86D0-4CC23981B28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245">
                    <a:extLst>
                      <a:ext uri="{FF2B5EF4-FFF2-40B4-BE49-F238E27FC236}">
                        <a16:creationId xmlns:a16="http://schemas.microsoft.com/office/drawing/2014/main" id="{3C1F12B9-7E26-4B41-F718-A7984063F54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246">
                    <a:extLst>
                      <a:ext uri="{FF2B5EF4-FFF2-40B4-BE49-F238E27FC236}">
                        <a16:creationId xmlns:a16="http://schemas.microsoft.com/office/drawing/2014/main" id="{F206CC28-8557-C18C-7034-6E4F93EFEFD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247">
                    <a:extLst>
                      <a:ext uri="{FF2B5EF4-FFF2-40B4-BE49-F238E27FC236}">
                        <a16:creationId xmlns:a16="http://schemas.microsoft.com/office/drawing/2014/main" id="{80E13551-9723-39E4-B2A2-0C96DCF8BAB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242">
                  <a:extLst>
                    <a:ext uri="{FF2B5EF4-FFF2-40B4-BE49-F238E27FC236}">
                      <a16:creationId xmlns:a16="http://schemas.microsoft.com/office/drawing/2014/main" id="{4261130D-8DBC-2D2F-5402-93C0B8950D6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40">
                <a:extLst>
                  <a:ext uri="{FF2B5EF4-FFF2-40B4-BE49-F238E27FC236}">
                    <a16:creationId xmlns:a16="http://schemas.microsoft.com/office/drawing/2014/main" id="{03663D90-A8F9-07FA-1EEE-6981A9AB5DE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341">
                <a:extLst>
                  <a:ext uri="{FF2B5EF4-FFF2-40B4-BE49-F238E27FC236}">
                    <a16:creationId xmlns:a16="http://schemas.microsoft.com/office/drawing/2014/main" id="{C60BE6F9-AE51-E638-CD25-34CE9D0BF99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344">
                <a:extLst>
                  <a:ext uri="{FF2B5EF4-FFF2-40B4-BE49-F238E27FC236}">
                    <a16:creationId xmlns:a16="http://schemas.microsoft.com/office/drawing/2014/main" id="{DE079C70-A4C9-1C51-07C2-B1846B229F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3" name="Rechthoek 345">
                <a:extLst>
                  <a:ext uri="{FF2B5EF4-FFF2-40B4-BE49-F238E27FC236}">
                    <a16:creationId xmlns:a16="http://schemas.microsoft.com/office/drawing/2014/main" id="{40376152-E224-A3FA-9CB7-54F69F6F1EA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4" name="Groep 11">
                <a:extLst>
                  <a:ext uri="{FF2B5EF4-FFF2-40B4-BE49-F238E27FC236}">
                    <a16:creationId xmlns:a16="http://schemas.microsoft.com/office/drawing/2014/main" id="{6338093D-D74A-FB2B-F58D-812C064EFC4F}"/>
                  </a:ext>
                </a:extLst>
              </p:cNvPr>
              <p:cNvGrpSpPr/>
              <p:nvPr userDrawn="1"/>
            </p:nvGrpSpPr>
            <p:grpSpPr>
              <a:xfrm>
                <a:off x="-2916763" y="769168"/>
                <a:ext cx="268738" cy="248381"/>
                <a:chOff x="-2916763" y="769168"/>
                <a:chExt cx="268738" cy="248381"/>
              </a:xfrm>
            </p:grpSpPr>
            <p:sp>
              <p:nvSpPr>
                <p:cNvPr id="54" name="Rechthoek 346">
                  <a:extLst>
                    <a:ext uri="{FF2B5EF4-FFF2-40B4-BE49-F238E27FC236}">
                      <a16:creationId xmlns:a16="http://schemas.microsoft.com/office/drawing/2014/main" id="{3C0DCA2F-FF65-2F2B-978D-D5163436F69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55" name="Groep 6">
                  <a:extLst>
                    <a:ext uri="{FF2B5EF4-FFF2-40B4-BE49-F238E27FC236}">
                      <a16:creationId xmlns:a16="http://schemas.microsoft.com/office/drawing/2014/main" id="{8393A406-2BBC-73F3-A4D3-87A67D41831D}"/>
                    </a:ext>
                  </a:extLst>
                </p:cNvPr>
                <p:cNvGrpSpPr/>
                <p:nvPr userDrawn="1"/>
              </p:nvGrpSpPr>
              <p:grpSpPr>
                <a:xfrm>
                  <a:off x="-2866744" y="827071"/>
                  <a:ext cx="168701" cy="132575"/>
                  <a:chOff x="-2866744" y="827071"/>
                  <a:chExt cx="168701" cy="132575"/>
                </a:xfrm>
              </p:grpSpPr>
              <p:cxnSp>
                <p:nvCxnSpPr>
                  <p:cNvPr id="57" name="Rechte verbindingslijn 225">
                    <a:extLst>
                      <a:ext uri="{FF2B5EF4-FFF2-40B4-BE49-F238E27FC236}">
                        <a16:creationId xmlns:a16="http://schemas.microsoft.com/office/drawing/2014/main" id="{427DCFC9-B901-E230-60C3-67160C9AE8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226">
                    <a:extLst>
                      <a:ext uri="{FF2B5EF4-FFF2-40B4-BE49-F238E27FC236}">
                        <a16:creationId xmlns:a16="http://schemas.microsoft.com/office/drawing/2014/main" id="{A0EA70D6-A231-D864-04C8-9CEA5A7FBDF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227">
                    <a:extLst>
                      <a:ext uri="{FF2B5EF4-FFF2-40B4-BE49-F238E27FC236}">
                        <a16:creationId xmlns:a16="http://schemas.microsoft.com/office/drawing/2014/main" id="{3FCA2ECA-D56B-9E59-FEC4-785AAA129C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228">
                    <a:extLst>
                      <a:ext uri="{FF2B5EF4-FFF2-40B4-BE49-F238E27FC236}">
                        <a16:creationId xmlns:a16="http://schemas.microsoft.com/office/drawing/2014/main" id="{AC2C1BDC-6227-CA5C-D889-2FDAE8F5E1E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229">
                    <a:extLst>
                      <a:ext uri="{FF2B5EF4-FFF2-40B4-BE49-F238E27FC236}">
                        <a16:creationId xmlns:a16="http://schemas.microsoft.com/office/drawing/2014/main" id="{999842C5-3246-A4EA-9610-D99102782A6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217">
                  <a:extLst>
                    <a:ext uri="{FF2B5EF4-FFF2-40B4-BE49-F238E27FC236}">
                      <a16:creationId xmlns:a16="http://schemas.microsoft.com/office/drawing/2014/main" id="{BE91DEB6-0295-97CB-8F51-1088CFB9168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5" name="Groep 9">
                <a:extLst>
                  <a:ext uri="{FF2B5EF4-FFF2-40B4-BE49-F238E27FC236}">
                    <a16:creationId xmlns:a16="http://schemas.microsoft.com/office/drawing/2014/main" id="{D09A97D6-D8F7-5A0A-92BD-50033B2BE483}"/>
                  </a:ext>
                </a:extLst>
              </p:cNvPr>
              <p:cNvGrpSpPr/>
              <p:nvPr userDrawn="1"/>
            </p:nvGrpSpPr>
            <p:grpSpPr>
              <a:xfrm>
                <a:off x="-2916763" y="460171"/>
                <a:ext cx="268738" cy="248381"/>
                <a:chOff x="-2916763" y="460171"/>
                <a:chExt cx="268738" cy="248381"/>
              </a:xfrm>
            </p:grpSpPr>
            <p:sp>
              <p:nvSpPr>
                <p:cNvPr id="46" name="Rechthoek 357">
                  <a:extLst>
                    <a:ext uri="{FF2B5EF4-FFF2-40B4-BE49-F238E27FC236}">
                      <a16:creationId xmlns:a16="http://schemas.microsoft.com/office/drawing/2014/main" id="{9B84EB7D-8D5E-B776-DDE4-A6DA65D982F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7" name="Groep 5">
                  <a:extLst>
                    <a:ext uri="{FF2B5EF4-FFF2-40B4-BE49-F238E27FC236}">
                      <a16:creationId xmlns:a16="http://schemas.microsoft.com/office/drawing/2014/main" id="{9397881A-1E3B-8393-55BC-32299438F9D3}"/>
                    </a:ext>
                  </a:extLst>
                </p:cNvPr>
                <p:cNvGrpSpPr/>
                <p:nvPr userDrawn="1"/>
              </p:nvGrpSpPr>
              <p:grpSpPr>
                <a:xfrm>
                  <a:off x="-2866744" y="518074"/>
                  <a:ext cx="168701" cy="132575"/>
                  <a:chOff x="-2866744" y="518074"/>
                  <a:chExt cx="168701" cy="132575"/>
                </a:xfrm>
              </p:grpSpPr>
              <p:cxnSp>
                <p:nvCxnSpPr>
                  <p:cNvPr id="49" name="Rechte verbindingslijn 220">
                    <a:extLst>
                      <a:ext uri="{FF2B5EF4-FFF2-40B4-BE49-F238E27FC236}">
                        <a16:creationId xmlns:a16="http://schemas.microsoft.com/office/drawing/2014/main" id="{F2AC3D15-A67E-F69A-89C4-E2AC2786A19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221">
                    <a:extLst>
                      <a:ext uri="{FF2B5EF4-FFF2-40B4-BE49-F238E27FC236}">
                        <a16:creationId xmlns:a16="http://schemas.microsoft.com/office/drawing/2014/main" id="{DFBBD054-EF0F-E208-878A-BD59339A84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222">
                    <a:extLst>
                      <a:ext uri="{FF2B5EF4-FFF2-40B4-BE49-F238E27FC236}">
                        <a16:creationId xmlns:a16="http://schemas.microsoft.com/office/drawing/2014/main" id="{7791CAB3-9A04-00B6-9163-5CC4EF85B23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223">
                    <a:extLst>
                      <a:ext uri="{FF2B5EF4-FFF2-40B4-BE49-F238E27FC236}">
                        <a16:creationId xmlns:a16="http://schemas.microsoft.com/office/drawing/2014/main" id="{1ECD91B3-655A-68D9-529C-A91C7CB7280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224">
                    <a:extLst>
                      <a:ext uri="{FF2B5EF4-FFF2-40B4-BE49-F238E27FC236}">
                        <a16:creationId xmlns:a16="http://schemas.microsoft.com/office/drawing/2014/main" id="{A9A36084-B25F-AF26-0E61-3BF31333DAF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219">
                  <a:extLst>
                    <a:ext uri="{FF2B5EF4-FFF2-40B4-BE49-F238E27FC236}">
                      <a16:creationId xmlns:a16="http://schemas.microsoft.com/office/drawing/2014/main" id="{1F5EB1FD-D284-D6C4-98E1-6570E414209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ON">
            <a:extLst>
              <a:ext uri="{FF2B5EF4-FFF2-40B4-BE49-F238E27FC236}">
                <a16:creationId xmlns:a16="http://schemas.microsoft.com/office/drawing/2014/main" id="{08176E2A-F53B-ED03-7F63-07F2C67DF02E}"/>
              </a:ext>
            </a:extLst>
          </p:cNvPr>
          <p:cNvGrpSpPr/>
          <p:nvPr userDrawn="1"/>
        </p:nvGrpSpPr>
        <p:grpSpPr>
          <a:xfrm>
            <a:off x="12377595" y="0"/>
            <a:ext cx="3693386" cy="6669007"/>
            <a:chOff x="-3786437" y="0"/>
            <a:chExt cx="3693386" cy="6669007"/>
          </a:xfrm>
        </p:grpSpPr>
        <p:sp>
          <p:nvSpPr>
            <p:cNvPr id="79" name="Rechthoek 315">
              <a:extLst>
                <a:ext uri="{FF2B5EF4-FFF2-40B4-BE49-F238E27FC236}">
                  <a16:creationId xmlns:a16="http://schemas.microsoft.com/office/drawing/2014/main" id="{6910C019-B3C1-3810-5483-15521B6B62CC}"/>
                </a:ext>
              </a:extLst>
            </p:cNvPr>
            <p:cNvSpPr/>
            <p:nvPr userDrawn="1"/>
          </p:nvSpPr>
          <p:spPr>
            <a:xfrm>
              <a:off x="-3786165" y="0"/>
              <a:ext cx="3593091" cy="5936776"/>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80" name="Rechthoek 316">
              <a:extLst>
                <a:ext uri="{FF2B5EF4-FFF2-40B4-BE49-F238E27FC236}">
                  <a16:creationId xmlns:a16="http://schemas.microsoft.com/office/drawing/2014/main" id="{8DCF10BF-5D94-4382-F0FD-4D8F9569D455}"/>
                </a:ext>
              </a:extLst>
            </p:cNvPr>
            <p:cNvSpPr/>
            <p:nvPr userDrawn="1"/>
          </p:nvSpPr>
          <p:spPr>
            <a:xfrm>
              <a:off x="-3786437" y="5841007"/>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81" name="Ovaal 318">
              <a:extLst>
                <a:ext uri="{FF2B5EF4-FFF2-40B4-BE49-F238E27FC236}">
                  <a16:creationId xmlns:a16="http://schemas.microsoft.com/office/drawing/2014/main" id="{43BE7A44-8CA4-0E08-EC34-8400BE2BD9C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319">
              <a:extLst>
                <a:ext uri="{FF2B5EF4-FFF2-40B4-BE49-F238E27FC236}">
                  <a16:creationId xmlns:a16="http://schemas.microsoft.com/office/drawing/2014/main" id="{812E9C3D-4334-8558-7605-0B6427EB260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320">
              <a:extLst>
                <a:ext uri="{FF2B5EF4-FFF2-40B4-BE49-F238E27FC236}">
                  <a16:creationId xmlns:a16="http://schemas.microsoft.com/office/drawing/2014/main" id="{888D5E34-C2C2-B61C-7773-6FE1D3BD050D}"/>
                </a:ext>
              </a:extLst>
            </p:cNvPr>
            <p:cNvGrpSpPr/>
            <p:nvPr userDrawn="1"/>
          </p:nvGrpSpPr>
          <p:grpSpPr>
            <a:xfrm>
              <a:off x="-3316179" y="1231351"/>
              <a:ext cx="294789" cy="318834"/>
              <a:chOff x="14466489" y="1001522"/>
              <a:chExt cx="290627" cy="314333"/>
            </a:xfrm>
          </p:grpSpPr>
          <p:sp>
            <p:nvSpPr>
              <p:cNvPr id="137" name="Rechthoek 377">
                <a:extLst>
                  <a:ext uri="{FF2B5EF4-FFF2-40B4-BE49-F238E27FC236}">
                    <a16:creationId xmlns:a16="http://schemas.microsoft.com/office/drawing/2014/main" id="{512388F4-8516-8825-C578-4FCF14E40A3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38" name="Ovaal 378">
                <a:extLst>
                  <a:ext uri="{FF2B5EF4-FFF2-40B4-BE49-F238E27FC236}">
                    <a16:creationId xmlns:a16="http://schemas.microsoft.com/office/drawing/2014/main" id="{C6EAAF3E-FB4F-5429-E7A2-587F65DC6C5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39" name="Vrije vorm: vorm 379">
                <a:extLst>
                  <a:ext uri="{FF2B5EF4-FFF2-40B4-BE49-F238E27FC236}">
                    <a16:creationId xmlns:a16="http://schemas.microsoft.com/office/drawing/2014/main" id="{7BD1B173-AC02-D911-2110-0FE9D2539EC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40" name="Rechthoek: afgeronde hoeken 380">
                <a:extLst>
                  <a:ext uri="{FF2B5EF4-FFF2-40B4-BE49-F238E27FC236}">
                    <a16:creationId xmlns:a16="http://schemas.microsoft.com/office/drawing/2014/main" id="{5E6C1D85-EB1B-58F4-E1D2-631208905B5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141" name="Rechte verbindingslijn 381">
                <a:extLst>
                  <a:ext uri="{FF2B5EF4-FFF2-40B4-BE49-F238E27FC236}">
                    <a16:creationId xmlns:a16="http://schemas.microsoft.com/office/drawing/2014/main" id="{70B662A3-3BF0-A04F-B754-1849A653BCA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Rechte verbindingslijn 382">
                <a:extLst>
                  <a:ext uri="{FF2B5EF4-FFF2-40B4-BE49-F238E27FC236}">
                    <a16:creationId xmlns:a16="http://schemas.microsoft.com/office/drawing/2014/main" id="{EE04072D-10E3-FF5E-CF98-92907D99FE82}"/>
                  </a:ext>
                </a:extLst>
              </p:cNvPr>
              <p:cNvCxnSpPr>
                <a:cxnSpLocks/>
                <a:stCxn id="14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321">
              <a:extLst>
                <a:ext uri="{FF2B5EF4-FFF2-40B4-BE49-F238E27FC236}">
                  <a16:creationId xmlns:a16="http://schemas.microsoft.com/office/drawing/2014/main" id="{D7FF8FFE-7FBF-5680-5D88-EE156320E7CF}"/>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322">
              <a:extLst>
                <a:ext uri="{FF2B5EF4-FFF2-40B4-BE49-F238E27FC236}">
                  <a16:creationId xmlns:a16="http://schemas.microsoft.com/office/drawing/2014/main" id="{3E962BFF-6F1A-0771-E46A-82DE29DBE22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323">
              <a:extLst>
                <a:ext uri="{FF2B5EF4-FFF2-40B4-BE49-F238E27FC236}">
                  <a16:creationId xmlns:a16="http://schemas.microsoft.com/office/drawing/2014/main" id="{82FB6B9E-43C6-A531-CDA3-4FB518D884D1}"/>
                </a:ext>
              </a:extLst>
            </p:cNvPr>
            <p:cNvGrpSpPr/>
            <p:nvPr userDrawn="1"/>
          </p:nvGrpSpPr>
          <p:grpSpPr>
            <a:xfrm>
              <a:off x="-3311319" y="2164285"/>
              <a:ext cx="825500" cy="209550"/>
              <a:chOff x="13504624" y="2482850"/>
              <a:chExt cx="825500" cy="209550"/>
            </a:xfrm>
          </p:grpSpPr>
          <p:sp>
            <p:nvSpPr>
              <p:cNvPr id="134" name="Rechthoek 374">
                <a:extLst>
                  <a:ext uri="{FF2B5EF4-FFF2-40B4-BE49-F238E27FC236}">
                    <a16:creationId xmlns:a16="http://schemas.microsoft.com/office/drawing/2014/main" id="{2B740DC5-2631-8DEA-0ECF-70295BC39DC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35" name="Rechte verbindingslijn 375">
                <a:extLst>
                  <a:ext uri="{FF2B5EF4-FFF2-40B4-BE49-F238E27FC236}">
                    <a16:creationId xmlns:a16="http://schemas.microsoft.com/office/drawing/2014/main" id="{4033B032-AF47-6401-0CEF-FDF5A293D84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6" name="Gelijkbenige driehoek 376">
                <a:extLst>
                  <a:ext uri="{FF2B5EF4-FFF2-40B4-BE49-F238E27FC236}">
                    <a16:creationId xmlns:a16="http://schemas.microsoft.com/office/drawing/2014/main" id="{22FC0889-983C-B550-98D7-8B662FD0786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87" name="Ovaal 324">
              <a:extLst>
                <a:ext uri="{FF2B5EF4-FFF2-40B4-BE49-F238E27FC236}">
                  <a16:creationId xmlns:a16="http://schemas.microsoft.com/office/drawing/2014/main" id="{7111F059-913A-BF47-6F00-39F5F10FC1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325">
              <a:extLst>
                <a:ext uri="{FF2B5EF4-FFF2-40B4-BE49-F238E27FC236}">
                  <a16:creationId xmlns:a16="http://schemas.microsoft.com/office/drawing/2014/main" id="{D0645D4C-42C9-3BD3-D115-56B8B4709E96}"/>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ICOON_info">
              <a:extLst>
                <a:ext uri="{FF2B5EF4-FFF2-40B4-BE49-F238E27FC236}">
                  <a16:creationId xmlns:a16="http://schemas.microsoft.com/office/drawing/2014/main" id="{951D8F25-E736-3F39-0172-045BDA2A61EC}"/>
                </a:ext>
              </a:extLst>
            </p:cNvPr>
            <p:cNvGrpSpPr/>
            <p:nvPr userDrawn="1"/>
          </p:nvGrpSpPr>
          <p:grpSpPr>
            <a:xfrm>
              <a:off x="-376736" y="5705292"/>
              <a:ext cx="283685" cy="283685"/>
              <a:chOff x="-510741" y="5913713"/>
              <a:chExt cx="267555" cy="267555"/>
            </a:xfrm>
          </p:grpSpPr>
          <p:sp>
            <p:nvSpPr>
              <p:cNvPr id="132" name="Ovaal 372">
                <a:extLst>
                  <a:ext uri="{FF2B5EF4-FFF2-40B4-BE49-F238E27FC236}">
                    <a16:creationId xmlns:a16="http://schemas.microsoft.com/office/drawing/2014/main" id="{BF0AB6FF-38F1-8400-B2E9-6893E067EBE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33" name="Graphic 163" descr="Informatie">
                <a:extLst>
                  <a:ext uri="{FF2B5EF4-FFF2-40B4-BE49-F238E27FC236}">
                    <a16:creationId xmlns:a16="http://schemas.microsoft.com/office/drawing/2014/main" id="{B062E998-5A51-5F15-9C9B-A0E92958DB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90" name="Ovaal 327">
              <a:extLst>
                <a:ext uri="{FF2B5EF4-FFF2-40B4-BE49-F238E27FC236}">
                  <a16:creationId xmlns:a16="http://schemas.microsoft.com/office/drawing/2014/main" id="{CE577003-11F1-2E14-2DB3-66CE803B3F48}"/>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1" name="Rechthoek 330">
              <a:extLst>
                <a:ext uri="{FF2B5EF4-FFF2-40B4-BE49-F238E27FC236}">
                  <a16:creationId xmlns:a16="http://schemas.microsoft.com/office/drawing/2014/main" id="{BB3BFBE9-3B93-A103-3249-5E9F16AA98A2}"/>
                </a:ext>
              </a:extLst>
            </p:cNvPr>
            <p:cNvSpPr/>
            <p:nvPr userDrawn="1"/>
          </p:nvSpPr>
          <p:spPr>
            <a:xfrm>
              <a:off x="-3319415" y="4145790"/>
              <a:ext cx="2944682" cy="79470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331">
              <a:extLst>
                <a:ext uri="{FF2B5EF4-FFF2-40B4-BE49-F238E27FC236}">
                  <a16:creationId xmlns:a16="http://schemas.microsoft.com/office/drawing/2014/main" id="{495BACCC-0FB7-CBE5-D5B5-E4283004E309}"/>
                </a:ext>
              </a:extLst>
            </p:cNvPr>
            <p:cNvGrpSpPr/>
            <p:nvPr userDrawn="1"/>
          </p:nvGrpSpPr>
          <p:grpSpPr>
            <a:xfrm>
              <a:off x="-3449237" y="5047414"/>
              <a:ext cx="622283" cy="612919"/>
              <a:chOff x="12617641" y="3403239"/>
              <a:chExt cx="752963" cy="741634"/>
            </a:xfrm>
          </p:grpSpPr>
          <p:grpSp>
            <p:nvGrpSpPr>
              <p:cNvPr id="116" name="Groep 356">
                <a:extLst>
                  <a:ext uri="{FF2B5EF4-FFF2-40B4-BE49-F238E27FC236}">
                    <a16:creationId xmlns:a16="http://schemas.microsoft.com/office/drawing/2014/main" id="{ED8ED3FE-B7A4-B06E-745C-06F6E9A22B7E}"/>
                  </a:ext>
                </a:extLst>
              </p:cNvPr>
              <p:cNvGrpSpPr/>
              <p:nvPr userDrawn="1"/>
            </p:nvGrpSpPr>
            <p:grpSpPr>
              <a:xfrm>
                <a:off x="12771550" y="3403239"/>
                <a:ext cx="467156" cy="448491"/>
                <a:chOff x="12782177" y="3403239"/>
                <a:chExt cx="467156" cy="448491"/>
              </a:xfrm>
            </p:grpSpPr>
            <p:grpSp>
              <p:nvGrpSpPr>
                <p:cNvPr id="119" name="Groep 359">
                  <a:extLst>
                    <a:ext uri="{FF2B5EF4-FFF2-40B4-BE49-F238E27FC236}">
                      <a16:creationId xmlns:a16="http://schemas.microsoft.com/office/drawing/2014/main" id="{7DA90706-6170-7387-4115-E125EDA320C5}"/>
                    </a:ext>
                  </a:extLst>
                </p:cNvPr>
                <p:cNvGrpSpPr/>
                <p:nvPr userDrawn="1"/>
              </p:nvGrpSpPr>
              <p:grpSpPr>
                <a:xfrm>
                  <a:off x="12782177" y="3403239"/>
                  <a:ext cx="412972" cy="396132"/>
                  <a:chOff x="13554906" y="3320109"/>
                  <a:chExt cx="443912" cy="425811"/>
                </a:xfrm>
              </p:grpSpPr>
              <p:grpSp>
                <p:nvGrpSpPr>
                  <p:cNvPr id="126" name="Groep 366">
                    <a:extLst>
                      <a:ext uri="{FF2B5EF4-FFF2-40B4-BE49-F238E27FC236}">
                        <a16:creationId xmlns:a16="http://schemas.microsoft.com/office/drawing/2014/main" id="{B3F3833E-F33F-52CC-7A11-DE90F9175FA9}"/>
                      </a:ext>
                    </a:extLst>
                  </p:cNvPr>
                  <p:cNvGrpSpPr/>
                  <p:nvPr userDrawn="1"/>
                </p:nvGrpSpPr>
                <p:grpSpPr>
                  <a:xfrm>
                    <a:off x="13554906" y="3320109"/>
                    <a:ext cx="443912" cy="425811"/>
                    <a:chOff x="12909684" y="1276143"/>
                    <a:chExt cx="443912" cy="425811"/>
                  </a:xfrm>
                </p:grpSpPr>
                <p:sp>
                  <p:nvSpPr>
                    <p:cNvPr id="129" name="Rechthoek 369">
                      <a:extLst>
                        <a:ext uri="{FF2B5EF4-FFF2-40B4-BE49-F238E27FC236}">
                          <a16:creationId xmlns:a16="http://schemas.microsoft.com/office/drawing/2014/main" id="{1CA6BFF9-5F83-2221-9300-8226A8C6874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30" name="Rechthoek 370">
                      <a:extLst>
                        <a:ext uri="{FF2B5EF4-FFF2-40B4-BE49-F238E27FC236}">
                          <a16:creationId xmlns:a16="http://schemas.microsoft.com/office/drawing/2014/main" id="{EE6BC16F-ED5A-E360-9FF4-967915B5CCB7}"/>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31" name="Ovaal 371">
                      <a:extLst>
                        <a:ext uri="{FF2B5EF4-FFF2-40B4-BE49-F238E27FC236}">
                          <a16:creationId xmlns:a16="http://schemas.microsoft.com/office/drawing/2014/main" id="{FDE642EC-1C5D-C27A-C4FF-47CFD4396C7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27" name="Afbeelding 367">
                    <a:extLst>
                      <a:ext uri="{FF2B5EF4-FFF2-40B4-BE49-F238E27FC236}">
                        <a16:creationId xmlns:a16="http://schemas.microsoft.com/office/drawing/2014/main" id="{47539C4F-1C28-C533-25E9-206BBA9455E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8" name="Afbeelding 368">
                    <a:extLst>
                      <a:ext uri="{FF2B5EF4-FFF2-40B4-BE49-F238E27FC236}">
                        <a16:creationId xmlns:a16="http://schemas.microsoft.com/office/drawing/2014/main" id="{DFBF4185-760E-C1D9-0360-D158733EF5F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20" name="Groep 360">
                  <a:extLst>
                    <a:ext uri="{FF2B5EF4-FFF2-40B4-BE49-F238E27FC236}">
                      <a16:creationId xmlns:a16="http://schemas.microsoft.com/office/drawing/2014/main" id="{A1ED267C-D22E-FC45-DA3C-4A20381D8941}"/>
                    </a:ext>
                  </a:extLst>
                </p:cNvPr>
                <p:cNvGrpSpPr/>
                <p:nvPr userDrawn="1"/>
              </p:nvGrpSpPr>
              <p:grpSpPr>
                <a:xfrm>
                  <a:off x="13103513" y="3705268"/>
                  <a:ext cx="145820" cy="146462"/>
                  <a:chOff x="13096169" y="3602278"/>
                  <a:chExt cx="145820" cy="146462"/>
                </a:xfrm>
              </p:grpSpPr>
              <p:sp>
                <p:nvSpPr>
                  <p:cNvPr id="124" name="Rechthoek 364">
                    <a:extLst>
                      <a:ext uri="{FF2B5EF4-FFF2-40B4-BE49-F238E27FC236}">
                        <a16:creationId xmlns:a16="http://schemas.microsoft.com/office/drawing/2014/main" id="{52736EFC-6E69-C163-1381-0463DC9263F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25" name="Rechthoek 365">
                    <a:extLst>
                      <a:ext uri="{FF2B5EF4-FFF2-40B4-BE49-F238E27FC236}">
                        <a16:creationId xmlns:a16="http://schemas.microsoft.com/office/drawing/2014/main" id="{7A418AAB-D078-A19C-F387-6737072D9CF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21" name="Groep 361">
                  <a:extLst>
                    <a:ext uri="{FF2B5EF4-FFF2-40B4-BE49-F238E27FC236}">
                      <a16:creationId xmlns:a16="http://schemas.microsoft.com/office/drawing/2014/main" id="{F70D8C60-9EE5-8163-B1C7-6A86E71D1B37}"/>
                    </a:ext>
                  </a:extLst>
                </p:cNvPr>
                <p:cNvGrpSpPr/>
                <p:nvPr userDrawn="1"/>
              </p:nvGrpSpPr>
              <p:grpSpPr>
                <a:xfrm rot="10800000">
                  <a:off x="13061402" y="3665637"/>
                  <a:ext cx="145820" cy="146462"/>
                  <a:chOff x="13096169" y="3602278"/>
                  <a:chExt cx="145820" cy="146462"/>
                </a:xfrm>
              </p:grpSpPr>
              <p:sp>
                <p:nvSpPr>
                  <p:cNvPr id="122" name="Rechthoek 362">
                    <a:extLst>
                      <a:ext uri="{FF2B5EF4-FFF2-40B4-BE49-F238E27FC236}">
                        <a16:creationId xmlns:a16="http://schemas.microsoft.com/office/drawing/2014/main" id="{4C445E8C-F640-EB31-8D44-E4D4059194B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23" name="Rechthoek 363">
                    <a:extLst>
                      <a:ext uri="{FF2B5EF4-FFF2-40B4-BE49-F238E27FC236}">
                        <a16:creationId xmlns:a16="http://schemas.microsoft.com/office/drawing/2014/main" id="{4C6F8C73-98C7-9AD3-BEAE-FDE0A461DD9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17" name="Rechthoek 357">
                <a:extLst>
                  <a:ext uri="{FF2B5EF4-FFF2-40B4-BE49-F238E27FC236}">
                    <a16:creationId xmlns:a16="http://schemas.microsoft.com/office/drawing/2014/main" id="{4F6A60A3-1409-2ADF-EAEF-D7D1287794A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18" name="Gelijkbenige driehoek 358">
                <a:extLst>
                  <a:ext uri="{FF2B5EF4-FFF2-40B4-BE49-F238E27FC236}">
                    <a16:creationId xmlns:a16="http://schemas.microsoft.com/office/drawing/2014/main" id="{BA5AA39A-C8FB-A1F0-8462-A1D0BBFF4A7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93" name="Rechthoek 332">
              <a:extLst>
                <a:ext uri="{FF2B5EF4-FFF2-40B4-BE49-F238E27FC236}">
                  <a16:creationId xmlns:a16="http://schemas.microsoft.com/office/drawing/2014/main" id="{9B42F83D-7252-A01C-348D-2AFD0081A18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a:solidFill>
                  <a:srgbClr val="211F26"/>
                </a:solidFill>
                <a:latin typeface="Calibri" panose="020F0502020204030204" pitchFamily="34" charset="0"/>
                <a:cs typeface="Calibri" panose="020F0502020204030204" pitchFamily="34" charset="0"/>
              </a:endParaRPr>
            </a:p>
          </p:txBody>
        </p:sp>
        <p:grpSp>
          <p:nvGrpSpPr>
            <p:cNvPr id="94" name="Groep 333">
              <a:extLst>
                <a:ext uri="{FF2B5EF4-FFF2-40B4-BE49-F238E27FC236}">
                  <a16:creationId xmlns:a16="http://schemas.microsoft.com/office/drawing/2014/main" id="{E56C98CD-6F9B-4A6B-4100-E09C870CEDA4}"/>
                </a:ext>
              </a:extLst>
            </p:cNvPr>
            <p:cNvGrpSpPr/>
            <p:nvPr userDrawn="1"/>
          </p:nvGrpSpPr>
          <p:grpSpPr>
            <a:xfrm>
              <a:off x="-2485819" y="3399207"/>
              <a:ext cx="1222990" cy="563933"/>
              <a:chOff x="-2485819" y="3399207"/>
              <a:chExt cx="1222990" cy="563933"/>
            </a:xfrm>
          </p:grpSpPr>
          <p:sp>
            <p:nvSpPr>
              <p:cNvPr id="95" name="Rechthoek 335">
                <a:extLst>
                  <a:ext uri="{FF2B5EF4-FFF2-40B4-BE49-F238E27FC236}">
                    <a16:creationId xmlns:a16="http://schemas.microsoft.com/office/drawing/2014/main" id="{38D6476C-0A3A-D9D5-849C-F3E7A09FC2D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96" name="Rechthoek 336">
                <a:extLst>
                  <a:ext uri="{FF2B5EF4-FFF2-40B4-BE49-F238E27FC236}">
                    <a16:creationId xmlns:a16="http://schemas.microsoft.com/office/drawing/2014/main" id="{96FB0962-B8BC-DB09-9E8F-A63308E22D9D}"/>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97" name="Groep 337">
                <a:extLst>
                  <a:ext uri="{FF2B5EF4-FFF2-40B4-BE49-F238E27FC236}">
                    <a16:creationId xmlns:a16="http://schemas.microsoft.com/office/drawing/2014/main" id="{FE4B3805-D767-1CA5-E17A-A8E8B3DABB12}"/>
                  </a:ext>
                </a:extLst>
              </p:cNvPr>
              <p:cNvGrpSpPr/>
              <p:nvPr userDrawn="1"/>
            </p:nvGrpSpPr>
            <p:grpSpPr>
              <a:xfrm>
                <a:off x="-2403869" y="3460544"/>
                <a:ext cx="155951" cy="131922"/>
                <a:chOff x="12968836" y="3354170"/>
                <a:chExt cx="404806" cy="342433"/>
              </a:xfrm>
            </p:grpSpPr>
            <p:sp>
              <p:nvSpPr>
                <p:cNvPr id="110" name="Rechthoek: afgeronde hoeken 350">
                  <a:extLst>
                    <a:ext uri="{FF2B5EF4-FFF2-40B4-BE49-F238E27FC236}">
                      <a16:creationId xmlns:a16="http://schemas.microsoft.com/office/drawing/2014/main" id="{5155EFC2-421C-764C-4C14-77EAA81465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1" name="Rechthoek 351">
                  <a:extLst>
                    <a:ext uri="{FF2B5EF4-FFF2-40B4-BE49-F238E27FC236}">
                      <a16:creationId xmlns:a16="http://schemas.microsoft.com/office/drawing/2014/main" id="{379ABAE7-A6CA-E944-20FA-3DE50E63005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2" name="Rechthoek 352">
                  <a:extLst>
                    <a:ext uri="{FF2B5EF4-FFF2-40B4-BE49-F238E27FC236}">
                      <a16:creationId xmlns:a16="http://schemas.microsoft.com/office/drawing/2014/main" id="{8148C81D-03A2-AC36-5F7B-A31978DE3B9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3" name="Rechthoek 353">
                  <a:extLst>
                    <a:ext uri="{FF2B5EF4-FFF2-40B4-BE49-F238E27FC236}">
                      <a16:creationId xmlns:a16="http://schemas.microsoft.com/office/drawing/2014/main" id="{F861C239-4A15-307B-8377-C4511788C6A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4" name="Rechthoek 354">
                  <a:extLst>
                    <a:ext uri="{FF2B5EF4-FFF2-40B4-BE49-F238E27FC236}">
                      <a16:creationId xmlns:a16="http://schemas.microsoft.com/office/drawing/2014/main" id="{43F0FAC9-E938-FF63-ABA1-144A8917BED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5" name="Rechthoek 355">
                  <a:extLst>
                    <a:ext uri="{FF2B5EF4-FFF2-40B4-BE49-F238E27FC236}">
                      <a16:creationId xmlns:a16="http://schemas.microsoft.com/office/drawing/2014/main" id="{E5E645CB-E876-EE4F-0F31-82B155A15D0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98" name="Groep 338">
                <a:extLst>
                  <a:ext uri="{FF2B5EF4-FFF2-40B4-BE49-F238E27FC236}">
                    <a16:creationId xmlns:a16="http://schemas.microsoft.com/office/drawing/2014/main" id="{62B5BEF8-5E4C-96C0-0362-46D3B44B2ED7}"/>
                  </a:ext>
                </a:extLst>
              </p:cNvPr>
              <p:cNvGrpSpPr/>
              <p:nvPr userDrawn="1"/>
            </p:nvGrpSpPr>
            <p:grpSpPr>
              <a:xfrm>
                <a:off x="-2423424" y="3690208"/>
                <a:ext cx="166739" cy="218963"/>
                <a:chOff x="12940828" y="3950597"/>
                <a:chExt cx="432813" cy="568367"/>
              </a:xfrm>
            </p:grpSpPr>
            <p:grpSp>
              <p:nvGrpSpPr>
                <p:cNvPr id="102" name="Groep 342">
                  <a:extLst>
                    <a:ext uri="{FF2B5EF4-FFF2-40B4-BE49-F238E27FC236}">
                      <a16:creationId xmlns:a16="http://schemas.microsoft.com/office/drawing/2014/main" id="{FB952687-3F3D-38B0-20BB-7D9E5299AC6B}"/>
                    </a:ext>
                  </a:extLst>
                </p:cNvPr>
                <p:cNvGrpSpPr/>
                <p:nvPr userDrawn="1"/>
              </p:nvGrpSpPr>
              <p:grpSpPr>
                <a:xfrm>
                  <a:off x="13000382" y="4006891"/>
                  <a:ext cx="373259" cy="315747"/>
                  <a:chOff x="12968836" y="3354170"/>
                  <a:chExt cx="404806" cy="342433"/>
                </a:xfrm>
              </p:grpSpPr>
              <p:sp>
                <p:nvSpPr>
                  <p:cNvPr id="104" name="Rechthoek: afgeronde hoeken 344">
                    <a:extLst>
                      <a:ext uri="{FF2B5EF4-FFF2-40B4-BE49-F238E27FC236}">
                        <a16:creationId xmlns:a16="http://schemas.microsoft.com/office/drawing/2014/main" id="{0EC64826-88D5-2863-E4E2-3FB47621F0E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05" name="Rechthoek 345">
                    <a:extLst>
                      <a:ext uri="{FF2B5EF4-FFF2-40B4-BE49-F238E27FC236}">
                        <a16:creationId xmlns:a16="http://schemas.microsoft.com/office/drawing/2014/main" id="{505A4B40-3B1C-B102-0B6F-18634D33A9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06" name="Rechthoek 346">
                    <a:extLst>
                      <a:ext uri="{FF2B5EF4-FFF2-40B4-BE49-F238E27FC236}">
                        <a16:creationId xmlns:a16="http://schemas.microsoft.com/office/drawing/2014/main" id="{A09C35C7-D29C-EBCC-64F4-5326ECAA132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07" name="Rechthoek 347">
                    <a:extLst>
                      <a:ext uri="{FF2B5EF4-FFF2-40B4-BE49-F238E27FC236}">
                        <a16:creationId xmlns:a16="http://schemas.microsoft.com/office/drawing/2014/main" id="{DACFF30D-3955-1CD6-3512-B50BDD6B82B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08" name="Rechthoek 348">
                    <a:extLst>
                      <a:ext uri="{FF2B5EF4-FFF2-40B4-BE49-F238E27FC236}">
                        <a16:creationId xmlns:a16="http://schemas.microsoft.com/office/drawing/2014/main" id="{6E9F623F-AE86-030A-A86F-910A11B45E0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09" name="Rechthoek 349">
                    <a:extLst>
                      <a:ext uri="{FF2B5EF4-FFF2-40B4-BE49-F238E27FC236}">
                        <a16:creationId xmlns:a16="http://schemas.microsoft.com/office/drawing/2014/main" id="{1983B7D0-A45E-ADFB-3007-1360710E3F49}"/>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03" name="Boog 343">
                  <a:extLst>
                    <a:ext uri="{FF2B5EF4-FFF2-40B4-BE49-F238E27FC236}">
                      <a16:creationId xmlns:a16="http://schemas.microsoft.com/office/drawing/2014/main" id="{71206FB4-E6E7-4952-9F4F-97588F37121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9" name="Tekstvak 339">
                <a:extLst>
                  <a:ext uri="{FF2B5EF4-FFF2-40B4-BE49-F238E27FC236}">
                    <a16:creationId xmlns:a16="http://schemas.microsoft.com/office/drawing/2014/main" id="{E88C2DCD-9FFF-4740-2852-CA5E86A4596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Layout</a:t>
                </a:r>
              </a:p>
            </p:txBody>
          </p:sp>
          <p:sp>
            <p:nvSpPr>
              <p:cNvPr id="100" name="Tekstvak 340">
                <a:extLst>
                  <a:ext uri="{FF2B5EF4-FFF2-40B4-BE49-F238E27FC236}">
                    <a16:creationId xmlns:a16="http://schemas.microsoft.com/office/drawing/2014/main" id="{021E2A10-385C-AE5B-9C65-552B64979DF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Reset slide</a:t>
                </a:r>
              </a:p>
            </p:txBody>
          </p:sp>
          <p:sp>
            <p:nvSpPr>
              <p:cNvPr id="101" name="Vrije vorm: vorm 341">
                <a:extLst>
                  <a:ext uri="{FF2B5EF4-FFF2-40B4-BE49-F238E27FC236}">
                    <a16:creationId xmlns:a16="http://schemas.microsoft.com/office/drawing/2014/main" id="{FB0118CA-2C51-1D13-2513-4A9289B04DE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pic>
        <p:nvPicPr>
          <p:cNvPr id="12" name="Picture 11">
            <a:extLst>
              <a:ext uri="{FF2B5EF4-FFF2-40B4-BE49-F238E27FC236}">
                <a16:creationId xmlns:a16="http://schemas.microsoft.com/office/drawing/2014/main" id="{D5F10990-9736-F2D0-52AA-F911B6B4329C}"/>
              </a:ext>
            </a:extLst>
          </p:cNvPr>
          <p:cNvPicPr>
            <a:picLocks noChangeAspect="1"/>
          </p:cNvPicPr>
          <p:nvPr userDrawn="1"/>
        </p:nvPicPr>
        <p:blipFill>
          <a:blip r:embed="rId6"/>
          <a:stretch>
            <a:fillRect/>
          </a:stretch>
        </p:blipFill>
        <p:spPr>
          <a:xfrm>
            <a:off x="9638512" y="6024828"/>
            <a:ext cx="2525035" cy="931368"/>
          </a:xfrm>
          <a:prstGeom prst="rect">
            <a:avLst/>
          </a:prstGeom>
        </p:spPr>
      </p:pic>
    </p:spTree>
    <p:extLst>
      <p:ext uri="{BB962C8B-B14F-4D97-AF65-F5344CB8AC3E}">
        <p14:creationId xmlns:p14="http://schemas.microsoft.com/office/powerpoint/2010/main" val="40470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pic>
        <p:nvPicPr>
          <p:cNvPr id="8" name="Afbeelding" descr="Afbeelding">
            <a:extLst>
              <a:ext uri="{FF2B5EF4-FFF2-40B4-BE49-F238E27FC236}">
                <a16:creationId xmlns:a16="http://schemas.microsoft.com/office/drawing/2014/main" id="{A34B8F23-1278-864F-BEF2-A027276AA92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1" y="2268438"/>
            <a:ext cx="5143778" cy="4589562"/>
          </a:xfrm>
          <a:prstGeom prst="rect">
            <a:avLst/>
          </a:prstGeom>
          <a:ln w="12700">
            <a:miter lim="400000"/>
          </a:ln>
        </p:spPr>
      </p:pic>
      <p:sp>
        <p:nvSpPr>
          <p:cNvPr id="14" name="Index">
            <a:extLst>
              <a:ext uri="{FF2B5EF4-FFF2-40B4-BE49-F238E27FC236}">
                <a16:creationId xmlns:a16="http://schemas.microsoft.com/office/drawing/2014/main" id="{8BFF458A-D964-A240-9C6B-0EA4543E3120}"/>
              </a:ext>
            </a:extLst>
          </p:cNvPr>
          <p:cNvSpPr txBox="1">
            <a:spLocks/>
          </p:cNvSpPr>
          <p:nvPr userDrawn="1"/>
        </p:nvSpPr>
        <p:spPr>
          <a:xfrm>
            <a:off x="5919282" y="897467"/>
            <a:ext cx="4860000" cy="1260000"/>
          </a:xfrm>
          <a:prstGeom prst="rect">
            <a:avLst/>
          </a:prstGeom>
        </p:spPr>
        <p:txBody>
          <a:bodyPr/>
          <a:lstStyle>
            <a:lvl1pPr algn="l" defTabSz="914400" rtl="0" eaLnBrk="1" latinLnBrk="0" hangingPunct="1">
              <a:lnSpc>
                <a:spcPct val="90000"/>
              </a:lnSpc>
              <a:spcBef>
                <a:spcPct val="0"/>
              </a:spcBef>
              <a:buNone/>
              <a:defRPr sz="4000" b="0" i="0" kern="1200">
                <a:solidFill>
                  <a:srgbClr val="5A5A5A"/>
                </a:solidFill>
                <a:latin typeface="PROXIMA NOVA SEMIBOLD" panose="02000506030000020004" pitchFamily="2" charset="0"/>
                <a:ea typeface="+mj-ea"/>
                <a:cs typeface="+mj-cs"/>
              </a:defRPr>
            </a:lvl1pPr>
          </a:lstStyle>
          <a:p>
            <a:r>
              <a:rPr lang="nl-NL" sz="2400"/>
              <a:t>Index item</a:t>
            </a:r>
          </a:p>
          <a:p>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p:txBody>
      </p:sp>
      <p:sp>
        <p:nvSpPr>
          <p:cNvPr id="15" name="Index">
            <a:extLst>
              <a:ext uri="{FF2B5EF4-FFF2-40B4-BE49-F238E27FC236}">
                <a16:creationId xmlns:a16="http://schemas.microsoft.com/office/drawing/2014/main" id="{27858F21-FDCE-EA42-88ED-568D3B63AD9C}"/>
              </a:ext>
            </a:extLst>
          </p:cNvPr>
          <p:cNvSpPr txBox="1">
            <a:spLocks/>
          </p:cNvSpPr>
          <p:nvPr userDrawn="1"/>
        </p:nvSpPr>
        <p:spPr>
          <a:xfrm>
            <a:off x="5919282" y="2157467"/>
            <a:ext cx="4860000" cy="1260000"/>
          </a:xfrm>
          <a:prstGeom prst="rect">
            <a:avLst/>
          </a:prstGeom>
        </p:spPr>
        <p:txBody>
          <a:bodyPr/>
          <a:lstStyle>
            <a:lvl1pPr algn="l" defTabSz="914400" rtl="0" eaLnBrk="1" latinLnBrk="0" hangingPunct="1">
              <a:lnSpc>
                <a:spcPct val="90000"/>
              </a:lnSpc>
              <a:spcBef>
                <a:spcPct val="0"/>
              </a:spcBef>
              <a:buNone/>
              <a:defRPr sz="4000" b="0" i="0" kern="1200">
                <a:solidFill>
                  <a:srgbClr val="5A5A5A"/>
                </a:solidFill>
                <a:latin typeface="PROXIMA NOVA SEMIBOLD" panose="02000506030000020004" pitchFamily="2" charset="0"/>
                <a:ea typeface="+mj-ea"/>
                <a:cs typeface="+mj-cs"/>
              </a:defRPr>
            </a:lvl1pPr>
          </a:lstStyle>
          <a:p>
            <a:r>
              <a:rPr lang="nl-NL" sz="2400"/>
              <a:t>Index item</a:t>
            </a:r>
          </a:p>
          <a:p>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p:txBody>
      </p:sp>
      <p:sp>
        <p:nvSpPr>
          <p:cNvPr id="16" name="Index">
            <a:extLst>
              <a:ext uri="{FF2B5EF4-FFF2-40B4-BE49-F238E27FC236}">
                <a16:creationId xmlns:a16="http://schemas.microsoft.com/office/drawing/2014/main" id="{BDD6637F-B2B5-654E-80CE-D0CCE921CC31}"/>
              </a:ext>
            </a:extLst>
          </p:cNvPr>
          <p:cNvSpPr txBox="1">
            <a:spLocks/>
          </p:cNvSpPr>
          <p:nvPr userDrawn="1"/>
        </p:nvSpPr>
        <p:spPr>
          <a:xfrm>
            <a:off x="5919282" y="3417467"/>
            <a:ext cx="4860000" cy="1260000"/>
          </a:xfrm>
          <a:prstGeom prst="rect">
            <a:avLst/>
          </a:prstGeom>
        </p:spPr>
        <p:txBody>
          <a:bodyPr/>
          <a:lstStyle>
            <a:lvl1pPr algn="l" defTabSz="914400" rtl="0" eaLnBrk="1" latinLnBrk="0" hangingPunct="1">
              <a:lnSpc>
                <a:spcPct val="90000"/>
              </a:lnSpc>
              <a:spcBef>
                <a:spcPct val="0"/>
              </a:spcBef>
              <a:buNone/>
              <a:defRPr sz="4000" b="0" i="0" kern="1200">
                <a:solidFill>
                  <a:srgbClr val="5A5A5A"/>
                </a:solidFill>
                <a:latin typeface="PROXIMA NOVA SEMIBOLD" panose="02000506030000020004" pitchFamily="2" charset="0"/>
                <a:ea typeface="+mj-ea"/>
                <a:cs typeface="+mj-cs"/>
              </a:defRPr>
            </a:lvl1pPr>
          </a:lstStyle>
          <a:p>
            <a:r>
              <a:rPr lang="nl-NL" sz="2400"/>
              <a:t>Index item</a:t>
            </a:r>
          </a:p>
          <a:p>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p:txBody>
      </p:sp>
      <p:sp>
        <p:nvSpPr>
          <p:cNvPr id="17" name="Index">
            <a:extLst>
              <a:ext uri="{FF2B5EF4-FFF2-40B4-BE49-F238E27FC236}">
                <a16:creationId xmlns:a16="http://schemas.microsoft.com/office/drawing/2014/main" id="{85258220-10F6-584C-AC2B-2B85B2BF6F4C}"/>
              </a:ext>
            </a:extLst>
          </p:cNvPr>
          <p:cNvSpPr txBox="1">
            <a:spLocks/>
          </p:cNvSpPr>
          <p:nvPr userDrawn="1"/>
        </p:nvSpPr>
        <p:spPr>
          <a:xfrm>
            <a:off x="5919282" y="4677467"/>
            <a:ext cx="4860000" cy="1260000"/>
          </a:xfrm>
          <a:prstGeom prst="rect">
            <a:avLst/>
          </a:prstGeom>
        </p:spPr>
        <p:txBody>
          <a:bodyPr/>
          <a:lstStyle>
            <a:lvl1pPr algn="l" defTabSz="914400" rtl="0" eaLnBrk="1" latinLnBrk="0" hangingPunct="1">
              <a:lnSpc>
                <a:spcPct val="90000"/>
              </a:lnSpc>
              <a:spcBef>
                <a:spcPct val="0"/>
              </a:spcBef>
              <a:buNone/>
              <a:defRPr sz="4000" b="0" i="0" kern="1200">
                <a:solidFill>
                  <a:srgbClr val="5A5A5A"/>
                </a:solidFill>
                <a:latin typeface="PROXIMA NOVA SEMIBOLD" panose="02000506030000020004" pitchFamily="2" charset="0"/>
                <a:ea typeface="+mj-ea"/>
                <a:cs typeface="+mj-cs"/>
              </a:defRPr>
            </a:lvl1pPr>
          </a:lstStyle>
          <a:p>
            <a:r>
              <a:rPr lang="nl-NL" sz="2400"/>
              <a:t>Index item</a:t>
            </a:r>
          </a:p>
          <a:p>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a:p>
            <a:pPr marL="0" marR="0" lvl="0" indent="0" algn="l" defTabSz="914400" rtl="0" eaLnBrk="1" fontAlgn="auto" latinLnBrk="0" hangingPunct="1">
              <a:lnSpc>
                <a:spcPct val="90000"/>
              </a:lnSpc>
              <a:spcBef>
                <a:spcPct val="0"/>
              </a:spcBef>
              <a:spcAft>
                <a:spcPts val="0"/>
              </a:spcAft>
              <a:buClrTx/>
              <a:buSzTx/>
              <a:buFontTx/>
              <a:buNone/>
              <a:tabLst/>
              <a:defRPr/>
            </a:pPr>
            <a:r>
              <a:rPr lang="nl-NL" sz="1600" b="0" i="0">
                <a:solidFill>
                  <a:schemeClr val="bg1">
                    <a:lumMod val="50000"/>
                  </a:schemeClr>
                </a:solidFill>
                <a:latin typeface="Proxima Nova" panose="02000506030000020004" pitchFamily="2" charset="0"/>
              </a:rPr>
              <a:t>Index item</a:t>
            </a:r>
          </a:p>
        </p:txBody>
      </p:sp>
      <p:sp>
        <p:nvSpPr>
          <p:cNvPr id="20" name="Fields of Excellence">
            <a:extLst>
              <a:ext uri="{FF2B5EF4-FFF2-40B4-BE49-F238E27FC236}">
                <a16:creationId xmlns:a16="http://schemas.microsoft.com/office/drawing/2014/main" id="{4E9714F8-4E08-1A44-8CFA-6B54B52D94DC}"/>
              </a:ext>
            </a:extLst>
          </p:cNvPr>
          <p:cNvSpPr txBox="1"/>
          <p:nvPr userDrawn="1"/>
        </p:nvSpPr>
        <p:spPr>
          <a:xfrm>
            <a:off x="775504" y="2113828"/>
            <a:ext cx="4368276" cy="8892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085" tIns="46085" rIns="46085" bIns="46085" anchor="t">
            <a:noAutofit/>
          </a:bodyPr>
          <a:lstStyle>
            <a:lvl1pPr algn="l" defTabSz="825500">
              <a:defRPr sz="6000">
                <a:solidFill>
                  <a:srgbClr val="4A4A4A"/>
                </a:solidFill>
                <a:latin typeface="Proxima Nova Rg"/>
                <a:ea typeface="Proxima Nova Rg"/>
                <a:cs typeface="Proxima Nova Rg"/>
                <a:sym typeface="Proxima Nova"/>
              </a:defRPr>
            </a:lvl1pPr>
          </a:lstStyle>
          <a:p>
            <a:pPr marL="0" marR="0" lvl="0" indent="0" algn="l" defTabSz="748875"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5A5A5A"/>
                </a:solidFill>
                <a:effectLst/>
                <a:uLnTx/>
                <a:uFillTx/>
                <a:latin typeface="Proxima Nova Semibold" panose="02000506030000020004" pitchFamily="2" charset="0"/>
                <a:ea typeface="Helvetica Neue"/>
                <a:cs typeface="Helvetica Neue"/>
                <a:sym typeface="Proxima Nova"/>
              </a:rPr>
              <a:t>Index</a:t>
            </a:r>
            <a:endParaRPr kumimoji="0" sz="4000" b="1" i="0" u="none" strike="noStrike" kern="0" cap="none" spc="0" normalizeH="0" baseline="0" noProof="0">
              <a:ln>
                <a:noFill/>
              </a:ln>
              <a:solidFill>
                <a:srgbClr val="5A5A5A"/>
              </a:solidFill>
              <a:effectLst/>
              <a:uLnTx/>
              <a:uFillTx/>
              <a:latin typeface="Proxima Nova Semibold" panose="02000506030000020004" pitchFamily="2" charset="0"/>
              <a:ea typeface="Helvetica Neue"/>
              <a:cs typeface="Helvetica Neue"/>
              <a:sym typeface="Proxima Nova"/>
            </a:endParaRPr>
          </a:p>
        </p:txBody>
      </p:sp>
      <p:cxnSp>
        <p:nvCxnSpPr>
          <p:cNvPr id="21" name="Rechte verbindingslijn 20">
            <a:extLst>
              <a:ext uri="{FF2B5EF4-FFF2-40B4-BE49-F238E27FC236}">
                <a16:creationId xmlns:a16="http://schemas.microsoft.com/office/drawing/2014/main" id="{6FD04B7A-77AE-F344-899A-7F8EB2B38098}"/>
              </a:ext>
            </a:extLst>
          </p:cNvPr>
          <p:cNvCxnSpPr>
            <a:cxnSpLocks/>
          </p:cNvCxnSpPr>
          <p:nvPr userDrawn="1"/>
        </p:nvCxnSpPr>
        <p:spPr>
          <a:xfrm>
            <a:off x="5143779" y="897467"/>
            <a:ext cx="0" cy="5063066"/>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98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_Quote">
    <p:spTree>
      <p:nvGrpSpPr>
        <p:cNvPr id="1" name=""/>
        <p:cNvGrpSpPr/>
        <p:nvPr/>
      </p:nvGrpSpPr>
      <p:grpSpPr>
        <a:xfrm>
          <a:off x="0" y="0"/>
          <a:ext cx="0" cy="0"/>
          <a:chOff x="0" y="0"/>
          <a:chExt cx="0" cy="0"/>
        </a:xfrm>
      </p:grpSpPr>
      <p:sp>
        <p:nvSpPr>
          <p:cNvPr id="19" name="Tijdelijke aanduiding voor afbeelding 8">
            <a:extLst>
              <a:ext uri="{FF2B5EF4-FFF2-40B4-BE49-F238E27FC236}">
                <a16:creationId xmlns:a16="http://schemas.microsoft.com/office/drawing/2014/main" id="{F11BF37E-B152-7742-B831-816A32D6B7EF}"/>
              </a:ext>
            </a:extLst>
          </p:cNvPr>
          <p:cNvSpPr>
            <a:spLocks noGrp="1"/>
          </p:cNvSpPr>
          <p:nvPr>
            <p:ph type="pic" sz="quarter" idx="22"/>
          </p:nvPr>
        </p:nvSpPr>
        <p:spPr>
          <a:xfrm>
            <a:off x="0" y="0"/>
            <a:ext cx="6535933" cy="6883923"/>
          </a:xfrm>
          <a:custGeom>
            <a:avLst/>
            <a:gdLst>
              <a:gd name="connsiteX0" fmla="*/ 0 w 5079693"/>
              <a:gd name="connsiteY0" fmla="*/ 0 h 7559676"/>
              <a:gd name="connsiteX1" fmla="*/ 4365215 w 5079693"/>
              <a:gd name="connsiteY1" fmla="*/ 0 h 7559676"/>
              <a:gd name="connsiteX2" fmla="*/ 5074136 w 5079693"/>
              <a:gd name="connsiteY2" fmla="*/ 3990177 h 7559676"/>
              <a:gd name="connsiteX3" fmla="*/ 4201069 w 5079693"/>
              <a:gd name="connsiteY3" fmla="*/ 7227852 h 7559676"/>
              <a:gd name="connsiteX4" fmla="*/ 4226804 w 5079693"/>
              <a:gd name="connsiteY4" fmla="*/ 7559676 h 7559676"/>
              <a:gd name="connsiteX5" fmla="*/ 0 w 5079693"/>
              <a:gd name="connsiteY5" fmla="*/ 7559676 h 7559676"/>
              <a:gd name="connsiteX0" fmla="*/ 0 w 5079693"/>
              <a:gd name="connsiteY0" fmla="*/ 0 h 7573963"/>
              <a:gd name="connsiteX1" fmla="*/ 4365215 w 5079693"/>
              <a:gd name="connsiteY1" fmla="*/ 0 h 7573963"/>
              <a:gd name="connsiteX2" fmla="*/ 5074136 w 5079693"/>
              <a:gd name="connsiteY2" fmla="*/ 3990177 h 7573963"/>
              <a:gd name="connsiteX3" fmla="*/ 4201069 w 5079693"/>
              <a:gd name="connsiteY3" fmla="*/ 7227852 h 7573963"/>
              <a:gd name="connsiteX4" fmla="*/ 4843271 w 5079693"/>
              <a:gd name="connsiteY4" fmla="*/ 7573963 h 7573963"/>
              <a:gd name="connsiteX5" fmla="*/ 0 w 5079693"/>
              <a:gd name="connsiteY5" fmla="*/ 7559676 h 7573963"/>
              <a:gd name="connsiteX6" fmla="*/ 0 w 5079693"/>
              <a:gd name="connsiteY6" fmla="*/ 0 h 7573963"/>
              <a:gd name="connsiteX0" fmla="*/ 0 w 5079693"/>
              <a:gd name="connsiteY0" fmla="*/ 0 h 7573963"/>
              <a:gd name="connsiteX1" fmla="*/ 4365215 w 5079693"/>
              <a:gd name="connsiteY1" fmla="*/ 0 h 7573963"/>
              <a:gd name="connsiteX2" fmla="*/ 5074136 w 5079693"/>
              <a:gd name="connsiteY2" fmla="*/ 3990177 h 7573963"/>
              <a:gd name="connsiteX3" fmla="*/ 4743561 w 5079693"/>
              <a:gd name="connsiteY3" fmla="*/ 7184990 h 7573963"/>
              <a:gd name="connsiteX4" fmla="*/ 4843271 w 5079693"/>
              <a:gd name="connsiteY4" fmla="*/ 7573963 h 7573963"/>
              <a:gd name="connsiteX5" fmla="*/ 0 w 5079693"/>
              <a:gd name="connsiteY5" fmla="*/ 7559676 h 7573963"/>
              <a:gd name="connsiteX6" fmla="*/ 0 w 5079693"/>
              <a:gd name="connsiteY6" fmla="*/ 0 h 7573963"/>
              <a:gd name="connsiteX0" fmla="*/ 0 w 5084626"/>
              <a:gd name="connsiteY0" fmla="*/ 0 h 7573963"/>
              <a:gd name="connsiteX1" fmla="*/ 4809072 w 5084626"/>
              <a:gd name="connsiteY1" fmla="*/ 0 h 7573963"/>
              <a:gd name="connsiteX2" fmla="*/ 5074136 w 5084626"/>
              <a:gd name="connsiteY2" fmla="*/ 3990177 h 7573963"/>
              <a:gd name="connsiteX3" fmla="*/ 4743561 w 5084626"/>
              <a:gd name="connsiteY3" fmla="*/ 7184990 h 7573963"/>
              <a:gd name="connsiteX4" fmla="*/ 4843271 w 5084626"/>
              <a:gd name="connsiteY4" fmla="*/ 7573963 h 7573963"/>
              <a:gd name="connsiteX5" fmla="*/ 0 w 5084626"/>
              <a:gd name="connsiteY5" fmla="*/ 7559676 h 7573963"/>
              <a:gd name="connsiteX6" fmla="*/ 0 w 5084626"/>
              <a:gd name="connsiteY6" fmla="*/ 0 h 7573963"/>
              <a:gd name="connsiteX0" fmla="*/ 0 w 5084626"/>
              <a:gd name="connsiteY0" fmla="*/ 0 h 7588250"/>
              <a:gd name="connsiteX1" fmla="*/ 4809072 w 5084626"/>
              <a:gd name="connsiteY1" fmla="*/ 0 h 7588250"/>
              <a:gd name="connsiteX2" fmla="*/ 5074136 w 5084626"/>
              <a:gd name="connsiteY2" fmla="*/ 3990177 h 7588250"/>
              <a:gd name="connsiteX3" fmla="*/ 4743561 w 5084626"/>
              <a:gd name="connsiteY3" fmla="*/ 7184990 h 7588250"/>
              <a:gd name="connsiteX4" fmla="*/ 4806282 w 5084626"/>
              <a:gd name="connsiteY4" fmla="*/ 7588250 h 7588250"/>
              <a:gd name="connsiteX5" fmla="*/ 0 w 5084626"/>
              <a:gd name="connsiteY5" fmla="*/ 7559676 h 7588250"/>
              <a:gd name="connsiteX6" fmla="*/ 0 w 5084626"/>
              <a:gd name="connsiteY6" fmla="*/ 0 h 7588250"/>
              <a:gd name="connsiteX0" fmla="*/ 0 w 5084626"/>
              <a:gd name="connsiteY0" fmla="*/ 0 h 7588250"/>
              <a:gd name="connsiteX1" fmla="*/ 4809072 w 5084626"/>
              <a:gd name="connsiteY1" fmla="*/ 0 h 7588250"/>
              <a:gd name="connsiteX2" fmla="*/ 5074136 w 5084626"/>
              <a:gd name="connsiteY2" fmla="*/ 3990177 h 7588250"/>
              <a:gd name="connsiteX3" fmla="*/ 4731232 w 5084626"/>
              <a:gd name="connsiteY3" fmla="*/ 6542053 h 7588250"/>
              <a:gd name="connsiteX4" fmla="*/ 4806282 w 5084626"/>
              <a:gd name="connsiteY4" fmla="*/ 7588250 h 7588250"/>
              <a:gd name="connsiteX5" fmla="*/ 0 w 5084626"/>
              <a:gd name="connsiteY5" fmla="*/ 7559676 h 7588250"/>
              <a:gd name="connsiteX6" fmla="*/ 0 w 5084626"/>
              <a:gd name="connsiteY6" fmla="*/ 0 h 7588250"/>
              <a:gd name="connsiteX0" fmla="*/ 0 w 5084626"/>
              <a:gd name="connsiteY0" fmla="*/ 0 h 7588250"/>
              <a:gd name="connsiteX1" fmla="*/ 4809072 w 5084626"/>
              <a:gd name="connsiteY1" fmla="*/ 0 h 7588250"/>
              <a:gd name="connsiteX2" fmla="*/ 5074136 w 5084626"/>
              <a:gd name="connsiteY2" fmla="*/ 3990177 h 7588250"/>
              <a:gd name="connsiteX3" fmla="*/ 4731232 w 5084626"/>
              <a:gd name="connsiteY3" fmla="*/ 6542053 h 7588250"/>
              <a:gd name="connsiteX4" fmla="*/ 4806282 w 5084626"/>
              <a:gd name="connsiteY4" fmla="*/ 7588250 h 7588250"/>
              <a:gd name="connsiteX5" fmla="*/ 0 w 5084626"/>
              <a:gd name="connsiteY5" fmla="*/ 7559676 h 7588250"/>
              <a:gd name="connsiteX6" fmla="*/ 0 w 5084626"/>
              <a:gd name="connsiteY6" fmla="*/ 0 h 7588250"/>
              <a:gd name="connsiteX0" fmla="*/ 0 w 5132999"/>
              <a:gd name="connsiteY0" fmla="*/ 0 h 7588250"/>
              <a:gd name="connsiteX1" fmla="*/ 4809072 w 5132999"/>
              <a:gd name="connsiteY1" fmla="*/ 0 h 7588250"/>
              <a:gd name="connsiteX2" fmla="*/ 5123453 w 5132999"/>
              <a:gd name="connsiteY2" fmla="*/ 3575840 h 7588250"/>
              <a:gd name="connsiteX3" fmla="*/ 4731232 w 5132999"/>
              <a:gd name="connsiteY3" fmla="*/ 6542053 h 7588250"/>
              <a:gd name="connsiteX4" fmla="*/ 4806282 w 5132999"/>
              <a:gd name="connsiteY4" fmla="*/ 7588250 h 7588250"/>
              <a:gd name="connsiteX5" fmla="*/ 0 w 5132999"/>
              <a:gd name="connsiteY5" fmla="*/ 7559676 h 7588250"/>
              <a:gd name="connsiteX6" fmla="*/ 0 w 5132999"/>
              <a:gd name="connsiteY6" fmla="*/ 0 h 7588250"/>
              <a:gd name="connsiteX0" fmla="*/ 0 w 5157248"/>
              <a:gd name="connsiteY0" fmla="*/ 0 h 7588250"/>
              <a:gd name="connsiteX1" fmla="*/ 4809072 w 5157248"/>
              <a:gd name="connsiteY1" fmla="*/ 0 h 7588250"/>
              <a:gd name="connsiteX2" fmla="*/ 5148112 w 5157248"/>
              <a:gd name="connsiteY2" fmla="*/ 3375815 h 7588250"/>
              <a:gd name="connsiteX3" fmla="*/ 4731232 w 5157248"/>
              <a:gd name="connsiteY3" fmla="*/ 6542053 h 7588250"/>
              <a:gd name="connsiteX4" fmla="*/ 4806282 w 5157248"/>
              <a:gd name="connsiteY4" fmla="*/ 7588250 h 7588250"/>
              <a:gd name="connsiteX5" fmla="*/ 0 w 5157248"/>
              <a:gd name="connsiteY5" fmla="*/ 7559676 h 7588250"/>
              <a:gd name="connsiteX6" fmla="*/ 0 w 5157248"/>
              <a:gd name="connsiteY6" fmla="*/ 0 h 7588250"/>
              <a:gd name="connsiteX0" fmla="*/ 0 w 5157248"/>
              <a:gd name="connsiteY0" fmla="*/ 0 h 7588250"/>
              <a:gd name="connsiteX1" fmla="*/ 4809072 w 5157248"/>
              <a:gd name="connsiteY1" fmla="*/ 0 h 7588250"/>
              <a:gd name="connsiteX2" fmla="*/ 5148112 w 5157248"/>
              <a:gd name="connsiteY2" fmla="*/ 3375815 h 7588250"/>
              <a:gd name="connsiteX3" fmla="*/ 4731232 w 5157248"/>
              <a:gd name="connsiteY3" fmla="*/ 6542053 h 7588250"/>
              <a:gd name="connsiteX4" fmla="*/ 4806282 w 5157248"/>
              <a:gd name="connsiteY4" fmla="*/ 7588250 h 7588250"/>
              <a:gd name="connsiteX5" fmla="*/ 0 w 5157248"/>
              <a:gd name="connsiteY5" fmla="*/ 7559676 h 7588250"/>
              <a:gd name="connsiteX6" fmla="*/ 0 w 5157248"/>
              <a:gd name="connsiteY6" fmla="*/ 0 h 7588250"/>
              <a:gd name="connsiteX0" fmla="*/ 0 w 5148378"/>
              <a:gd name="connsiteY0" fmla="*/ 0 h 7588250"/>
              <a:gd name="connsiteX1" fmla="*/ 4809072 w 5148378"/>
              <a:gd name="connsiteY1" fmla="*/ 0 h 7588250"/>
              <a:gd name="connsiteX2" fmla="*/ 5148112 w 5148378"/>
              <a:gd name="connsiteY2" fmla="*/ 3375815 h 7588250"/>
              <a:gd name="connsiteX3" fmla="*/ 4731232 w 5148378"/>
              <a:gd name="connsiteY3" fmla="*/ 6542053 h 7588250"/>
              <a:gd name="connsiteX4" fmla="*/ 4806282 w 5148378"/>
              <a:gd name="connsiteY4" fmla="*/ 7588250 h 7588250"/>
              <a:gd name="connsiteX5" fmla="*/ 0 w 5148378"/>
              <a:gd name="connsiteY5" fmla="*/ 7559676 h 7588250"/>
              <a:gd name="connsiteX6" fmla="*/ 0 w 5148378"/>
              <a:gd name="connsiteY6" fmla="*/ 0 h 7588250"/>
              <a:gd name="connsiteX0" fmla="*/ 0 w 5148378"/>
              <a:gd name="connsiteY0" fmla="*/ 0 h 7588250"/>
              <a:gd name="connsiteX1" fmla="*/ 4809072 w 5148378"/>
              <a:gd name="connsiteY1" fmla="*/ 0 h 7588250"/>
              <a:gd name="connsiteX2" fmla="*/ 5148112 w 5148378"/>
              <a:gd name="connsiteY2" fmla="*/ 3375815 h 7588250"/>
              <a:gd name="connsiteX3" fmla="*/ 4731232 w 5148378"/>
              <a:gd name="connsiteY3" fmla="*/ 6542053 h 7588250"/>
              <a:gd name="connsiteX4" fmla="*/ 4049566 w 5148378"/>
              <a:gd name="connsiteY4" fmla="*/ 7588250 h 7588250"/>
              <a:gd name="connsiteX5" fmla="*/ 0 w 5148378"/>
              <a:gd name="connsiteY5" fmla="*/ 7559676 h 7588250"/>
              <a:gd name="connsiteX6" fmla="*/ 0 w 5148378"/>
              <a:gd name="connsiteY6" fmla="*/ 0 h 7588250"/>
              <a:gd name="connsiteX0" fmla="*/ 0 w 5148216"/>
              <a:gd name="connsiteY0" fmla="*/ 0 h 7588250"/>
              <a:gd name="connsiteX1" fmla="*/ 4809072 w 5148216"/>
              <a:gd name="connsiteY1" fmla="*/ 0 h 7588250"/>
              <a:gd name="connsiteX2" fmla="*/ 5148112 w 5148216"/>
              <a:gd name="connsiteY2" fmla="*/ 3375815 h 7588250"/>
              <a:gd name="connsiteX3" fmla="*/ 4069105 w 5148216"/>
              <a:gd name="connsiteY3" fmla="*/ 6859373 h 7588250"/>
              <a:gd name="connsiteX4" fmla="*/ 4049566 w 5148216"/>
              <a:gd name="connsiteY4" fmla="*/ 7588250 h 7588250"/>
              <a:gd name="connsiteX5" fmla="*/ 0 w 5148216"/>
              <a:gd name="connsiteY5" fmla="*/ 7559676 h 7588250"/>
              <a:gd name="connsiteX6" fmla="*/ 0 w 5148216"/>
              <a:gd name="connsiteY6" fmla="*/ 0 h 7588250"/>
              <a:gd name="connsiteX0" fmla="*/ 0 w 5148223"/>
              <a:gd name="connsiteY0" fmla="*/ 0 h 7588250"/>
              <a:gd name="connsiteX1" fmla="*/ 4809072 w 5148223"/>
              <a:gd name="connsiteY1" fmla="*/ 0 h 7588250"/>
              <a:gd name="connsiteX2" fmla="*/ 5148112 w 5148223"/>
              <a:gd name="connsiteY2" fmla="*/ 3375815 h 7588250"/>
              <a:gd name="connsiteX3" fmla="*/ 4069105 w 5148223"/>
              <a:gd name="connsiteY3" fmla="*/ 6859373 h 7588250"/>
              <a:gd name="connsiteX4" fmla="*/ 4049566 w 5148223"/>
              <a:gd name="connsiteY4" fmla="*/ 7588250 h 7588250"/>
              <a:gd name="connsiteX5" fmla="*/ 0 w 5148223"/>
              <a:gd name="connsiteY5" fmla="*/ 7559676 h 7588250"/>
              <a:gd name="connsiteX6" fmla="*/ 0 w 5148223"/>
              <a:gd name="connsiteY6" fmla="*/ 0 h 7588250"/>
              <a:gd name="connsiteX0" fmla="*/ 0 w 5215793"/>
              <a:gd name="connsiteY0" fmla="*/ 0 h 7588250"/>
              <a:gd name="connsiteX1" fmla="*/ 4809072 w 5215793"/>
              <a:gd name="connsiteY1" fmla="*/ 0 h 7588250"/>
              <a:gd name="connsiteX2" fmla="*/ 5215676 w 5215793"/>
              <a:gd name="connsiteY2" fmla="*/ 4010454 h 7588250"/>
              <a:gd name="connsiteX3" fmla="*/ 4069105 w 5215793"/>
              <a:gd name="connsiteY3" fmla="*/ 6859373 h 7588250"/>
              <a:gd name="connsiteX4" fmla="*/ 4049566 w 5215793"/>
              <a:gd name="connsiteY4" fmla="*/ 7588250 h 7588250"/>
              <a:gd name="connsiteX5" fmla="*/ 0 w 5215793"/>
              <a:gd name="connsiteY5" fmla="*/ 7559676 h 7588250"/>
              <a:gd name="connsiteX6" fmla="*/ 0 w 5215793"/>
              <a:gd name="connsiteY6" fmla="*/ 0 h 7588250"/>
              <a:gd name="connsiteX0" fmla="*/ 0 w 5215793"/>
              <a:gd name="connsiteY0" fmla="*/ 0 h 7588250"/>
              <a:gd name="connsiteX1" fmla="*/ 4430714 w 5215793"/>
              <a:gd name="connsiteY1" fmla="*/ 18667 h 7588250"/>
              <a:gd name="connsiteX2" fmla="*/ 5215676 w 5215793"/>
              <a:gd name="connsiteY2" fmla="*/ 4010454 h 7588250"/>
              <a:gd name="connsiteX3" fmla="*/ 4069105 w 5215793"/>
              <a:gd name="connsiteY3" fmla="*/ 6859373 h 7588250"/>
              <a:gd name="connsiteX4" fmla="*/ 4049566 w 5215793"/>
              <a:gd name="connsiteY4" fmla="*/ 7588250 h 7588250"/>
              <a:gd name="connsiteX5" fmla="*/ 0 w 5215793"/>
              <a:gd name="connsiteY5" fmla="*/ 7559676 h 7588250"/>
              <a:gd name="connsiteX6" fmla="*/ 0 w 5215793"/>
              <a:gd name="connsiteY6" fmla="*/ 0 h 7588250"/>
              <a:gd name="connsiteX0" fmla="*/ 0 w 5215793"/>
              <a:gd name="connsiteY0" fmla="*/ 0 h 7588250"/>
              <a:gd name="connsiteX1" fmla="*/ 4430714 w 5215793"/>
              <a:gd name="connsiteY1" fmla="*/ 18667 h 7588250"/>
              <a:gd name="connsiteX2" fmla="*/ 5215676 w 5215793"/>
              <a:gd name="connsiteY2" fmla="*/ 4010454 h 7588250"/>
              <a:gd name="connsiteX3" fmla="*/ 4069105 w 5215793"/>
              <a:gd name="connsiteY3" fmla="*/ 6859373 h 7588250"/>
              <a:gd name="connsiteX4" fmla="*/ 4049566 w 5215793"/>
              <a:gd name="connsiteY4" fmla="*/ 7588250 h 7588250"/>
              <a:gd name="connsiteX5" fmla="*/ 0 w 5215793"/>
              <a:gd name="connsiteY5" fmla="*/ 7559676 h 7588250"/>
              <a:gd name="connsiteX6" fmla="*/ 0 w 5215793"/>
              <a:gd name="connsiteY6" fmla="*/ 0 h 7588250"/>
              <a:gd name="connsiteX0" fmla="*/ 0 w 5215793"/>
              <a:gd name="connsiteY0" fmla="*/ 0 h 7588250"/>
              <a:gd name="connsiteX1" fmla="*/ 4430714 w 5215793"/>
              <a:gd name="connsiteY1" fmla="*/ 18667 h 7588250"/>
              <a:gd name="connsiteX2" fmla="*/ 5215676 w 5215793"/>
              <a:gd name="connsiteY2" fmla="*/ 3543806 h 7588250"/>
              <a:gd name="connsiteX3" fmla="*/ 4069105 w 5215793"/>
              <a:gd name="connsiteY3" fmla="*/ 6859373 h 7588250"/>
              <a:gd name="connsiteX4" fmla="*/ 4049566 w 5215793"/>
              <a:gd name="connsiteY4" fmla="*/ 7588250 h 7588250"/>
              <a:gd name="connsiteX5" fmla="*/ 0 w 5215793"/>
              <a:gd name="connsiteY5" fmla="*/ 7559676 h 7588250"/>
              <a:gd name="connsiteX6" fmla="*/ 0 w 5215793"/>
              <a:gd name="connsiteY6" fmla="*/ 0 h 7588250"/>
              <a:gd name="connsiteX0" fmla="*/ 0 w 5215676"/>
              <a:gd name="connsiteY0" fmla="*/ 0 h 7588250"/>
              <a:gd name="connsiteX1" fmla="*/ 4430714 w 5215676"/>
              <a:gd name="connsiteY1" fmla="*/ 18667 h 7588250"/>
              <a:gd name="connsiteX2" fmla="*/ 5215676 w 5215676"/>
              <a:gd name="connsiteY2" fmla="*/ 3543806 h 7588250"/>
              <a:gd name="connsiteX3" fmla="*/ 4069105 w 5215676"/>
              <a:gd name="connsiteY3" fmla="*/ 6859373 h 7588250"/>
              <a:gd name="connsiteX4" fmla="*/ 4049566 w 5215676"/>
              <a:gd name="connsiteY4" fmla="*/ 7588250 h 7588250"/>
              <a:gd name="connsiteX5" fmla="*/ 0 w 5215676"/>
              <a:gd name="connsiteY5" fmla="*/ 7559676 h 7588250"/>
              <a:gd name="connsiteX6" fmla="*/ 0 w 5215676"/>
              <a:gd name="connsiteY6" fmla="*/ 0 h 7588250"/>
              <a:gd name="connsiteX0" fmla="*/ 0 w 5215676"/>
              <a:gd name="connsiteY0" fmla="*/ 0 h 7588250"/>
              <a:gd name="connsiteX1" fmla="*/ 4430714 w 5215676"/>
              <a:gd name="connsiteY1" fmla="*/ 18667 h 7588250"/>
              <a:gd name="connsiteX2" fmla="*/ 5215676 w 5215676"/>
              <a:gd name="connsiteY2" fmla="*/ 3543806 h 7588250"/>
              <a:gd name="connsiteX3" fmla="*/ 4623131 w 5215676"/>
              <a:gd name="connsiteY3" fmla="*/ 6411392 h 7588250"/>
              <a:gd name="connsiteX4" fmla="*/ 4049566 w 5215676"/>
              <a:gd name="connsiteY4" fmla="*/ 7588250 h 7588250"/>
              <a:gd name="connsiteX5" fmla="*/ 0 w 5215676"/>
              <a:gd name="connsiteY5" fmla="*/ 7559676 h 7588250"/>
              <a:gd name="connsiteX6" fmla="*/ 0 w 5215676"/>
              <a:gd name="connsiteY6" fmla="*/ 0 h 7588250"/>
              <a:gd name="connsiteX0" fmla="*/ 0 w 5215676"/>
              <a:gd name="connsiteY0" fmla="*/ 0 h 7588250"/>
              <a:gd name="connsiteX1" fmla="*/ 4430714 w 5215676"/>
              <a:gd name="connsiteY1" fmla="*/ 18667 h 7588250"/>
              <a:gd name="connsiteX2" fmla="*/ 5215676 w 5215676"/>
              <a:gd name="connsiteY2" fmla="*/ 3543806 h 7588250"/>
              <a:gd name="connsiteX3" fmla="*/ 4623131 w 5215676"/>
              <a:gd name="connsiteY3" fmla="*/ 6411392 h 7588250"/>
              <a:gd name="connsiteX4" fmla="*/ 4049566 w 5215676"/>
              <a:gd name="connsiteY4" fmla="*/ 7588250 h 7588250"/>
              <a:gd name="connsiteX5" fmla="*/ 0 w 5215676"/>
              <a:gd name="connsiteY5" fmla="*/ 7559676 h 7588250"/>
              <a:gd name="connsiteX6" fmla="*/ 0 w 5215676"/>
              <a:gd name="connsiteY6" fmla="*/ 0 h 7588250"/>
              <a:gd name="connsiteX0" fmla="*/ 0 w 5215676"/>
              <a:gd name="connsiteY0" fmla="*/ 0 h 7588250"/>
              <a:gd name="connsiteX1" fmla="*/ 4430714 w 5215676"/>
              <a:gd name="connsiteY1" fmla="*/ 18667 h 7588250"/>
              <a:gd name="connsiteX2" fmla="*/ 5215676 w 5215676"/>
              <a:gd name="connsiteY2" fmla="*/ 3543806 h 7588250"/>
              <a:gd name="connsiteX3" fmla="*/ 4623131 w 5215676"/>
              <a:gd name="connsiteY3" fmla="*/ 6411392 h 7588250"/>
              <a:gd name="connsiteX4" fmla="*/ 4049566 w 5215676"/>
              <a:gd name="connsiteY4" fmla="*/ 7588250 h 7588250"/>
              <a:gd name="connsiteX5" fmla="*/ 0 w 5215676"/>
              <a:gd name="connsiteY5" fmla="*/ 7559676 h 7588250"/>
              <a:gd name="connsiteX6" fmla="*/ 0 w 5215676"/>
              <a:gd name="connsiteY6" fmla="*/ 0 h 758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76" h="7588250">
                <a:moveTo>
                  <a:pt x="0" y="0"/>
                </a:moveTo>
                <a:lnTo>
                  <a:pt x="4430714" y="18667"/>
                </a:lnTo>
                <a:cubicBezTo>
                  <a:pt x="4925736" y="1303998"/>
                  <a:pt x="5188472" y="2038281"/>
                  <a:pt x="5215676" y="3543806"/>
                </a:cubicBezTo>
                <a:cubicBezTo>
                  <a:pt x="5187471" y="4855822"/>
                  <a:pt x="4898560" y="5755983"/>
                  <a:pt x="4623131" y="6411392"/>
                </a:cubicBezTo>
                <a:cubicBezTo>
                  <a:pt x="4347702" y="7066801"/>
                  <a:pt x="4272285" y="7233296"/>
                  <a:pt x="4049566" y="7588250"/>
                </a:cubicBezTo>
                <a:lnTo>
                  <a:pt x="0" y="7559676"/>
                </a:lnTo>
                <a:lnTo>
                  <a:pt x="0" y="0"/>
                </a:lnTo>
                <a:close/>
              </a:path>
            </a:pathLst>
          </a:custGeom>
          <a:noFill/>
        </p:spPr>
        <p:txBody>
          <a:bodyPr wrap="square">
            <a:noAutofit/>
          </a:bodyPr>
          <a:lstStyle>
            <a:lvl1pPr marL="0" indent="0">
              <a:buFontTx/>
              <a:buNone/>
              <a:defRPr sz="1452">
                <a:solidFill>
                  <a:srgbClr val="5A5A5A"/>
                </a:solidFill>
                <a:latin typeface="Proxima Nova Rg" panose="02000506030000020004" pitchFamily="2" charset="0"/>
              </a:defRPr>
            </a:lvl1pPr>
          </a:lstStyle>
          <a:p>
            <a:endParaRPr lang="en-US"/>
          </a:p>
        </p:txBody>
      </p:sp>
      <p:sp>
        <p:nvSpPr>
          <p:cNvPr id="5" name="Tijdelijke aanduiding voor inhoud 29">
            <a:extLst>
              <a:ext uri="{FF2B5EF4-FFF2-40B4-BE49-F238E27FC236}">
                <a16:creationId xmlns:a16="http://schemas.microsoft.com/office/drawing/2014/main" id="{134083F8-C100-AB48-B682-172A0730E3A8}"/>
              </a:ext>
            </a:extLst>
          </p:cNvPr>
          <p:cNvSpPr>
            <a:spLocks noGrp="1"/>
          </p:cNvSpPr>
          <p:nvPr>
            <p:ph sz="quarter" idx="19" hasCustomPrompt="1"/>
          </p:nvPr>
        </p:nvSpPr>
        <p:spPr>
          <a:xfrm>
            <a:off x="6993133" y="1126558"/>
            <a:ext cx="4720891" cy="3883896"/>
          </a:xfrm>
          <a:prstGeom prst="rect">
            <a:avLst/>
          </a:prstGeom>
        </p:spPr>
        <p:txBody>
          <a:bodyPr>
            <a:noAutofit/>
          </a:bodyPr>
          <a:lstStyle>
            <a:lvl1pPr marL="0" indent="0" algn="l">
              <a:lnSpc>
                <a:spcPct val="100000"/>
              </a:lnSpc>
              <a:buFontTx/>
              <a:buNone/>
              <a:defRPr sz="4800" b="1"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Quote.”</a:t>
            </a:r>
          </a:p>
        </p:txBody>
      </p:sp>
      <p:sp>
        <p:nvSpPr>
          <p:cNvPr id="6" name="Tijdelijke aanduiding voor inhoud 29">
            <a:extLst>
              <a:ext uri="{FF2B5EF4-FFF2-40B4-BE49-F238E27FC236}">
                <a16:creationId xmlns:a16="http://schemas.microsoft.com/office/drawing/2014/main" id="{B466CDD7-2A32-E640-ADD2-578161D61DD5}"/>
              </a:ext>
            </a:extLst>
          </p:cNvPr>
          <p:cNvSpPr>
            <a:spLocks noGrp="1"/>
          </p:cNvSpPr>
          <p:nvPr>
            <p:ph sz="quarter" idx="23" hasCustomPrompt="1"/>
          </p:nvPr>
        </p:nvSpPr>
        <p:spPr>
          <a:xfrm>
            <a:off x="6993133" y="5105891"/>
            <a:ext cx="4720891" cy="448242"/>
          </a:xfrm>
          <a:prstGeom prst="rect">
            <a:avLst/>
          </a:prstGeom>
        </p:spPr>
        <p:txBody>
          <a:bodyPr>
            <a:noAutofit/>
          </a:bodyPr>
          <a:lstStyle>
            <a:lvl1pPr marL="0" indent="0" algn="l">
              <a:lnSpc>
                <a:spcPct val="100000"/>
              </a:lnSpc>
              <a:buFontTx/>
              <a:buNone/>
              <a:defRPr sz="16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 Click </a:t>
            </a:r>
            <a:r>
              <a:rPr lang="nl-NL" err="1"/>
              <a:t>to</a:t>
            </a:r>
            <a:r>
              <a:rPr lang="nl-NL"/>
              <a:t> </a:t>
            </a:r>
            <a:r>
              <a:rPr lang="nl-NL" err="1"/>
              <a:t>edit</a:t>
            </a:r>
            <a:r>
              <a:rPr lang="nl-NL"/>
              <a:t> Name</a:t>
            </a:r>
          </a:p>
        </p:txBody>
      </p:sp>
    </p:spTree>
    <p:extLst>
      <p:ext uri="{BB962C8B-B14F-4D97-AF65-F5344CB8AC3E}">
        <p14:creationId xmlns:p14="http://schemas.microsoft.com/office/powerpoint/2010/main" val="422308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2F50C260-C0BC-8247-B3DC-92703C2DA744}"/>
              </a:ext>
            </a:extLst>
          </p:cNvPr>
          <p:cNvSpPr/>
          <p:nvPr userDrawn="1"/>
        </p:nvSpPr>
        <p:spPr>
          <a:xfrm>
            <a:off x="0" y="0"/>
            <a:ext cx="12192000" cy="6858000"/>
          </a:xfrm>
          <a:prstGeom prst="rect">
            <a:avLst/>
          </a:prstGeom>
          <a:solidFill>
            <a:srgbClr val="D4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afbeelding 21">
            <a:extLst>
              <a:ext uri="{FF2B5EF4-FFF2-40B4-BE49-F238E27FC236}">
                <a16:creationId xmlns:a16="http://schemas.microsoft.com/office/drawing/2014/main" id="{1EC5C1D9-F128-4545-8735-5E8C3CA805A8}"/>
              </a:ext>
            </a:extLst>
          </p:cNvPr>
          <p:cNvSpPr>
            <a:spLocks noGrp="1"/>
          </p:cNvSpPr>
          <p:nvPr>
            <p:ph type="pic" sz="quarter" idx="22"/>
          </p:nvPr>
        </p:nvSpPr>
        <p:spPr>
          <a:xfrm>
            <a:off x="6311819" y="3"/>
            <a:ext cx="5880181" cy="6858000"/>
          </a:xfrm>
          <a:custGeom>
            <a:avLst/>
            <a:gdLst>
              <a:gd name="connsiteX0" fmla="*/ 15478 w 5337408"/>
              <a:gd name="connsiteY0" fmla="*/ 0 h 7559675"/>
              <a:gd name="connsiteX1" fmla="*/ 5337408 w 5337408"/>
              <a:gd name="connsiteY1" fmla="*/ 0 h 7559675"/>
              <a:gd name="connsiteX2" fmla="*/ 5337408 w 5337408"/>
              <a:gd name="connsiteY2" fmla="*/ 7559675 h 7559675"/>
              <a:gd name="connsiteX3" fmla="*/ 662873 w 5337408"/>
              <a:gd name="connsiteY3" fmla="*/ 7559675 h 7559675"/>
              <a:gd name="connsiteX4" fmla="*/ 573247 w 5337408"/>
              <a:gd name="connsiteY4" fmla="*/ 7332887 h 7559675"/>
              <a:gd name="connsiteX5" fmla="*/ 242 w 5337408"/>
              <a:gd name="connsiteY5" fmla="*/ 4007957 h 7559675"/>
              <a:gd name="connsiteX6" fmla="*/ 15478 w 5337408"/>
              <a:gd name="connsiteY6" fmla="*/ 0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7408" h="7559675">
                <a:moveTo>
                  <a:pt x="15478" y="0"/>
                </a:moveTo>
                <a:lnTo>
                  <a:pt x="5337408" y="0"/>
                </a:lnTo>
                <a:lnTo>
                  <a:pt x="5337408" y="7559675"/>
                </a:lnTo>
                <a:lnTo>
                  <a:pt x="662873" y="7559675"/>
                </a:lnTo>
                <a:lnTo>
                  <a:pt x="573247" y="7332887"/>
                </a:lnTo>
                <a:cubicBezTo>
                  <a:pt x="143301" y="6195417"/>
                  <a:pt x="-6900" y="5033043"/>
                  <a:pt x="242" y="4007957"/>
                </a:cubicBezTo>
                <a:cubicBezTo>
                  <a:pt x="12938" y="2647842"/>
                  <a:pt x="303690" y="1526478"/>
                  <a:pt x="15478" y="0"/>
                </a:cubicBezTo>
                <a:close/>
              </a:path>
            </a:pathLst>
          </a:custGeom>
        </p:spPr>
        <p:txBody>
          <a:bodyPr wrap="square">
            <a:noAutofit/>
          </a:bodyPr>
          <a:lstStyle>
            <a:lvl1pPr marL="0" indent="0">
              <a:buNone/>
              <a:defRPr sz="1452">
                <a:solidFill>
                  <a:srgbClr val="5A5A5A"/>
                </a:solidFill>
                <a:latin typeface="Proxima Nova Rg" panose="02000506030000020004" pitchFamily="2" charset="0"/>
              </a:defRPr>
            </a:lvl1pPr>
          </a:lstStyle>
          <a:p>
            <a:endParaRPr lang="en-US"/>
          </a:p>
        </p:txBody>
      </p:sp>
      <p:sp>
        <p:nvSpPr>
          <p:cNvPr id="5" name="Tijdelijke aanduiding voor inhoud 29">
            <a:extLst>
              <a:ext uri="{FF2B5EF4-FFF2-40B4-BE49-F238E27FC236}">
                <a16:creationId xmlns:a16="http://schemas.microsoft.com/office/drawing/2014/main" id="{134083F8-C100-AB48-B682-172A0730E3A8}"/>
              </a:ext>
            </a:extLst>
          </p:cNvPr>
          <p:cNvSpPr>
            <a:spLocks noGrp="1"/>
          </p:cNvSpPr>
          <p:nvPr>
            <p:ph sz="quarter" idx="19" hasCustomPrompt="1"/>
          </p:nvPr>
        </p:nvSpPr>
        <p:spPr>
          <a:xfrm>
            <a:off x="652615" y="1126558"/>
            <a:ext cx="4720891" cy="3883896"/>
          </a:xfrm>
          <a:prstGeom prst="rect">
            <a:avLst/>
          </a:prstGeom>
        </p:spPr>
        <p:txBody>
          <a:bodyPr>
            <a:noAutofit/>
          </a:bodyPr>
          <a:lstStyle>
            <a:lvl1pPr marL="0" indent="0" algn="l">
              <a:lnSpc>
                <a:spcPct val="100000"/>
              </a:lnSpc>
              <a:buFontTx/>
              <a:buNone/>
              <a:defRPr sz="4800" b="1"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Quote.”</a:t>
            </a:r>
          </a:p>
        </p:txBody>
      </p:sp>
      <p:sp>
        <p:nvSpPr>
          <p:cNvPr id="6" name="Tijdelijke aanduiding voor inhoud 29">
            <a:extLst>
              <a:ext uri="{FF2B5EF4-FFF2-40B4-BE49-F238E27FC236}">
                <a16:creationId xmlns:a16="http://schemas.microsoft.com/office/drawing/2014/main" id="{B466CDD7-2A32-E640-ADD2-578161D61DD5}"/>
              </a:ext>
            </a:extLst>
          </p:cNvPr>
          <p:cNvSpPr>
            <a:spLocks noGrp="1"/>
          </p:cNvSpPr>
          <p:nvPr>
            <p:ph sz="quarter" idx="23" hasCustomPrompt="1"/>
          </p:nvPr>
        </p:nvSpPr>
        <p:spPr>
          <a:xfrm>
            <a:off x="652615" y="5105891"/>
            <a:ext cx="4720891" cy="448242"/>
          </a:xfrm>
          <a:prstGeom prst="rect">
            <a:avLst/>
          </a:prstGeom>
        </p:spPr>
        <p:txBody>
          <a:bodyPr>
            <a:noAutofit/>
          </a:bodyPr>
          <a:lstStyle>
            <a:lvl1pPr marL="0" indent="0" algn="l">
              <a:lnSpc>
                <a:spcPct val="100000"/>
              </a:lnSpc>
              <a:buFontTx/>
              <a:buNone/>
              <a:defRPr sz="16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 Click </a:t>
            </a:r>
            <a:r>
              <a:rPr lang="nl-NL" err="1"/>
              <a:t>to</a:t>
            </a:r>
            <a:r>
              <a:rPr lang="nl-NL"/>
              <a:t> </a:t>
            </a:r>
            <a:r>
              <a:rPr lang="nl-NL" err="1"/>
              <a:t>edit</a:t>
            </a:r>
            <a:r>
              <a:rPr lang="nl-NL"/>
              <a:t> Name</a:t>
            </a:r>
          </a:p>
        </p:txBody>
      </p:sp>
    </p:spTree>
    <p:extLst>
      <p:ext uri="{BB962C8B-B14F-4D97-AF65-F5344CB8AC3E}">
        <p14:creationId xmlns:p14="http://schemas.microsoft.com/office/powerpoint/2010/main" val="306145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rogram_02">
    <p:spTree>
      <p:nvGrpSpPr>
        <p:cNvPr id="1" name=""/>
        <p:cNvGrpSpPr/>
        <p:nvPr/>
      </p:nvGrpSpPr>
      <p:grpSpPr>
        <a:xfrm>
          <a:off x="0" y="0"/>
          <a:ext cx="0" cy="0"/>
          <a:chOff x="0" y="0"/>
          <a:chExt cx="0" cy="0"/>
        </a:xfrm>
      </p:grpSpPr>
      <p:sp>
        <p:nvSpPr>
          <p:cNvPr id="5" name="Graphic 31">
            <a:extLst>
              <a:ext uri="{FF2B5EF4-FFF2-40B4-BE49-F238E27FC236}">
                <a16:creationId xmlns:a16="http://schemas.microsoft.com/office/drawing/2014/main" id="{99C67A1B-66B3-1A43-9618-2BCB677EB758}"/>
              </a:ext>
            </a:extLst>
          </p:cNvPr>
          <p:cNvSpPr>
            <a:spLocks noChangeAspect="1"/>
          </p:cNvSpPr>
          <p:nvPr userDrawn="1"/>
        </p:nvSpPr>
        <p:spPr>
          <a:xfrm rot="5400000" flipH="1">
            <a:off x="3214179" y="-3237782"/>
            <a:ext cx="5752948" cy="12207060"/>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892481 w 6865779"/>
              <a:gd name="connsiteY0" fmla="*/ 12938 h 7584739"/>
              <a:gd name="connsiteX1" fmla="*/ 5816 w 6865779"/>
              <a:gd name="connsiteY1" fmla="*/ 3584562 h 7584739"/>
              <a:gd name="connsiteX2" fmla="*/ 747667 w 6865779"/>
              <a:gd name="connsiteY2" fmla="*/ 7576750 h 7584739"/>
              <a:gd name="connsiteX3" fmla="*/ 6865779 w 6865779"/>
              <a:gd name="connsiteY3" fmla="*/ 7584739 h 7584739"/>
              <a:gd name="connsiteX4" fmla="*/ 4901639 w 6865779"/>
              <a:gd name="connsiteY4" fmla="*/ 0 h 7584739"/>
              <a:gd name="connsiteX5" fmla="*/ 892481 w 6865779"/>
              <a:gd name="connsiteY5" fmla="*/ 12938 h 7584739"/>
              <a:gd name="connsiteX0" fmla="*/ 892481 w 6865779"/>
              <a:gd name="connsiteY0" fmla="*/ 0 h 7571801"/>
              <a:gd name="connsiteX1" fmla="*/ 5816 w 6865779"/>
              <a:gd name="connsiteY1" fmla="*/ 3571624 h 7571801"/>
              <a:gd name="connsiteX2" fmla="*/ 747667 w 6865779"/>
              <a:gd name="connsiteY2" fmla="*/ 7563812 h 7571801"/>
              <a:gd name="connsiteX3" fmla="*/ 6865779 w 6865779"/>
              <a:gd name="connsiteY3" fmla="*/ 7571801 h 7571801"/>
              <a:gd name="connsiteX4" fmla="*/ 6854087 w 6865779"/>
              <a:gd name="connsiteY4" fmla="*/ 3035 h 7571801"/>
              <a:gd name="connsiteX5" fmla="*/ 892481 w 6865779"/>
              <a:gd name="connsiteY5" fmla="*/ 0 h 7571801"/>
              <a:gd name="connsiteX0" fmla="*/ 361640 w 6334938"/>
              <a:gd name="connsiteY0" fmla="*/ 0 h 7571801"/>
              <a:gd name="connsiteX1" fmla="*/ 12775 w 6334938"/>
              <a:gd name="connsiteY1" fmla="*/ 3587596 h 7571801"/>
              <a:gd name="connsiteX2" fmla="*/ 216826 w 6334938"/>
              <a:gd name="connsiteY2" fmla="*/ 7563812 h 7571801"/>
              <a:gd name="connsiteX3" fmla="*/ 6334938 w 6334938"/>
              <a:gd name="connsiteY3" fmla="*/ 7571801 h 7571801"/>
              <a:gd name="connsiteX4" fmla="*/ 6323246 w 6334938"/>
              <a:gd name="connsiteY4" fmla="*/ 3035 h 7571801"/>
              <a:gd name="connsiteX5" fmla="*/ 361640 w 6334938"/>
              <a:gd name="connsiteY5" fmla="*/ 0 h 7571801"/>
              <a:gd name="connsiteX0" fmla="*/ 358315 w 6331613"/>
              <a:gd name="connsiteY0" fmla="*/ 0 h 7571801"/>
              <a:gd name="connsiteX1" fmla="*/ 9450 w 6331613"/>
              <a:gd name="connsiteY1" fmla="*/ 3587596 h 7571801"/>
              <a:gd name="connsiteX2" fmla="*/ 371298 w 6331613"/>
              <a:gd name="connsiteY2" fmla="*/ 7563814 h 7571801"/>
              <a:gd name="connsiteX3" fmla="*/ 6331613 w 6331613"/>
              <a:gd name="connsiteY3" fmla="*/ 7571801 h 7571801"/>
              <a:gd name="connsiteX4" fmla="*/ 6319921 w 6331613"/>
              <a:gd name="connsiteY4" fmla="*/ 3035 h 7571801"/>
              <a:gd name="connsiteX5" fmla="*/ 358315 w 6331613"/>
              <a:gd name="connsiteY5" fmla="*/ 0 h 7571801"/>
              <a:gd name="connsiteX0" fmla="*/ 425941 w 6331613"/>
              <a:gd name="connsiteY0" fmla="*/ 4950 h 7568766"/>
              <a:gd name="connsiteX1" fmla="*/ 9450 w 6331613"/>
              <a:gd name="connsiteY1" fmla="*/ 3584561 h 7568766"/>
              <a:gd name="connsiteX2" fmla="*/ 371298 w 6331613"/>
              <a:gd name="connsiteY2" fmla="*/ 7560779 h 7568766"/>
              <a:gd name="connsiteX3" fmla="*/ 6331613 w 6331613"/>
              <a:gd name="connsiteY3" fmla="*/ 7568766 h 7568766"/>
              <a:gd name="connsiteX4" fmla="*/ 6319921 w 6331613"/>
              <a:gd name="connsiteY4" fmla="*/ 0 h 7568766"/>
              <a:gd name="connsiteX5" fmla="*/ 425941 w 6331613"/>
              <a:gd name="connsiteY5" fmla="*/ 4950 h 7568766"/>
              <a:gd name="connsiteX0" fmla="*/ 414759 w 6331613"/>
              <a:gd name="connsiteY0" fmla="*/ 0 h 7570118"/>
              <a:gd name="connsiteX1" fmla="*/ 9450 w 6331613"/>
              <a:gd name="connsiteY1" fmla="*/ 3585913 h 7570118"/>
              <a:gd name="connsiteX2" fmla="*/ 371298 w 6331613"/>
              <a:gd name="connsiteY2" fmla="*/ 7562131 h 7570118"/>
              <a:gd name="connsiteX3" fmla="*/ 6331613 w 6331613"/>
              <a:gd name="connsiteY3" fmla="*/ 7570118 h 7570118"/>
              <a:gd name="connsiteX4" fmla="*/ 6319921 w 6331613"/>
              <a:gd name="connsiteY4" fmla="*/ 1352 h 7570118"/>
              <a:gd name="connsiteX5" fmla="*/ 414759 w 6331613"/>
              <a:gd name="connsiteY5" fmla="*/ 0 h 75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1613" h="7570118">
                <a:moveTo>
                  <a:pt x="414759" y="0"/>
                </a:moveTo>
                <a:cubicBezTo>
                  <a:pt x="633250" y="1866494"/>
                  <a:pt x="92019" y="2185724"/>
                  <a:pt x="9450" y="3585913"/>
                </a:cubicBezTo>
                <a:cubicBezTo>
                  <a:pt x="-78200" y="5063607"/>
                  <a:pt x="475463" y="6145425"/>
                  <a:pt x="371298" y="7562131"/>
                </a:cubicBezTo>
                <a:lnTo>
                  <a:pt x="6331613" y="7570118"/>
                </a:lnTo>
                <a:cubicBezTo>
                  <a:pt x="6327716" y="5047196"/>
                  <a:pt x="6323818" y="2524274"/>
                  <a:pt x="6319921" y="1352"/>
                </a:cubicBezTo>
                <a:lnTo>
                  <a:pt x="414759" y="0"/>
                </a:lnTo>
                <a:close/>
              </a:path>
            </a:pathLst>
          </a:custGeom>
          <a:solidFill>
            <a:srgbClr val="E5DDE8"/>
          </a:solidFill>
          <a:ln w="12692" cap="flat">
            <a:noFill/>
            <a:prstDash val="solid"/>
            <a:miter/>
          </a:ln>
        </p:spPr>
        <p:txBody>
          <a:bodyPr rtlCol="0" anchor="ctr"/>
          <a:lstStyle/>
          <a:p>
            <a:endParaRPr lang="en-US" sz="1633"/>
          </a:p>
        </p:txBody>
      </p:sp>
      <p:sp>
        <p:nvSpPr>
          <p:cNvPr id="22" name="Tijdelijke aanduiding voor inhoud 2">
            <a:extLst>
              <a:ext uri="{FF2B5EF4-FFF2-40B4-BE49-F238E27FC236}">
                <a16:creationId xmlns:a16="http://schemas.microsoft.com/office/drawing/2014/main" id="{D5A850F6-53D6-E643-B8F5-A054A43A6CE7}"/>
              </a:ext>
            </a:extLst>
          </p:cNvPr>
          <p:cNvSpPr>
            <a:spLocks noGrp="1"/>
          </p:cNvSpPr>
          <p:nvPr>
            <p:ph sz="quarter" idx="22" hasCustomPrompt="1"/>
          </p:nvPr>
        </p:nvSpPr>
        <p:spPr>
          <a:xfrm>
            <a:off x="734962" y="471765"/>
            <a:ext cx="7799732" cy="489879"/>
          </a:xfrm>
          <a:prstGeom prst="rect">
            <a:avLst/>
          </a:prstGeom>
        </p:spPr>
        <p:txBody>
          <a:bodyPr>
            <a:noAutofit/>
          </a:bodyPr>
          <a:lstStyle>
            <a:lvl1pPr marL="0" indent="0">
              <a:buNone/>
              <a:defRPr sz="2400" b="1" i="0">
                <a:solidFill>
                  <a:srgbClr val="6A1D58"/>
                </a:solidFill>
                <a:latin typeface="Proxima Nova Semibold" panose="02000506030000020004" pitchFamily="2" charset="0"/>
              </a:defRPr>
            </a:lvl1pPr>
            <a:lvl2pPr marL="457191" indent="0">
              <a:buNone/>
              <a:defRPr sz="2177">
                <a:latin typeface="Proxima Nova Rg" panose="02000506030000020004" pitchFamily="2" charset="0"/>
              </a:defRPr>
            </a:lvl2pPr>
            <a:lvl3pPr marL="914382" indent="0">
              <a:buNone/>
              <a:defRPr sz="2177">
                <a:latin typeface="Proxima Nova Rg" panose="02000506030000020004" pitchFamily="2" charset="0"/>
              </a:defRPr>
            </a:lvl3pPr>
            <a:lvl4pPr marL="1371574" indent="0">
              <a:buNone/>
              <a:defRPr sz="2177">
                <a:latin typeface="Proxima Nova Rg" panose="02000506030000020004" pitchFamily="2" charset="0"/>
              </a:defRPr>
            </a:lvl4pPr>
            <a:lvl5pPr marL="1828766" indent="0">
              <a:buNone/>
              <a:defRPr sz="2177">
                <a:latin typeface="Proxima Nova Rg" panose="02000506030000020004" pitchFamily="2" charset="0"/>
              </a:defRPr>
            </a:lvl5pPr>
          </a:lstStyle>
          <a:p>
            <a:pPr lvl="0"/>
            <a:r>
              <a:rPr lang="nl-NL"/>
              <a:t>Click </a:t>
            </a:r>
            <a:r>
              <a:rPr lang="nl-NL" err="1"/>
              <a:t>to</a:t>
            </a:r>
            <a:r>
              <a:rPr lang="nl-NL"/>
              <a:t> </a:t>
            </a:r>
            <a:r>
              <a:rPr lang="nl-NL" err="1"/>
              <a:t>edit</a:t>
            </a:r>
            <a:r>
              <a:rPr lang="nl-NL"/>
              <a:t> Program</a:t>
            </a:r>
          </a:p>
        </p:txBody>
      </p:sp>
      <p:pic>
        <p:nvPicPr>
          <p:cNvPr id="6" name="Graphic 5">
            <a:extLst>
              <a:ext uri="{FF2B5EF4-FFF2-40B4-BE49-F238E27FC236}">
                <a16:creationId xmlns:a16="http://schemas.microsoft.com/office/drawing/2014/main" id="{16AC073D-8E39-3241-A2EB-440D46A18D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30540" y="5583713"/>
            <a:ext cx="1040384" cy="991616"/>
          </a:xfrm>
          <a:prstGeom prst="rect">
            <a:avLst/>
          </a:prstGeom>
        </p:spPr>
      </p:pic>
    </p:spTree>
    <p:extLst>
      <p:ext uri="{BB962C8B-B14F-4D97-AF65-F5344CB8AC3E}">
        <p14:creationId xmlns:p14="http://schemas.microsoft.com/office/powerpoint/2010/main" val="343978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ining">
    <p:spTree>
      <p:nvGrpSpPr>
        <p:cNvPr id="1" name=""/>
        <p:cNvGrpSpPr/>
        <p:nvPr/>
      </p:nvGrpSpPr>
      <p:grpSpPr>
        <a:xfrm>
          <a:off x="0" y="0"/>
          <a:ext cx="0" cy="0"/>
          <a:chOff x="0" y="0"/>
          <a:chExt cx="0" cy="0"/>
        </a:xfrm>
      </p:grpSpPr>
      <p:sp>
        <p:nvSpPr>
          <p:cNvPr id="47" name="Graphic 34">
            <a:extLst>
              <a:ext uri="{FF2B5EF4-FFF2-40B4-BE49-F238E27FC236}">
                <a16:creationId xmlns:a16="http://schemas.microsoft.com/office/drawing/2014/main" id="{B1505EBA-8955-5842-89C5-57BBD0BD6044}"/>
              </a:ext>
            </a:extLst>
          </p:cNvPr>
          <p:cNvSpPr>
            <a:spLocks noChangeAspect="1"/>
          </p:cNvSpPr>
          <p:nvPr userDrawn="1"/>
        </p:nvSpPr>
        <p:spPr>
          <a:xfrm rot="10800000" flipV="1">
            <a:off x="2547498" y="1"/>
            <a:ext cx="3692269"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en-US" sz="1633"/>
          </a:p>
        </p:txBody>
      </p:sp>
      <p:sp>
        <p:nvSpPr>
          <p:cNvPr id="48" name="Graphic 31">
            <a:extLst>
              <a:ext uri="{FF2B5EF4-FFF2-40B4-BE49-F238E27FC236}">
                <a16:creationId xmlns:a16="http://schemas.microsoft.com/office/drawing/2014/main" id="{D9F30E64-1720-F845-A905-75539577980A}"/>
              </a:ext>
            </a:extLst>
          </p:cNvPr>
          <p:cNvSpPr>
            <a:spLocks noChangeAspect="1"/>
          </p:cNvSpPr>
          <p:nvPr userDrawn="1"/>
        </p:nvSpPr>
        <p:spPr>
          <a:xfrm rot="10800000">
            <a:off x="0" y="-1"/>
            <a:ext cx="5486400"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en-US" sz="1633"/>
          </a:p>
        </p:txBody>
      </p:sp>
      <p:sp>
        <p:nvSpPr>
          <p:cNvPr id="41" name="Tijdelijke aanduiding voor inhoud 29">
            <a:extLst>
              <a:ext uri="{FF2B5EF4-FFF2-40B4-BE49-F238E27FC236}">
                <a16:creationId xmlns:a16="http://schemas.microsoft.com/office/drawing/2014/main" id="{4FEB445E-36D3-0A4A-896C-8CD416BE50F7}"/>
              </a:ext>
            </a:extLst>
          </p:cNvPr>
          <p:cNvSpPr>
            <a:spLocks noGrp="1"/>
          </p:cNvSpPr>
          <p:nvPr>
            <p:ph sz="quarter" idx="19" hasCustomPrompt="1"/>
          </p:nvPr>
        </p:nvSpPr>
        <p:spPr>
          <a:xfrm>
            <a:off x="6573520" y="476160"/>
            <a:ext cx="5140504" cy="486459"/>
          </a:xfrm>
          <a:prstGeom prst="rect">
            <a:avLst/>
          </a:prstGeom>
        </p:spPr>
        <p:txBody>
          <a:bodyPr>
            <a:normAutofit/>
          </a:bodyPr>
          <a:lstStyle>
            <a:lvl1pPr marL="0" indent="0" algn="l">
              <a:lnSpc>
                <a:spcPct val="100000"/>
              </a:lnSpc>
              <a:buFontTx/>
              <a:buNone/>
              <a:defRPr sz="2400" b="0"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Training</a:t>
            </a:r>
          </a:p>
        </p:txBody>
      </p:sp>
      <p:sp>
        <p:nvSpPr>
          <p:cNvPr id="42" name="Tijdelijke aanduiding voor inhoud 29">
            <a:extLst>
              <a:ext uri="{FF2B5EF4-FFF2-40B4-BE49-F238E27FC236}">
                <a16:creationId xmlns:a16="http://schemas.microsoft.com/office/drawing/2014/main" id="{34A6D601-4BA8-514E-9AE7-A65E7088CECD}"/>
              </a:ext>
            </a:extLst>
          </p:cNvPr>
          <p:cNvSpPr>
            <a:spLocks noGrp="1"/>
          </p:cNvSpPr>
          <p:nvPr>
            <p:ph sz="quarter" idx="21" hasCustomPrompt="1"/>
          </p:nvPr>
        </p:nvSpPr>
        <p:spPr>
          <a:xfrm>
            <a:off x="6573520" y="1677502"/>
            <a:ext cx="5140504" cy="4735489"/>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43" name="Tijdelijke aanduiding voor inhoud 29">
            <a:extLst>
              <a:ext uri="{FF2B5EF4-FFF2-40B4-BE49-F238E27FC236}">
                <a16:creationId xmlns:a16="http://schemas.microsoft.com/office/drawing/2014/main" id="{FF4F7076-AA40-F44E-BCC0-4739A4D131B4}"/>
              </a:ext>
            </a:extLst>
          </p:cNvPr>
          <p:cNvSpPr>
            <a:spLocks noGrp="1"/>
          </p:cNvSpPr>
          <p:nvPr>
            <p:ph sz="quarter" idx="22" hasCustomPrompt="1"/>
          </p:nvPr>
        </p:nvSpPr>
        <p:spPr>
          <a:xfrm>
            <a:off x="587260" y="1677501"/>
            <a:ext cx="3694611" cy="4735489"/>
          </a:xfrm>
          <a:prstGeom prst="rect">
            <a:avLst/>
          </a:prstGeom>
        </p:spPr>
        <p:txBody>
          <a:bodyPr/>
          <a:lstStyle>
            <a:lvl1pPr marL="0" indent="0" algn="l">
              <a:lnSpc>
                <a:spcPct val="100000"/>
              </a:lnSpc>
              <a:buFontTx/>
              <a:buNone/>
              <a:defRPr sz="1200" b="0">
                <a:solidFill>
                  <a:schemeClr val="bg1"/>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Tree>
    <p:extLst>
      <p:ext uri="{BB962C8B-B14F-4D97-AF65-F5344CB8AC3E}">
        <p14:creationId xmlns:p14="http://schemas.microsoft.com/office/powerpoint/2010/main" val="2862136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ract_Terms">
    <p:spTree>
      <p:nvGrpSpPr>
        <p:cNvPr id="1" name=""/>
        <p:cNvGrpSpPr/>
        <p:nvPr/>
      </p:nvGrpSpPr>
      <p:grpSpPr>
        <a:xfrm>
          <a:off x="0" y="0"/>
          <a:ext cx="0" cy="0"/>
          <a:chOff x="0" y="0"/>
          <a:chExt cx="0" cy="0"/>
        </a:xfrm>
      </p:grpSpPr>
      <p:sp>
        <p:nvSpPr>
          <p:cNvPr id="9" name="Graphic 31">
            <a:extLst>
              <a:ext uri="{FF2B5EF4-FFF2-40B4-BE49-F238E27FC236}">
                <a16:creationId xmlns:a16="http://schemas.microsoft.com/office/drawing/2014/main" id="{70F94AF0-E471-004C-8B32-098320FD11CE}"/>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solidFill>
          <a:ln w="12692" cap="flat">
            <a:noFill/>
            <a:prstDash val="solid"/>
            <a:miter/>
          </a:ln>
        </p:spPr>
        <p:txBody>
          <a:bodyPr rtlCol="0" anchor="ctr"/>
          <a:lstStyle/>
          <a:p>
            <a:endParaRPr lang="en-US" sz="1633"/>
          </a:p>
        </p:txBody>
      </p:sp>
      <p:sp>
        <p:nvSpPr>
          <p:cNvPr id="10" name="Tijdelijke aanduiding voor inhoud 2">
            <a:extLst>
              <a:ext uri="{FF2B5EF4-FFF2-40B4-BE49-F238E27FC236}">
                <a16:creationId xmlns:a16="http://schemas.microsoft.com/office/drawing/2014/main" id="{721DBEEF-2615-BE47-8EF8-AB79DA1FA10B}"/>
              </a:ext>
            </a:extLst>
          </p:cNvPr>
          <p:cNvSpPr>
            <a:spLocks noGrp="1"/>
          </p:cNvSpPr>
          <p:nvPr>
            <p:ph sz="quarter" idx="22" hasCustomPrompt="1"/>
          </p:nvPr>
        </p:nvSpPr>
        <p:spPr>
          <a:xfrm>
            <a:off x="513254" y="471764"/>
            <a:ext cx="7799732" cy="653171"/>
          </a:xfrm>
          <a:prstGeom prst="rect">
            <a:avLst/>
          </a:prstGeom>
        </p:spPr>
        <p:txBody>
          <a:bodyPr>
            <a:noAutofit/>
          </a:bodyPr>
          <a:lstStyle>
            <a:lvl1pPr marL="0" indent="0">
              <a:buNone/>
              <a:defRPr sz="2400" b="0" i="0">
                <a:solidFill>
                  <a:srgbClr val="6A1D58"/>
                </a:solidFill>
                <a:latin typeface="Proxima Nova Semibold" panose="02000506030000020004" pitchFamily="2" charset="0"/>
              </a:defRPr>
            </a:lvl1pPr>
            <a:lvl2pPr marL="457191" indent="0">
              <a:buNone/>
              <a:defRPr sz="2177">
                <a:latin typeface="Proxima Nova Rg" panose="02000506030000020004" pitchFamily="2" charset="0"/>
              </a:defRPr>
            </a:lvl2pPr>
            <a:lvl3pPr marL="914382" indent="0">
              <a:buNone/>
              <a:defRPr sz="2177">
                <a:latin typeface="Proxima Nova Rg" panose="02000506030000020004" pitchFamily="2" charset="0"/>
              </a:defRPr>
            </a:lvl3pPr>
            <a:lvl4pPr marL="1371574" indent="0">
              <a:buNone/>
              <a:defRPr sz="2177">
                <a:latin typeface="Proxima Nova Rg" panose="02000506030000020004" pitchFamily="2" charset="0"/>
              </a:defRPr>
            </a:lvl4pPr>
            <a:lvl5pPr marL="1828766" indent="0">
              <a:buNone/>
              <a:defRPr sz="217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title</a:t>
            </a:r>
            <a:endParaRPr lang="nl-NL"/>
          </a:p>
        </p:txBody>
      </p:sp>
      <p:sp>
        <p:nvSpPr>
          <p:cNvPr id="11" name="Tijdelijke aanduiding voor inhoud 29">
            <a:extLst>
              <a:ext uri="{FF2B5EF4-FFF2-40B4-BE49-F238E27FC236}">
                <a16:creationId xmlns:a16="http://schemas.microsoft.com/office/drawing/2014/main" id="{E7093114-0A71-FB48-A814-A951BC509F4D}"/>
              </a:ext>
            </a:extLst>
          </p:cNvPr>
          <p:cNvSpPr>
            <a:spLocks noGrp="1"/>
          </p:cNvSpPr>
          <p:nvPr>
            <p:ph sz="quarter" idx="21" hasCustomPrompt="1"/>
          </p:nvPr>
        </p:nvSpPr>
        <p:spPr>
          <a:xfrm>
            <a:off x="539756" y="1334119"/>
            <a:ext cx="4800000" cy="1495552"/>
          </a:xfrm>
          <a:prstGeom prst="rect">
            <a:avLst/>
          </a:prstGeom>
        </p:spPr>
        <p:txBody>
          <a:bodyPr/>
          <a:lstStyle>
            <a:lvl1pPr marL="0" indent="0" algn="l">
              <a:lnSpc>
                <a:spcPct val="100000"/>
              </a:lnSpc>
              <a:buFontTx/>
              <a:buNone/>
              <a:defRPr sz="12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14" name="Tijdelijke aanduiding voor inhoud 29">
            <a:extLst>
              <a:ext uri="{FF2B5EF4-FFF2-40B4-BE49-F238E27FC236}">
                <a16:creationId xmlns:a16="http://schemas.microsoft.com/office/drawing/2014/main" id="{92E2DE2C-D4F4-E14C-AD6A-6F9378C1B054}"/>
              </a:ext>
            </a:extLst>
          </p:cNvPr>
          <p:cNvSpPr>
            <a:spLocks noGrp="1"/>
          </p:cNvSpPr>
          <p:nvPr>
            <p:ph sz="quarter" idx="23" hasCustomPrompt="1"/>
          </p:nvPr>
        </p:nvSpPr>
        <p:spPr>
          <a:xfrm>
            <a:off x="539756" y="1124935"/>
            <a:ext cx="4800000" cy="312505"/>
          </a:xfrm>
          <a:prstGeom prst="rect">
            <a:avLst/>
          </a:prstGeom>
        </p:spPr>
        <p:txBody>
          <a:bodyPr/>
          <a:lstStyle>
            <a:lvl1pPr marL="0" indent="0" algn="l">
              <a:lnSpc>
                <a:spcPct val="100000"/>
              </a:lnSpc>
              <a:buFontTx/>
              <a:buNone/>
              <a:defRPr sz="1200" b="0"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
        <p:nvSpPr>
          <p:cNvPr id="15" name="Tijdelijke aanduiding voor inhoud 29">
            <a:extLst>
              <a:ext uri="{FF2B5EF4-FFF2-40B4-BE49-F238E27FC236}">
                <a16:creationId xmlns:a16="http://schemas.microsoft.com/office/drawing/2014/main" id="{095B331F-8563-C049-BD8F-B51C19824114}"/>
              </a:ext>
            </a:extLst>
          </p:cNvPr>
          <p:cNvSpPr>
            <a:spLocks noGrp="1"/>
          </p:cNvSpPr>
          <p:nvPr>
            <p:ph sz="quarter" idx="24" hasCustomPrompt="1"/>
          </p:nvPr>
        </p:nvSpPr>
        <p:spPr>
          <a:xfrm>
            <a:off x="539756" y="3248043"/>
            <a:ext cx="4800000" cy="2730023"/>
          </a:xfrm>
          <a:prstGeom prst="rect">
            <a:avLst/>
          </a:prstGeom>
        </p:spPr>
        <p:txBody>
          <a:bodyPr/>
          <a:lstStyle>
            <a:lvl1pPr marL="126997" marR="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sz="1200" b="0" i="0">
                <a:solidFill>
                  <a:srgbClr val="5A5A5A"/>
                </a:solidFill>
                <a:latin typeface="Proxima Nova"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marL="126997" marR="0" lvl="0" indent="-126997"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a:t>Click </a:t>
            </a:r>
            <a:r>
              <a:rPr lang="nl-NL" err="1"/>
              <a:t>to</a:t>
            </a:r>
            <a:r>
              <a:rPr lang="nl-NL"/>
              <a:t> </a:t>
            </a:r>
            <a:r>
              <a:rPr lang="nl-NL" err="1"/>
              <a:t>edit</a:t>
            </a:r>
            <a:r>
              <a:rPr lang="nl-NL"/>
              <a:t> Master </a:t>
            </a:r>
            <a:r>
              <a:rPr lang="nl-NL" err="1"/>
              <a:t>text</a:t>
            </a:r>
            <a:endParaRPr lang="nl-NL"/>
          </a:p>
          <a:p>
            <a:pPr lvl="0"/>
            <a:endParaRPr lang="nl-NL"/>
          </a:p>
        </p:txBody>
      </p:sp>
      <p:sp>
        <p:nvSpPr>
          <p:cNvPr id="16" name="Tijdelijke aanduiding voor inhoud 29">
            <a:extLst>
              <a:ext uri="{FF2B5EF4-FFF2-40B4-BE49-F238E27FC236}">
                <a16:creationId xmlns:a16="http://schemas.microsoft.com/office/drawing/2014/main" id="{0E558EC9-229E-D940-BD71-8CEBCE3FD803}"/>
              </a:ext>
            </a:extLst>
          </p:cNvPr>
          <p:cNvSpPr>
            <a:spLocks noGrp="1"/>
          </p:cNvSpPr>
          <p:nvPr>
            <p:ph sz="quarter" idx="25" hasCustomPrompt="1"/>
          </p:nvPr>
        </p:nvSpPr>
        <p:spPr>
          <a:xfrm>
            <a:off x="539756" y="3038857"/>
            <a:ext cx="4800000" cy="312505"/>
          </a:xfrm>
          <a:prstGeom prst="rect">
            <a:avLst/>
          </a:prstGeom>
        </p:spPr>
        <p:txBody>
          <a:bodyPr/>
          <a:lstStyle>
            <a:lvl1pPr marL="0" indent="0" algn="l">
              <a:lnSpc>
                <a:spcPct val="100000"/>
              </a:lnSpc>
              <a:buFontTx/>
              <a:buNone/>
              <a:defRPr sz="1200" b="0"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Click </a:t>
            </a:r>
            <a:r>
              <a:rPr lang="nl-NL" err="1"/>
              <a:t>to</a:t>
            </a:r>
            <a:r>
              <a:rPr lang="nl-NL"/>
              <a:t> </a:t>
            </a:r>
            <a:r>
              <a:rPr lang="nl-NL" err="1"/>
              <a:t>edit</a:t>
            </a:r>
            <a:r>
              <a:rPr lang="nl-NL"/>
              <a:t> Master </a:t>
            </a:r>
            <a:r>
              <a:rPr lang="nl-NL" err="1"/>
              <a:t>text</a:t>
            </a:r>
            <a:endParaRPr lang="nl-NL"/>
          </a:p>
        </p:txBody>
      </p:sp>
    </p:spTree>
    <p:extLst>
      <p:ext uri="{BB962C8B-B14F-4D97-AF65-F5344CB8AC3E}">
        <p14:creationId xmlns:p14="http://schemas.microsoft.com/office/powerpoint/2010/main" val="272027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reer_Pathways_3">
    <p:spTree>
      <p:nvGrpSpPr>
        <p:cNvPr id="1" name=""/>
        <p:cNvGrpSpPr/>
        <p:nvPr/>
      </p:nvGrpSpPr>
      <p:grpSpPr>
        <a:xfrm>
          <a:off x="0" y="0"/>
          <a:ext cx="0" cy="0"/>
          <a:chOff x="0" y="0"/>
          <a:chExt cx="0" cy="0"/>
        </a:xfrm>
      </p:grpSpPr>
      <p:sp>
        <p:nvSpPr>
          <p:cNvPr id="32" name="Graphic 31">
            <a:extLst>
              <a:ext uri="{FF2B5EF4-FFF2-40B4-BE49-F238E27FC236}">
                <a16:creationId xmlns:a16="http://schemas.microsoft.com/office/drawing/2014/main" id="{3D88BA58-AD00-FE41-AA2C-6670A2DA03A9}"/>
              </a:ext>
            </a:extLst>
          </p:cNvPr>
          <p:cNvSpPr>
            <a:spLocks noChangeAspect="1"/>
          </p:cNvSpPr>
          <p:nvPr userDrawn="1"/>
        </p:nvSpPr>
        <p:spPr>
          <a:xfrm rot="16200000">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solidFill>
          <a:ln w="12692" cap="flat">
            <a:noFill/>
            <a:prstDash val="solid"/>
            <a:miter/>
          </a:ln>
        </p:spPr>
        <p:txBody>
          <a:bodyPr rtlCol="0" anchor="ctr"/>
          <a:lstStyle/>
          <a:p>
            <a:endParaRPr lang="en-US" sz="1633"/>
          </a:p>
        </p:txBody>
      </p:sp>
      <p:sp>
        <p:nvSpPr>
          <p:cNvPr id="27" name="Graphic 31">
            <a:extLst>
              <a:ext uri="{FF2B5EF4-FFF2-40B4-BE49-F238E27FC236}">
                <a16:creationId xmlns:a16="http://schemas.microsoft.com/office/drawing/2014/main" id="{FEEB3CCA-AEA4-2F48-B992-EEE20565F5BE}"/>
              </a:ext>
            </a:extLst>
          </p:cNvPr>
          <p:cNvSpPr>
            <a:spLocks noChangeAspect="1"/>
          </p:cNvSpPr>
          <p:nvPr userDrawn="1"/>
        </p:nvSpPr>
        <p:spPr>
          <a:xfrm rot="5400000" flipH="1">
            <a:off x="2998261" y="-2998271"/>
            <a:ext cx="6216321"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en-US" sz="1633"/>
          </a:p>
        </p:txBody>
      </p:sp>
      <p:sp>
        <p:nvSpPr>
          <p:cNvPr id="3" name="Tijdelijke aanduiding voor inhoud 2">
            <a:extLst>
              <a:ext uri="{FF2B5EF4-FFF2-40B4-BE49-F238E27FC236}">
                <a16:creationId xmlns:a16="http://schemas.microsoft.com/office/drawing/2014/main" id="{2C6B74FD-8A3F-EF4F-90C7-49EE263DD5AD}"/>
              </a:ext>
            </a:extLst>
          </p:cNvPr>
          <p:cNvSpPr>
            <a:spLocks noGrp="1"/>
          </p:cNvSpPr>
          <p:nvPr>
            <p:ph sz="quarter" idx="22" hasCustomPrompt="1"/>
          </p:nvPr>
        </p:nvSpPr>
        <p:spPr>
          <a:xfrm>
            <a:off x="513254" y="471764"/>
            <a:ext cx="7799732" cy="653171"/>
          </a:xfrm>
          <a:prstGeom prst="rect">
            <a:avLst/>
          </a:prstGeom>
        </p:spPr>
        <p:txBody>
          <a:bodyPr>
            <a:noAutofit/>
          </a:bodyPr>
          <a:lstStyle>
            <a:lvl1pPr marL="0" indent="0">
              <a:buNone/>
              <a:defRPr sz="2400" b="0" i="0">
                <a:solidFill>
                  <a:srgbClr val="6A1D58"/>
                </a:solidFill>
                <a:latin typeface="Proxima Nova Semibold" panose="02000506030000020004" pitchFamily="2" charset="0"/>
              </a:defRPr>
            </a:lvl1pPr>
            <a:lvl2pPr marL="457191" indent="0">
              <a:buNone/>
              <a:defRPr sz="2177">
                <a:latin typeface="Proxima Nova Rg" panose="02000506030000020004" pitchFamily="2" charset="0"/>
              </a:defRPr>
            </a:lvl2pPr>
            <a:lvl3pPr marL="914382" indent="0">
              <a:buNone/>
              <a:defRPr sz="2177">
                <a:latin typeface="Proxima Nova Rg" panose="02000506030000020004" pitchFamily="2" charset="0"/>
              </a:defRPr>
            </a:lvl3pPr>
            <a:lvl4pPr marL="1371574" indent="0">
              <a:buNone/>
              <a:defRPr sz="2177">
                <a:latin typeface="Proxima Nova Rg" panose="02000506030000020004" pitchFamily="2" charset="0"/>
              </a:defRPr>
            </a:lvl4pPr>
            <a:lvl5pPr marL="1828766" indent="0">
              <a:buNone/>
              <a:defRPr sz="2177">
                <a:latin typeface="Proxima Nova Rg" panose="02000506030000020004" pitchFamily="2" charset="0"/>
              </a:defRPr>
            </a:lvl5pPr>
          </a:lstStyle>
          <a:p>
            <a:pPr lvl="0"/>
            <a:r>
              <a:rPr lang="nl-NL"/>
              <a:t>Click </a:t>
            </a:r>
            <a:r>
              <a:rPr lang="nl-NL" err="1"/>
              <a:t>to</a:t>
            </a:r>
            <a:r>
              <a:rPr lang="nl-NL"/>
              <a:t> </a:t>
            </a:r>
            <a:r>
              <a:rPr lang="nl-NL" err="1"/>
              <a:t>edit</a:t>
            </a:r>
            <a:r>
              <a:rPr lang="nl-NL"/>
              <a:t> Learning </a:t>
            </a:r>
            <a:r>
              <a:rPr lang="nl-NL" err="1"/>
              <a:t>Journey</a:t>
            </a:r>
            <a:endParaRPr lang="nl-NL"/>
          </a:p>
        </p:txBody>
      </p:sp>
      <p:sp>
        <p:nvSpPr>
          <p:cNvPr id="26" name="Tijdelijke aanduiding voor inhoud 4">
            <a:extLst>
              <a:ext uri="{FF2B5EF4-FFF2-40B4-BE49-F238E27FC236}">
                <a16:creationId xmlns:a16="http://schemas.microsoft.com/office/drawing/2014/main" id="{238A96BE-D1D9-E64A-8591-CC9051B9DBEE}"/>
              </a:ext>
            </a:extLst>
          </p:cNvPr>
          <p:cNvSpPr>
            <a:spLocks noGrp="1"/>
          </p:cNvSpPr>
          <p:nvPr>
            <p:ph sz="quarter" idx="28" hasCustomPrompt="1"/>
          </p:nvPr>
        </p:nvSpPr>
        <p:spPr>
          <a:xfrm>
            <a:off x="8056249" y="1616517"/>
            <a:ext cx="3694611" cy="326585"/>
          </a:xfrm>
          <a:prstGeom prst="rect">
            <a:avLst/>
          </a:prstGeom>
        </p:spPr>
        <p:txBody>
          <a:bodyPr/>
          <a:lstStyle>
            <a:lvl1pPr marL="0" indent="0">
              <a:buNone/>
              <a:defRPr sz="1200" b="1" i="0">
                <a:solidFill>
                  <a:srgbClr val="5A5A5A"/>
                </a:solidFill>
                <a:latin typeface="Proxima Nova Semibold" panose="02000506030000020004" pitchFamily="2" charset="0"/>
              </a:defRPr>
            </a:lvl1pPr>
          </a:lstStyle>
          <a:p>
            <a:pPr lvl="0"/>
            <a:r>
              <a:rPr lang="nl-NL"/>
              <a:t>Learning goals</a:t>
            </a:r>
            <a:endParaRPr lang="en-US"/>
          </a:p>
        </p:txBody>
      </p:sp>
      <p:sp>
        <p:nvSpPr>
          <p:cNvPr id="29" name="Tijdelijke aanduiding voor inhoud 9">
            <a:extLst>
              <a:ext uri="{FF2B5EF4-FFF2-40B4-BE49-F238E27FC236}">
                <a16:creationId xmlns:a16="http://schemas.microsoft.com/office/drawing/2014/main" id="{D95EA73B-EAA9-FF4C-9EF2-541CF6B85C77}"/>
              </a:ext>
            </a:extLst>
          </p:cNvPr>
          <p:cNvSpPr>
            <a:spLocks noGrp="1"/>
          </p:cNvSpPr>
          <p:nvPr>
            <p:ph sz="quarter" idx="29" hasCustomPrompt="1"/>
          </p:nvPr>
        </p:nvSpPr>
        <p:spPr>
          <a:xfrm>
            <a:off x="8056738" y="1953622"/>
            <a:ext cx="3694711" cy="2780937"/>
          </a:xfrm>
          <a:prstGeom prst="rect">
            <a:avLst/>
          </a:prstGeom>
        </p:spPr>
        <p:txBody>
          <a:bodyPr/>
          <a:lstStyle>
            <a:lvl1pPr marL="83529" indent="-83529">
              <a:lnSpc>
                <a:spcPct val="100000"/>
              </a:lnSpc>
              <a:spcBef>
                <a:spcPts val="0"/>
              </a:spcBef>
              <a:buFont typeface="Arial" panose="020B0604020202020204" pitchFamily="34" charset="0"/>
              <a:buChar char="•"/>
              <a:tabLst/>
              <a:defRPr sz="1200">
                <a:solidFill>
                  <a:srgbClr val="5A5A5A"/>
                </a:solidFill>
                <a:latin typeface="Proxima Nova Rg" panose="02000506030000020004" pitchFamily="2" charset="0"/>
              </a:defRPr>
            </a:lvl1pPr>
            <a:lvl2pPr marL="612726" indent="-155536">
              <a:lnSpc>
                <a:spcPct val="100000"/>
              </a:lnSpc>
              <a:buFont typeface="Arial" panose="020B0604020202020204" pitchFamily="34" charset="0"/>
              <a:buChar char="•"/>
              <a:defRPr sz="1088">
                <a:solidFill>
                  <a:schemeClr val="bg1"/>
                </a:solidFill>
                <a:latin typeface="Proxima Nova Rg" panose="02000506030000020004" pitchFamily="2" charset="0"/>
              </a:defRPr>
            </a:lvl2pPr>
            <a:lvl3pPr marL="1069919" indent="-155536">
              <a:lnSpc>
                <a:spcPct val="100000"/>
              </a:lnSpc>
              <a:buFont typeface="Arial" panose="020B0604020202020204" pitchFamily="34" charset="0"/>
              <a:buChar char="•"/>
              <a:defRPr sz="1088">
                <a:solidFill>
                  <a:schemeClr val="bg1"/>
                </a:solidFill>
                <a:latin typeface="Proxima Nova Rg" panose="02000506030000020004" pitchFamily="2" charset="0"/>
              </a:defRPr>
            </a:lvl3pPr>
            <a:lvl4pPr marL="1527110" indent="-155536">
              <a:lnSpc>
                <a:spcPct val="100000"/>
              </a:lnSpc>
              <a:buFont typeface="Arial" panose="020B0604020202020204" pitchFamily="34" charset="0"/>
              <a:buChar char="•"/>
              <a:defRPr sz="1088">
                <a:solidFill>
                  <a:schemeClr val="bg1"/>
                </a:solidFill>
                <a:latin typeface="Proxima Nova Rg" panose="02000506030000020004" pitchFamily="2" charset="0"/>
              </a:defRPr>
            </a:lvl4pPr>
            <a:lvl5pPr marL="1984301" indent="-155536">
              <a:lnSpc>
                <a:spcPct val="100000"/>
              </a:lnSpc>
              <a:buFont typeface="Arial" panose="020B0604020202020204" pitchFamily="34" charset="0"/>
              <a:buChar char="•"/>
              <a:defRPr sz="1088">
                <a:solidFill>
                  <a:schemeClr val="bg1"/>
                </a:solidFill>
                <a:latin typeface="Proxima Nova Rg" panose="02000506030000020004" pitchFamily="2" charset="0"/>
              </a:defRPr>
            </a:lvl5pPr>
          </a:lstStyle>
          <a:p>
            <a:pPr lvl="0"/>
            <a:r>
              <a:rPr lang="nl-NL"/>
              <a:t>Click </a:t>
            </a:r>
            <a:r>
              <a:rPr lang="nl-NL" err="1"/>
              <a:t>to</a:t>
            </a:r>
            <a:r>
              <a:rPr lang="nl-NL"/>
              <a:t> </a:t>
            </a:r>
            <a:r>
              <a:rPr lang="nl-NL" err="1"/>
              <a:t>edit</a:t>
            </a:r>
            <a:r>
              <a:rPr lang="nl-NL"/>
              <a:t> </a:t>
            </a:r>
            <a:r>
              <a:rPr lang="nl-NL" err="1"/>
              <a:t>text</a:t>
            </a:r>
            <a:endParaRPr lang="nl-NL"/>
          </a:p>
          <a:p>
            <a:pPr lvl="0"/>
            <a:r>
              <a:rPr lang="nl-NL"/>
              <a:t>Click </a:t>
            </a:r>
            <a:r>
              <a:rPr lang="nl-NL" err="1"/>
              <a:t>to</a:t>
            </a:r>
            <a:r>
              <a:rPr lang="nl-NL"/>
              <a:t> </a:t>
            </a:r>
            <a:r>
              <a:rPr lang="nl-NL" err="1"/>
              <a:t>edit</a:t>
            </a:r>
            <a:r>
              <a:rPr lang="nl-NL"/>
              <a:t> </a:t>
            </a:r>
            <a:r>
              <a:rPr lang="nl-NL" err="1"/>
              <a:t>text</a:t>
            </a:r>
            <a:endParaRPr lang="en-US"/>
          </a:p>
        </p:txBody>
      </p:sp>
      <p:pic>
        <p:nvPicPr>
          <p:cNvPr id="30" name="Afbeelding 29">
            <a:extLst>
              <a:ext uri="{FF2B5EF4-FFF2-40B4-BE49-F238E27FC236}">
                <a16:creationId xmlns:a16="http://schemas.microsoft.com/office/drawing/2014/main" id="{544056D7-C8D9-FB4A-856C-02B1D070AB06}"/>
              </a:ext>
            </a:extLst>
          </p:cNvPr>
          <p:cNvPicPr>
            <a:picLocks noChangeAspect="1"/>
          </p:cNvPicPr>
          <p:nvPr userDrawn="1"/>
        </p:nvPicPr>
        <p:blipFill>
          <a:blip r:embed="rId2"/>
          <a:stretch>
            <a:fillRect/>
          </a:stretch>
        </p:blipFill>
        <p:spPr>
          <a:xfrm>
            <a:off x="-5376887" y="-4"/>
            <a:ext cx="5029200" cy="7128933"/>
          </a:xfrm>
          <a:prstGeom prst="rect">
            <a:avLst/>
          </a:prstGeom>
        </p:spPr>
      </p:pic>
    </p:spTree>
    <p:extLst>
      <p:ext uri="{BB962C8B-B14F-4D97-AF65-F5344CB8AC3E}">
        <p14:creationId xmlns:p14="http://schemas.microsoft.com/office/powerpoint/2010/main" val="38516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_Client">
    <p:spTree>
      <p:nvGrpSpPr>
        <p:cNvPr id="1" name=""/>
        <p:cNvGrpSpPr/>
        <p:nvPr/>
      </p:nvGrpSpPr>
      <p:grpSpPr>
        <a:xfrm>
          <a:off x="0" y="0"/>
          <a:ext cx="0" cy="0"/>
          <a:chOff x="0" y="0"/>
          <a:chExt cx="0" cy="0"/>
        </a:xfrm>
      </p:grpSpPr>
      <p:sp>
        <p:nvSpPr>
          <p:cNvPr id="13" name="Graphic 31">
            <a:extLst>
              <a:ext uri="{FF2B5EF4-FFF2-40B4-BE49-F238E27FC236}">
                <a16:creationId xmlns:a16="http://schemas.microsoft.com/office/drawing/2014/main" id="{91559E56-B0F2-D542-97A2-2466361BD7CF}"/>
              </a:ext>
            </a:extLst>
          </p:cNvPr>
          <p:cNvSpPr>
            <a:spLocks noChangeAspect="1"/>
          </p:cNvSpPr>
          <p:nvPr userDrawn="1"/>
        </p:nvSpPr>
        <p:spPr>
          <a:xfrm flipV="1">
            <a:off x="5880835" y="-3"/>
            <a:ext cx="6311165" cy="6858296"/>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493926 w 5315644"/>
              <a:gd name="connsiteY0" fmla="*/ 0 h 7563812"/>
              <a:gd name="connsiteX1" fmla="*/ 5816 w 5315644"/>
              <a:gd name="connsiteY1" fmla="*/ 3571624 h 7563812"/>
              <a:gd name="connsiteX2" fmla="*/ 747667 w 5315644"/>
              <a:gd name="connsiteY2" fmla="*/ 7563812 h 7563812"/>
              <a:gd name="connsiteX3" fmla="*/ 5315644 w 5315644"/>
              <a:gd name="connsiteY3" fmla="*/ 7563812 h 7563812"/>
              <a:gd name="connsiteX4" fmla="*/ 5315644 w 5315644"/>
              <a:gd name="connsiteY4" fmla="*/ 0 h 7563812"/>
              <a:gd name="connsiteX5" fmla="*/ 493926 w 5315644"/>
              <a:gd name="connsiteY5" fmla="*/ 0 h 7563812"/>
              <a:gd name="connsiteX0" fmla="*/ 496198 w 5317916"/>
              <a:gd name="connsiteY0" fmla="*/ 0 h 7563812"/>
              <a:gd name="connsiteX1" fmla="*/ 8088 w 5317916"/>
              <a:gd name="connsiteY1" fmla="*/ 3571624 h 7563812"/>
              <a:gd name="connsiteX2" fmla="*/ 472158 w 5317916"/>
              <a:gd name="connsiteY2" fmla="*/ 7563812 h 7563812"/>
              <a:gd name="connsiteX3" fmla="*/ 5317916 w 5317916"/>
              <a:gd name="connsiteY3" fmla="*/ 7563812 h 7563812"/>
              <a:gd name="connsiteX4" fmla="*/ 5317916 w 5317916"/>
              <a:gd name="connsiteY4" fmla="*/ 0 h 7563812"/>
              <a:gd name="connsiteX5" fmla="*/ 496198 w 5317916"/>
              <a:gd name="connsiteY5" fmla="*/ 0 h 7563812"/>
              <a:gd name="connsiteX0" fmla="*/ 305988 w 5127706"/>
              <a:gd name="connsiteY0" fmla="*/ 0 h 7563812"/>
              <a:gd name="connsiteX1" fmla="*/ 11117 w 5127706"/>
              <a:gd name="connsiteY1" fmla="*/ 3571625 h 7563812"/>
              <a:gd name="connsiteX2" fmla="*/ 281948 w 5127706"/>
              <a:gd name="connsiteY2" fmla="*/ 7563812 h 7563812"/>
              <a:gd name="connsiteX3" fmla="*/ 5127706 w 5127706"/>
              <a:gd name="connsiteY3" fmla="*/ 7563812 h 7563812"/>
              <a:gd name="connsiteX4" fmla="*/ 5127706 w 5127706"/>
              <a:gd name="connsiteY4" fmla="*/ 0 h 7563812"/>
              <a:gd name="connsiteX5" fmla="*/ 305988 w 5127706"/>
              <a:gd name="connsiteY5" fmla="*/ 0 h 75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7706" h="7563812">
                <a:moveTo>
                  <a:pt x="305988" y="0"/>
                </a:moveTo>
                <a:cubicBezTo>
                  <a:pt x="524479" y="1866494"/>
                  <a:pt x="93686" y="2171436"/>
                  <a:pt x="11117" y="3571625"/>
                </a:cubicBezTo>
                <a:cubicBezTo>
                  <a:pt x="-76533" y="5049319"/>
                  <a:pt x="386113" y="6147106"/>
                  <a:pt x="281948" y="7563812"/>
                </a:cubicBezTo>
                <a:lnTo>
                  <a:pt x="5127706" y="7563812"/>
                </a:lnTo>
                <a:lnTo>
                  <a:pt x="5127706" y="0"/>
                </a:lnTo>
                <a:lnTo>
                  <a:pt x="305988" y="0"/>
                </a:lnTo>
                <a:close/>
              </a:path>
            </a:pathLst>
          </a:custGeom>
          <a:solidFill>
            <a:srgbClr val="E5DDE8"/>
          </a:solidFill>
          <a:ln w="12692" cap="flat">
            <a:noFill/>
            <a:prstDash val="solid"/>
            <a:miter/>
          </a:ln>
        </p:spPr>
        <p:txBody>
          <a:bodyPr rtlCol="0" anchor="ctr"/>
          <a:lstStyle/>
          <a:p>
            <a:endParaRPr lang="en-US" sz="1633"/>
          </a:p>
        </p:txBody>
      </p:sp>
      <p:sp>
        <p:nvSpPr>
          <p:cNvPr id="10" name="Tijdelijke aanduiding voor afbeelding 21">
            <a:extLst>
              <a:ext uri="{FF2B5EF4-FFF2-40B4-BE49-F238E27FC236}">
                <a16:creationId xmlns:a16="http://schemas.microsoft.com/office/drawing/2014/main" id="{5D459DCA-0712-3B4F-8138-84FC7B51F94F}"/>
              </a:ext>
            </a:extLst>
          </p:cNvPr>
          <p:cNvSpPr>
            <a:spLocks noGrp="1"/>
          </p:cNvSpPr>
          <p:nvPr>
            <p:ph type="pic" sz="quarter" idx="22"/>
          </p:nvPr>
        </p:nvSpPr>
        <p:spPr>
          <a:xfrm>
            <a:off x="6311819" y="3"/>
            <a:ext cx="5880181" cy="6858000"/>
          </a:xfrm>
          <a:custGeom>
            <a:avLst/>
            <a:gdLst>
              <a:gd name="connsiteX0" fmla="*/ 15478 w 5337408"/>
              <a:gd name="connsiteY0" fmla="*/ 0 h 7559675"/>
              <a:gd name="connsiteX1" fmla="*/ 5337408 w 5337408"/>
              <a:gd name="connsiteY1" fmla="*/ 0 h 7559675"/>
              <a:gd name="connsiteX2" fmla="*/ 5337408 w 5337408"/>
              <a:gd name="connsiteY2" fmla="*/ 7559675 h 7559675"/>
              <a:gd name="connsiteX3" fmla="*/ 662873 w 5337408"/>
              <a:gd name="connsiteY3" fmla="*/ 7559675 h 7559675"/>
              <a:gd name="connsiteX4" fmla="*/ 573247 w 5337408"/>
              <a:gd name="connsiteY4" fmla="*/ 7332887 h 7559675"/>
              <a:gd name="connsiteX5" fmla="*/ 242 w 5337408"/>
              <a:gd name="connsiteY5" fmla="*/ 4007957 h 7559675"/>
              <a:gd name="connsiteX6" fmla="*/ 15478 w 5337408"/>
              <a:gd name="connsiteY6" fmla="*/ 0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7408" h="7559675">
                <a:moveTo>
                  <a:pt x="15478" y="0"/>
                </a:moveTo>
                <a:lnTo>
                  <a:pt x="5337408" y="0"/>
                </a:lnTo>
                <a:lnTo>
                  <a:pt x="5337408" y="7559675"/>
                </a:lnTo>
                <a:lnTo>
                  <a:pt x="662873" y="7559675"/>
                </a:lnTo>
                <a:lnTo>
                  <a:pt x="573247" y="7332887"/>
                </a:lnTo>
                <a:cubicBezTo>
                  <a:pt x="143301" y="6195417"/>
                  <a:pt x="-6900" y="5033043"/>
                  <a:pt x="242" y="4007957"/>
                </a:cubicBezTo>
                <a:cubicBezTo>
                  <a:pt x="12938" y="2647842"/>
                  <a:pt x="303690" y="1526478"/>
                  <a:pt x="15478" y="0"/>
                </a:cubicBezTo>
                <a:close/>
              </a:path>
            </a:pathLst>
          </a:custGeom>
        </p:spPr>
        <p:txBody>
          <a:bodyPr wrap="square">
            <a:noAutofit/>
          </a:bodyPr>
          <a:lstStyle>
            <a:lvl1pPr marL="0" indent="0">
              <a:buNone/>
              <a:defRPr sz="1452">
                <a:solidFill>
                  <a:srgbClr val="5A5A5A"/>
                </a:solidFill>
                <a:latin typeface="Proxima Nova Rg" panose="02000506030000020004" pitchFamily="2" charset="0"/>
              </a:defRPr>
            </a:lvl1pPr>
          </a:lstStyle>
          <a:p>
            <a:endParaRPr lang="en-US"/>
          </a:p>
        </p:txBody>
      </p:sp>
      <p:sp>
        <p:nvSpPr>
          <p:cNvPr id="15" name="Tijdelijke aanduiding voor inhoud 29">
            <a:extLst>
              <a:ext uri="{FF2B5EF4-FFF2-40B4-BE49-F238E27FC236}">
                <a16:creationId xmlns:a16="http://schemas.microsoft.com/office/drawing/2014/main" id="{D1A03E13-7C0E-C548-A78A-9D33F8D376AE}"/>
              </a:ext>
            </a:extLst>
          </p:cNvPr>
          <p:cNvSpPr>
            <a:spLocks noGrp="1"/>
          </p:cNvSpPr>
          <p:nvPr>
            <p:ph sz="quarter" idx="21" hasCustomPrompt="1"/>
          </p:nvPr>
        </p:nvSpPr>
        <p:spPr>
          <a:xfrm>
            <a:off x="549189" y="630442"/>
            <a:ext cx="5113312" cy="3163263"/>
          </a:xfrm>
          <a:prstGeom prst="rect">
            <a:avLst/>
          </a:prstGeom>
        </p:spPr>
        <p:txBody>
          <a:bodyPr/>
          <a:lstStyle>
            <a:lvl1pPr marL="0" indent="0" algn="l">
              <a:lnSpc>
                <a:spcPct val="100000"/>
              </a:lnSpc>
              <a:spcBef>
                <a:spcPts val="0"/>
              </a:spcBef>
              <a:buFont typeface="Arial" panose="020B0604020202020204" pitchFamily="34" charset="0"/>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err="1"/>
              <a:t>Dear</a:t>
            </a:r>
            <a:r>
              <a:rPr lang="nl-NL"/>
              <a:t> </a:t>
            </a:r>
            <a:r>
              <a:rPr lang="nl-NL" err="1"/>
              <a:t>FirstNameOfClient</a:t>
            </a:r>
            <a:r>
              <a:rPr lang="nl-NL"/>
              <a:t>,</a:t>
            </a:r>
          </a:p>
          <a:p>
            <a:pPr lvl="0"/>
            <a:endParaRPr lang="nl-NL"/>
          </a:p>
          <a:p>
            <a:pPr lvl="0"/>
            <a:r>
              <a:rPr lang="nl-NL" err="1"/>
              <a:t>Thank</a:t>
            </a:r>
            <a:r>
              <a:rPr lang="nl-NL"/>
              <a:t> </a:t>
            </a:r>
            <a:r>
              <a:rPr lang="nl-NL" err="1"/>
              <a:t>you</a:t>
            </a:r>
            <a:r>
              <a:rPr lang="nl-NL"/>
              <a:t> </a:t>
            </a:r>
            <a:r>
              <a:rPr lang="nl-NL" err="1"/>
              <a:t>for</a:t>
            </a:r>
            <a:r>
              <a:rPr lang="nl-NL"/>
              <a:t> </a:t>
            </a:r>
            <a:r>
              <a:rPr lang="nl-NL" err="1"/>
              <a:t>the</a:t>
            </a:r>
            <a:r>
              <a:rPr lang="nl-NL"/>
              <a:t> </a:t>
            </a:r>
            <a:r>
              <a:rPr lang="nl-NL" err="1"/>
              <a:t>pleasant</a:t>
            </a:r>
            <a:r>
              <a:rPr lang="nl-NL"/>
              <a:t> </a:t>
            </a:r>
            <a:r>
              <a:rPr lang="nl-NL" err="1"/>
              <a:t>conversation</a:t>
            </a:r>
            <a:r>
              <a:rPr lang="nl-NL"/>
              <a:t> we had </a:t>
            </a:r>
            <a:r>
              <a:rPr lang="nl-NL" err="1"/>
              <a:t>about</a:t>
            </a:r>
            <a:r>
              <a:rPr lang="nl-NL"/>
              <a:t> </a:t>
            </a:r>
            <a:r>
              <a:rPr lang="nl-NL" err="1"/>
              <a:t>delivering</a:t>
            </a:r>
            <a:r>
              <a:rPr lang="nl-NL"/>
              <a:t> a Product </a:t>
            </a:r>
            <a:r>
              <a:rPr lang="nl-NL" err="1"/>
              <a:t>Owner</a:t>
            </a:r>
            <a:r>
              <a:rPr lang="nl-NL"/>
              <a:t> training </a:t>
            </a:r>
            <a:r>
              <a:rPr lang="nl-NL" err="1"/>
              <a:t>for</a:t>
            </a:r>
            <a:r>
              <a:rPr lang="nl-NL"/>
              <a:t> </a:t>
            </a:r>
            <a:r>
              <a:rPr lang="nl-NL" err="1"/>
              <a:t>your</a:t>
            </a:r>
            <a:r>
              <a:rPr lang="nl-NL"/>
              <a:t> team. </a:t>
            </a:r>
            <a:r>
              <a:rPr lang="nl-NL" err="1"/>
              <a:t>You</a:t>
            </a:r>
            <a:r>
              <a:rPr lang="nl-NL"/>
              <a:t> </a:t>
            </a:r>
            <a:r>
              <a:rPr lang="nl-NL" err="1"/>
              <a:t>explained</a:t>
            </a:r>
            <a:r>
              <a:rPr lang="nl-NL"/>
              <a:t> </a:t>
            </a:r>
            <a:r>
              <a:rPr lang="nl-NL" err="1"/>
              <a:t>about</a:t>
            </a:r>
            <a:r>
              <a:rPr lang="nl-NL"/>
              <a:t> </a:t>
            </a:r>
            <a:r>
              <a:rPr lang="nl-NL" err="1"/>
              <a:t>the</a:t>
            </a:r>
            <a:r>
              <a:rPr lang="nl-NL"/>
              <a:t> context of </a:t>
            </a:r>
            <a:r>
              <a:rPr lang="nl-NL" err="1"/>
              <a:t>the</a:t>
            </a:r>
            <a:r>
              <a:rPr lang="nl-NL"/>
              <a:t> </a:t>
            </a:r>
            <a:r>
              <a:rPr lang="nl-NL" err="1"/>
              <a:t>group</a:t>
            </a:r>
            <a:r>
              <a:rPr lang="nl-NL"/>
              <a:t> </a:t>
            </a:r>
            <a:r>
              <a:rPr lang="nl-NL" err="1"/>
              <a:t>and</a:t>
            </a:r>
            <a:r>
              <a:rPr lang="nl-NL"/>
              <a:t> have </a:t>
            </a:r>
            <a:r>
              <a:rPr lang="nl-NL" err="1"/>
              <a:t>identified</a:t>
            </a:r>
            <a:r>
              <a:rPr lang="nl-NL"/>
              <a:t> </a:t>
            </a:r>
            <a:r>
              <a:rPr lang="nl-NL" err="1"/>
              <a:t>that</a:t>
            </a:r>
            <a:r>
              <a:rPr lang="nl-NL"/>
              <a:t> </a:t>
            </a:r>
            <a:r>
              <a:rPr lang="nl-NL" err="1"/>
              <a:t>the</a:t>
            </a:r>
            <a:r>
              <a:rPr lang="nl-NL"/>
              <a:t> </a:t>
            </a:r>
            <a:r>
              <a:rPr lang="nl-NL" err="1"/>
              <a:t>group</a:t>
            </a:r>
            <a:r>
              <a:rPr lang="nl-NL"/>
              <a:t> </a:t>
            </a:r>
            <a:r>
              <a:rPr lang="nl-NL" err="1"/>
              <a:t>should</a:t>
            </a:r>
            <a:r>
              <a:rPr lang="nl-NL"/>
              <a:t> </a:t>
            </a:r>
            <a:r>
              <a:rPr lang="nl-NL" err="1"/>
              <a:t>learn</a:t>
            </a:r>
            <a:r>
              <a:rPr lang="nl-NL"/>
              <a:t> more </a:t>
            </a:r>
            <a:r>
              <a:rPr lang="nl-NL" err="1"/>
              <a:t>abaut</a:t>
            </a:r>
            <a:r>
              <a:rPr lang="nl-NL"/>
              <a:t> </a:t>
            </a:r>
            <a:r>
              <a:rPr lang="nl-NL" err="1"/>
              <a:t>some</a:t>
            </a:r>
            <a:r>
              <a:rPr lang="nl-NL"/>
              <a:t> of </a:t>
            </a:r>
            <a:r>
              <a:rPr lang="nl-NL" err="1"/>
              <a:t>th</a:t>
            </a:r>
            <a:r>
              <a:rPr lang="nl-NL"/>
              <a:t> </a:t>
            </a:r>
            <a:r>
              <a:rPr lang="nl-NL" err="1"/>
              <a:t>following</a:t>
            </a:r>
            <a:r>
              <a:rPr lang="nl-NL"/>
              <a:t> topics </a:t>
            </a:r>
            <a:r>
              <a:rPr lang="nl-NL" err="1"/>
              <a:t>during</a:t>
            </a:r>
            <a:r>
              <a:rPr lang="nl-NL"/>
              <a:t> </a:t>
            </a:r>
            <a:r>
              <a:rPr lang="nl-NL" err="1"/>
              <a:t>this</a:t>
            </a:r>
            <a:r>
              <a:rPr lang="nl-NL"/>
              <a:t> training:</a:t>
            </a:r>
            <a:br>
              <a:rPr lang="nl-NL"/>
            </a:br>
            <a:r>
              <a:rPr lang="nl-NL"/>
              <a:t>– RelevantTopic1</a:t>
            </a:r>
            <a:br>
              <a:rPr lang="nl-NL"/>
            </a:br>
            <a:r>
              <a:rPr lang="nl-NL"/>
              <a:t>– RelevantTopic2</a:t>
            </a:r>
            <a:br>
              <a:rPr lang="nl-NL"/>
            </a:br>
            <a:r>
              <a:rPr lang="nl-NL"/>
              <a:t>– RelevantTopic3</a:t>
            </a:r>
          </a:p>
          <a:p>
            <a:pPr lvl="0"/>
            <a:endParaRPr lang="nl-NL"/>
          </a:p>
          <a:p>
            <a:pPr lvl="0"/>
            <a:r>
              <a:rPr lang="nl-NL"/>
              <a:t>I have </a:t>
            </a:r>
            <a:r>
              <a:rPr lang="nl-NL" err="1"/>
              <a:t>summarized</a:t>
            </a:r>
            <a:r>
              <a:rPr lang="nl-NL"/>
              <a:t> </a:t>
            </a:r>
            <a:r>
              <a:rPr lang="nl-NL" err="1"/>
              <a:t>our</a:t>
            </a:r>
            <a:r>
              <a:rPr lang="nl-NL"/>
              <a:t> </a:t>
            </a:r>
            <a:r>
              <a:rPr lang="nl-NL" err="1"/>
              <a:t>understanding</a:t>
            </a:r>
            <a:r>
              <a:rPr lang="nl-NL"/>
              <a:t> of </a:t>
            </a:r>
            <a:r>
              <a:rPr lang="nl-NL" err="1"/>
              <a:t>your</a:t>
            </a:r>
            <a:r>
              <a:rPr lang="nl-NL"/>
              <a:t> </a:t>
            </a:r>
            <a:r>
              <a:rPr lang="nl-NL" err="1"/>
              <a:t>situation</a:t>
            </a:r>
            <a:r>
              <a:rPr lang="nl-NL"/>
              <a:t> below </a:t>
            </a:r>
            <a:r>
              <a:rPr lang="nl-NL" err="1"/>
              <a:t>and</a:t>
            </a:r>
            <a:r>
              <a:rPr lang="nl-NL"/>
              <a:t> i </a:t>
            </a:r>
            <a:r>
              <a:rPr lang="nl-NL" err="1"/>
              <a:t>am</a:t>
            </a:r>
            <a:r>
              <a:rPr lang="nl-NL"/>
              <a:t> happy </a:t>
            </a:r>
            <a:r>
              <a:rPr lang="nl-NL" err="1"/>
              <a:t>to</a:t>
            </a:r>
            <a:r>
              <a:rPr lang="nl-NL"/>
              <a:t> offer </a:t>
            </a:r>
            <a:r>
              <a:rPr lang="nl-NL" err="1"/>
              <a:t>you</a:t>
            </a:r>
            <a:r>
              <a:rPr lang="nl-NL"/>
              <a:t> </a:t>
            </a:r>
            <a:r>
              <a:rPr lang="nl-NL" err="1"/>
              <a:t>this</a:t>
            </a:r>
            <a:r>
              <a:rPr lang="nl-NL"/>
              <a:t> </a:t>
            </a:r>
            <a:r>
              <a:rPr lang="nl-NL" err="1"/>
              <a:t>proposal</a:t>
            </a:r>
            <a:r>
              <a:rPr lang="nl-NL"/>
              <a:t> </a:t>
            </a:r>
            <a:r>
              <a:rPr lang="nl-NL" err="1"/>
              <a:t>for</a:t>
            </a:r>
            <a:r>
              <a:rPr lang="nl-NL"/>
              <a:t> a Product </a:t>
            </a:r>
            <a:r>
              <a:rPr lang="nl-NL" err="1"/>
              <a:t>Owner</a:t>
            </a:r>
            <a:r>
              <a:rPr lang="nl-NL"/>
              <a:t> training, </a:t>
            </a:r>
            <a:r>
              <a:rPr lang="nl-NL" err="1"/>
              <a:t>and</a:t>
            </a:r>
            <a:r>
              <a:rPr lang="nl-NL"/>
              <a:t> i </a:t>
            </a:r>
            <a:r>
              <a:rPr lang="nl-NL" err="1"/>
              <a:t>am</a:t>
            </a:r>
            <a:r>
              <a:rPr lang="nl-NL"/>
              <a:t> </a:t>
            </a:r>
            <a:r>
              <a:rPr lang="nl-NL" err="1"/>
              <a:t>looking</a:t>
            </a:r>
            <a:r>
              <a:rPr lang="nl-NL"/>
              <a:t> forward </a:t>
            </a:r>
            <a:r>
              <a:rPr lang="nl-NL" err="1"/>
              <a:t>to</a:t>
            </a:r>
            <a:r>
              <a:rPr lang="nl-NL"/>
              <a:t> </a:t>
            </a:r>
            <a:r>
              <a:rPr lang="nl-NL" err="1"/>
              <a:t>your</a:t>
            </a:r>
            <a:r>
              <a:rPr lang="nl-NL"/>
              <a:t> </a:t>
            </a:r>
            <a:r>
              <a:rPr lang="nl-NL" err="1"/>
              <a:t>positive</a:t>
            </a:r>
            <a:r>
              <a:rPr lang="nl-NL"/>
              <a:t> response.</a:t>
            </a:r>
          </a:p>
          <a:p>
            <a:pPr lvl="0"/>
            <a:endParaRPr lang="nl-NL"/>
          </a:p>
          <a:p>
            <a:pPr lvl="0"/>
            <a:r>
              <a:rPr lang="nl-NL" err="1"/>
              <a:t>With</a:t>
            </a:r>
            <a:r>
              <a:rPr lang="nl-NL"/>
              <a:t> best </a:t>
            </a:r>
            <a:r>
              <a:rPr lang="nl-NL" err="1"/>
              <a:t>regards</a:t>
            </a:r>
            <a:r>
              <a:rPr lang="nl-NL"/>
              <a:t>,</a:t>
            </a:r>
          </a:p>
          <a:p>
            <a:pPr lvl="0"/>
            <a:endParaRPr lang="nl-NL"/>
          </a:p>
          <a:p>
            <a:pPr lvl="0"/>
            <a:r>
              <a:rPr lang="nl-NL" err="1"/>
              <a:t>NameOfTheSalesPerson</a:t>
            </a:r>
            <a:endParaRPr lang="nl-NL"/>
          </a:p>
        </p:txBody>
      </p:sp>
      <p:sp>
        <p:nvSpPr>
          <p:cNvPr id="7" name="Tijdelijke aanduiding voor inhoud 29">
            <a:extLst>
              <a:ext uri="{FF2B5EF4-FFF2-40B4-BE49-F238E27FC236}">
                <a16:creationId xmlns:a16="http://schemas.microsoft.com/office/drawing/2014/main" id="{2C462BD9-6FCA-1149-892D-9FB783FC48EF}"/>
              </a:ext>
            </a:extLst>
          </p:cNvPr>
          <p:cNvSpPr>
            <a:spLocks noGrp="1"/>
          </p:cNvSpPr>
          <p:nvPr>
            <p:ph sz="quarter" idx="23" hasCustomPrompt="1"/>
          </p:nvPr>
        </p:nvSpPr>
        <p:spPr>
          <a:xfrm>
            <a:off x="549189" y="3926429"/>
            <a:ext cx="5113312" cy="326585"/>
          </a:xfrm>
          <a:prstGeom prst="rect">
            <a:avLst/>
          </a:prstGeom>
        </p:spPr>
        <p:txBody>
          <a:bodyPr/>
          <a:lstStyle>
            <a:lvl1pPr marL="0" indent="0" algn="l">
              <a:lnSpc>
                <a:spcPct val="100000"/>
              </a:lnSpc>
              <a:spcBef>
                <a:spcPts val="0"/>
              </a:spcBef>
              <a:buFont typeface="Arial" panose="020B0604020202020204" pitchFamily="34" charset="0"/>
              <a:buNone/>
              <a:defRPr sz="1200" b="1"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err="1"/>
              <a:t>Situation</a:t>
            </a:r>
            <a:endParaRPr lang="nl-NL"/>
          </a:p>
        </p:txBody>
      </p:sp>
      <p:sp>
        <p:nvSpPr>
          <p:cNvPr id="8" name="Tijdelijke aanduiding voor inhoud 29">
            <a:extLst>
              <a:ext uri="{FF2B5EF4-FFF2-40B4-BE49-F238E27FC236}">
                <a16:creationId xmlns:a16="http://schemas.microsoft.com/office/drawing/2014/main" id="{8FD0653D-EA1E-A040-9BDF-493AC75E2715}"/>
              </a:ext>
            </a:extLst>
          </p:cNvPr>
          <p:cNvSpPr>
            <a:spLocks noGrp="1"/>
          </p:cNvSpPr>
          <p:nvPr>
            <p:ph sz="quarter" idx="24" hasCustomPrompt="1"/>
          </p:nvPr>
        </p:nvSpPr>
        <p:spPr>
          <a:xfrm>
            <a:off x="549189" y="4269299"/>
            <a:ext cx="5113312" cy="519837"/>
          </a:xfrm>
          <a:prstGeom prst="rect">
            <a:avLst/>
          </a:prstGeom>
        </p:spPr>
        <p:txBody>
          <a:bodyPr/>
          <a:lstStyle>
            <a:lvl1pPr marL="86409" indent="-86409" algn="l">
              <a:lnSpc>
                <a:spcPct val="100000"/>
              </a:lnSpc>
              <a:spcBef>
                <a:spcPts val="0"/>
              </a:spcBef>
              <a:buFont typeface="Arial" panose="020B0604020202020204" pitchFamily="34" charset="0"/>
              <a:buChar char="•"/>
              <a:tabLst/>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err="1"/>
              <a:t>Describe</a:t>
            </a:r>
            <a:r>
              <a:rPr lang="nl-NL"/>
              <a:t> </a:t>
            </a:r>
            <a:r>
              <a:rPr lang="nl-NL" err="1"/>
              <a:t>the</a:t>
            </a:r>
            <a:r>
              <a:rPr lang="nl-NL"/>
              <a:t> </a:t>
            </a:r>
            <a:r>
              <a:rPr lang="nl-NL" err="1"/>
              <a:t>Situation</a:t>
            </a:r>
            <a:r>
              <a:rPr lang="nl-NL"/>
              <a:t> </a:t>
            </a:r>
            <a:r>
              <a:rPr lang="nl-NL" err="1"/>
              <a:t>here</a:t>
            </a:r>
            <a:endParaRPr lang="nl-NL"/>
          </a:p>
          <a:p>
            <a:pPr lvl="0"/>
            <a:r>
              <a:rPr lang="nl-NL" err="1"/>
              <a:t>Describe</a:t>
            </a:r>
            <a:r>
              <a:rPr lang="nl-NL"/>
              <a:t> </a:t>
            </a:r>
            <a:r>
              <a:rPr lang="nl-NL" err="1"/>
              <a:t>the</a:t>
            </a:r>
            <a:r>
              <a:rPr lang="nl-NL"/>
              <a:t> </a:t>
            </a:r>
            <a:r>
              <a:rPr lang="nl-NL" err="1"/>
              <a:t>Situation</a:t>
            </a:r>
            <a:r>
              <a:rPr lang="nl-NL"/>
              <a:t> </a:t>
            </a:r>
            <a:r>
              <a:rPr lang="nl-NL" err="1"/>
              <a:t>here</a:t>
            </a:r>
            <a:endParaRPr lang="nl-NL"/>
          </a:p>
        </p:txBody>
      </p:sp>
      <p:sp>
        <p:nvSpPr>
          <p:cNvPr id="9" name="Tijdelijke aanduiding voor inhoud 29">
            <a:extLst>
              <a:ext uri="{FF2B5EF4-FFF2-40B4-BE49-F238E27FC236}">
                <a16:creationId xmlns:a16="http://schemas.microsoft.com/office/drawing/2014/main" id="{970D833F-AFF8-7242-909C-86B710397CB7}"/>
              </a:ext>
            </a:extLst>
          </p:cNvPr>
          <p:cNvSpPr>
            <a:spLocks noGrp="1"/>
          </p:cNvSpPr>
          <p:nvPr>
            <p:ph sz="quarter" idx="25" hasCustomPrompt="1"/>
          </p:nvPr>
        </p:nvSpPr>
        <p:spPr>
          <a:xfrm>
            <a:off x="549189" y="4800198"/>
            <a:ext cx="5113312" cy="326585"/>
          </a:xfrm>
          <a:prstGeom prst="rect">
            <a:avLst/>
          </a:prstGeom>
        </p:spPr>
        <p:txBody>
          <a:bodyPr/>
          <a:lstStyle>
            <a:lvl1pPr marL="0" indent="0" algn="l">
              <a:lnSpc>
                <a:spcPct val="100000"/>
              </a:lnSpc>
              <a:spcBef>
                <a:spcPts val="0"/>
              </a:spcBef>
              <a:buFont typeface="Arial" panose="020B0604020202020204" pitchFamily="34" charset="0"/>
              <a:buNone/>
              <a:defRPr sz="1200" b="1"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err="1"/>
              <a:t>Complication</a:t>
            </a:r>
            <a:endParaRPr lang="nl-NL"/>
          </a:p>
        </p:txBody>
      </p:sp>
      <p:sp>
        <p:nvSpPr>
          <p:cNvPr id="11" name="Tijdelijke aanduiding voor inhoud 29">
            <a:extLst>
              <a:ext uri="{FF2B5EF4-FFF2-40B4-BE49-F238E27FC236}">
                <a16:creationId xmlns:a16="http://schemas.microsoft.com/office/drawing/2014/main" id="{2FD8003E-D967-D148-BAB8-9BD95DEB5673}"/>
              </a:ext>
            </a:extLst>
          </p:cNvPr>
          <p:cNvSpPr>
            <a:spLocks noGrp="1"/>
          </p:cNvSpPr>
          <p:nvPr>
            <p:ph sz="quarter" idx="26" hasCustomPrompt="1"/>
          </p:nvPr>
        </p:nvSpPr>
        <p:spPr>
          <a:xfrm>
            <a:off x="549189" y="5143068"/>
            <a:ext cx="5113312" cy="519837"/>
          </a:xfrm>
          <a:prstGeom prst="rect">
            <a:avLst/>
          </a:prstGeom>
        </p:spPr>
        <p:txBody>
          <a:bodyPr/>
          <a:lstStyle>
            <a:lvl1pPr marL="86409" indent="-86409" algn="l">
              <a:lnSpc>
                <a:spcPct val="100000"/>
              </a:lnSpc>
              <a:spcBef>
                <a:spcPts val="0"/>
              </a:spcBef>
              <a:buFont typeface="Arial" panose="020B0604020202020204" pitchFamily="34" charset="0"/>
              <a:buChar char="•"/>
              <a:tabLst/>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err="1"/>
              <a:t>Describe</a:t>
            </a:r>
            <a:r>
              <a:rPr lang="nl-NL"/>
              <a:t> </a:t>
            </a:r>
            <a:r>
              <a:rPr lang="nl-NL" err="1"/>
              <a:t>the</a:t>
            </a:r>
            <a:r>
              <a:rPr lang="nl-NL"/>
              <a:t> </a:t>
            </a:r>
            <a:r>
              <a:rPr lang="nl-NL" err="1"/>
              <a:t>Complication</a:t>
            </a:r>
            <a:r>
              <a:rPr lang="nl-NL"/>
              <a:t> </a:t>
            </a:r>
            <a:r>
              <a:rPr lang="nl-NL" err="1"/>
              <a:t>here</a:t>
            </a:r>
            <a:endParaRPr lang="nl-NL"/>
          </a:p>
          <a:p>
            <a:pPr lvl="0"/>
            <a:r>
              <a:rPr lang="nl-NL" err="1"/>
              <a:t>Describe</a:t>
            </a:r>
            <a:r>
              <a:rPr lang="nl-NL"/>
              <a:t> </a:t>
            </a:r>
            <a:r>
              <a:rPr lang="nl-NL" err="1"/>
              <a:t>the</a:t>
            </a:r>
            <a:r>
              <a:rPr lang="nl-NL"/>
              <a:t> </a:t>
            </a:r>
            <a:r>
              <a:rPr lang="nl-NL" err="1"/>
              <a:t>Complication</a:t>
            </a:r>
            <a:r>
              <a:rPr lang="nl-NL"/>
              <a:t> </a:t>
            </a:r>
            <a:r>
              <a:rPr lang="nl-NL" err="1"/>
              <a:t>here</a:t>
            </a:r>
            <a:endParaRPr lang="nl-NL"/>
          </a:p>
        </p:txBody>
      </p:sp>
      <p:sp>
        <p:nvSpPr>
          <p:cNvPr id="14" name="Tijdelijke aanduiding voor inhoud 29">
            <a:extLst>
              <a:ext uri="{FF2B5EF4-FFF2-40B4-BE49-F238E27FC236}">
                <a16:creationId xmlns:a16="http://schemas.microsoft.com/office/drawing/2014/main" id="{8D081424-509C-3446-B0F6-E801DC29E115}"/>
              </a:ext>
            </a:extLst>
          </p:cNvPr>
          <p:cNvSpPr>
            <a:spLocks noGrp="1"/>
          </p:cNvSpPr>
          <p:nvPr>
            <p:ph sz="quarter" idx="27" hasCustomPrompt="1"/>
          </p:nvPr>
        </p:nvSpPr>
        <p:spPr>
          <a:xfrm>
            <a:off x="549189" y="5673966"/>
            <a:ext cx="5113312" cy="326585"/>
          </a:xfrm>
          <a:prstGeom prst="rect">
            <a:avLst/>
          </a:prstGeom>
        </p:spPr>
        <p:txBody>
          <a:bodyPr/>
          <a:lstStyle>
            <a:lvl1pPr marL="0" indent="0" algn="l">
              <a:lnSpc>
                <a:spcPct val="100000"/>
              </a:lnSpc>
              <a:spcBef>
                <a:spcPts val="0"/>
              </a:spcBef>
              <a:buFont typeface="Arial" panose="020B0604020202020204" pitchFamily="34" charset="0"/>
              <a:buNone/>
              <a:defRPr sz="1200" b="1" i="0">
                <a:solidFill>
                  <a:srgbClr val="6A1D58"/>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Question</a:t>
            </a:r>
          </a:p>
        </p:txBody>
      </p:sp>
      <p:sp>
        <p:nvSpPr>
          <p:cNvPr id="16" name="Tijdelijke aanduiding voor inhoud 29">
            <a:extLst>
              <a:ext uri="{FF2B5EF4-FFF2-40B4-BE49-F238E27FC236}">
                <a16:creationId xmlns:a16="http://schemas.microsoft.com/office/drawing/2014/main" id="{7016D190-7FC4-8942-B8A0-49C2E53777CA}"/>
              </a:ext>
            </a:extLst>
          </p:cNvPr>
          <p:cNvSpPr>
            <a:spLocks noGrp="1"/>
          </p:cNvSpPr>
          <p:nvPr>
            <p:ph sz="quarter" idx="28" hasCustomPrompt="1"/>
          </p:nvPr>
        </p:nvSpPr>
        <p:spPr>
          <a:xfrm>
            <a:off x="549189" y="6016836"/>
            <a:ext cx="5113312" cy="519837"/>
          </a:xfrm>
          <a:prstGeom prst="rect">
            <a:avLst/>
          </a:prstGeom>
        </p:spPr>
        <p:txBody>
          <a:bodyPr/>
          <a:lstStyle>
            <a:lvl1pPr marL="86409" indent="-86409" algn="l">
              <a:lnSpc>
                <a:spcPct val="100000"/>
              </a:lnSpc>
              <a:spcBef>
                <a:spcPts val="0"/>
              </a:spcBef>
              <a:buFont typeface="Arial" panose="020B0604020202020204" pitchFamily="34" charset="0"/>
              <a:buChar char="•"/>
              <a:tabLst/>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err="1"/>
              <a:t>Describe</a:t>
            </a:r>
            <a:r>
              <a:rPr lang="nl-NL"/>
              <a:t> </a:t>
            </a:r>
            <a:r>
              <a:rPr lang="nl-NL" err="1"/>
              <a:t>the</a:t>
            </a:r>
            <a:r>
              <a:rPr lang="nl-NL"/>
              <a:t> Question </a:t>
            </a:r>
            <a:r>
              <a:rPr lang="nl-NL" err="1"/>
              <a:t>here</a:t>
            </a:r>
            <a:endParaRPr lang="nl-NL"/>
          </a:p>
          <a:p>
            <a:pPr lvl="0"/>
            <a:r>
              <a:rPr lang="nl-NL" err="1"/>
              <a:t>Describe</a:t>
            </a:r>
            <a:r>
              <a:rPr lang="nl-NL"/>
              <a:t> </a:t>
            </a:r>
            <a:r>
              <a:rPr lang="nl-NL" err="1"/>
              <a:t>the</a:t>
            </a:r>
            <a:r>
              <a:rPr lang="nl-NL"/>
              <a:t> Question </a:t>
            </a:r>
            <a:r>
              <a:rPr lang="nl-NL" err="1"/>
              <a:t>here</a:t>
            </a:r>
            <a:endParaRPr lang="nl-NL"/>
          </a:p>
        </p:txBody>
      </p:sp>
    </p:spTree>
    <p:extLst>
      <p:ext uri="{BB962C8B-B14F-4D97-AF65-F5344CB8AC3E}">
        <p14:creationId xmlns:p14="http://schemas.microsoft.com/office/powerpoint/2010/main" val="376042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902093"/>
      </p:ext>
    </p:extLst>
  </p:cSld>
  <p:clrMap bg1="lt1" tx1="dk1" bg2="lt2" tx2="dk2" accent1="accent1" accent2="accent2" accent3="accent3" accent4="accent4" accent5="accent5" accent6="accent6" hlink="hlink" folHlink="folHlink"/>
  <p:sldLayoutIdLst>
    <p:sldLayoutId id="2147483767" r:id="rId1"/>
    <p:sldLayoutId id="2147483791" r:id="rId2"/>
    <p:sldLayoutId id="2147483789" r:id="rId3"/>
    <p:sldLayoutId id="2147483790" r:id="rId4"/>
    <p:sldLayoutId id="2147483776" r:id="rId5"/>
    <p:sldLayoutId id="2147483777" r:id="rId6"/>
    <p:sldLayoutId id="2147483787" r:id="rId7"/>
    <p:sldLayoutId id="2147483754" r:id="rId8"/>
    <p:sldLayoutId id="2147483715" r:id="rId9"/>
    <p:sldLayoutId id="2147483682" r:id="rId10"/>
    <p:sldLayoutId id="2147483716" r:id="rId11"/>
    <p:sldLayoutId id="2147483714" r:id="rId12"/>
    <p:sldLayoutId id="2147483703" r:id="rId13"/>
    <p:sldLayoutId id="2147483662" r:id="rId14"/>
    <p:sldLayoutId id="2147483667" r:id="rId15"/>
    <p:sldLayoutId id="2147483792" r:id="rId16"/>
    <p:sldLayoutId id="214748379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42.svg"/><Relationship Id="rId11" Type="http://schemas.openxmlformats.org/officeDocument/2006/relationships/image" Target="../media/image47.sv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51.sv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godatadriven/airflow_workspace" TargetMode="Externa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hyperlink" Target="http://0.0.0.0:808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2.xml"/><Relationship Id="rId18" Type="http://schemas.openxmlformats.org/officeDocument/2006/relationships/image" Target="../media/image600.png"/><Relationship Id="rId3" Type="http://schemas.openxmlformats.org/officeDocument/2006/relationships/image" Target="../media/image32.png"/><Relationship Id="rId21" Type="http://schemas.openxmlformats.org/officeDocument/2006/relationships/image" Target="../media/image64.svg"/><Relationship Id="rId7" Type="http://schemas.openxmlformats.org/officeDocument/2006/relationships/image" Target="../media/image58.svg"/><Relationship Id="rId12" Type="http://schemas.openxmlformats.org/officeDocument/2006/relationships/image" Target="../media/image570.png"/><Relationship Id="rId17" Type="http://schemas.openxmlformats.org/officeDocument/2006/relationships/customXml" Target="../ink/ink4.xml"/><Relationship Id="rId2" Type="http://schemas.openxmlformats.org/officeDocument/2006/relationships/notesSlide" Target="../notesSlides/notesSlide5.xml"/><Relationship Id="rId16" Type="http://schemas.openxmlformats.org/officeDocument/2006/relationships/image" Target="../media/image590.png"/><Relationship Id="rId20"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57.png"/><Relationship Id="rId11" Type="http://schemas.openxmlformats.org/officeDocument/2006/relationships/customXml" Target="../ink/ink1.xml"/><Relationship Id="rId5" Type="http://schemas.openxmlformats.org/officeDocument/2006/relationships/image" Target="../media/image56.tiff"/><Relationship Id="rId15" Type="http://schemas.openxmlformats.org/officeDocument/2006/relationships/customXml" Target="../ink/ink3.xml"/><Relationship Id="rId23" Type="http://schemas.openxmlformats.org/officeDocument/2006/relationships/image" Target="../media/image66.png"/><Relationship Id="rId10" Type="http://schemas.openxmlformats.org/officeDocument/2006/relationships/image" Target="../media/image61.svg"/><Relationship Id="rId19" Type="http://schemas.openxmlformats.org/officeDocument/2006/relationships/image" Target="../media/image62.png"/><Relationship Id="rId4" Type="http://schemas.openxmlformats.org/officeDocument/2006/relationships/image" Target="../media/image55.tiff"/><Relationship Id="rId9" Type="http://schemas.openxmlformats.org/officeDocument/2006/relationships/image" Target="../media/image60.png"/><Relationship Id="rId14" Type="http://schemas.openxmlformats.org/officeDocument/2006/relationships/image" Target="../media/image58.pn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7.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31.jpe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81.emf"/><Relationship Id="rId4" Type="http://schemas.openxmlformats.org/officeDocument/2006/relationships/image" Target="../media/image80.sv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6.emf"/><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7.em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crontab.guru" TargetMode="Externa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341_2742B8E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342_A2F0205A.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7F3E8BD7_51E6D5B5.xml"/><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microsoft.com/office/2018/10/relationships/comments" Target="../comments/modernComment_7F3E8BF9_E615E4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97.svg"/></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s://airflow.apache.org/docs/stable/howto/secure-connections.html" TargetMode="External"/><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104.tiff"/></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hyperlink" Target="https://xebiagroup.sharepoint.com/:f:/r/sites/Training/Gedeelde%20documenten/2.%20Training%20Material/1.%20Master%20Slides/Airflow/Bol.com/Shared%20with%20Bol?csf=1&amp;web=1&amp;e=aybUPi"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07.jpe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2.jpe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2.jpe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118.svg"/></Relationships>
</file>

<file path=ppt/slides/_rels/slide77.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9.png"/><Relationship Id="rId7" Type="http://schemas.openxmlformats.org/officeDocument/2006/relationships/image" Target="../media/image117.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4.svg"/><Relationship Id="rId4" Type="http://schemas.openxmlformats.org/officeDocument/2006/relationships/image" Target="../media/image120.png"/><Relationship Id="rId9"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xebia-academy.my.salesforce-sites.com/apex/selectsurvey" TargetMode="External"/><Relationship Id="rId2" Type="http://schemas.openxmlformats.org/officeDocument/2006/relationships/image" Target="../media/image12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A439E-B1E1-DE83-1B81-C7D09DC26A98}"/>
              </a:ext>
            </a:extLst>
          </p:cNvPr>
          <p:cNvSpPr>
            <a:spLocks noGrp="1"/>
          </p:cNvSpPr>
          <p:nvPr>
            <p:ph sz="quarter" idx="10"/>
          </p:nvPr>
        </p:nvSpPr>
        <p:spPr>
          <a:xfrm>
            <a:off x="463874" y="2273103"/>
            <a:ext cx="4819736" cy="579321"/>
          </a:xfrm>
        </p:spPr>
        <p:txBody>
          <a:bodyPr/>
          <a:lstStyle/>
          <a:p>
            <a:r>
              <a:rPr lang="en-US" sz="3200" dirty="0">
                <a:latin typeface="Proxima Nova" panose="020B0503030502060204" pitchFamily="34" charset="0"/>
              </a:rPr>
              <a:t>Airflow </a:t>
            </a:r>
            <a:r>
              <a:rPr lang="en-US" sz="3200" b="0" dirty="0">
                <a:latin typeface="Proxima Nova" panose="020B0503030502060204" pitchFamily="34" charset="0"/>
              </a:rPr>
              <a:t>Data pipelines</a:t>
            </a:r>
            <a:endParaRPr lang="en-NL" sz="3600" b="0" dirty="0">
              <a:latin typeface="Proxima Nova" panose="020B0503030502060204" pitchFamily="34" charset="0"/>
            </a:endParaRPr>
          </a:p>
        </p:txBody>
      </p:sp>
      <p:sp>
        <p:nvSpPr>
          <p:cNvPr id="3" name="Content Placeholder 2">
            <a:extLst>
              <a:ext uri="{FF2B5EF4-FFF2-40B4-BE49-F238E27FC236}">
                <a16:creationId xmlns:a16="http://schemas.microsoft.com/office/drawing/2014/main" id="{1E30AB38-1287-2244-663C-388D3884A3DE}"/>
              </a:ext>
            </a:extLst>
          </p:cNvPr>
          <p:cNvSpPr>
            <a:spLocks noGrp="1"/>
          </p:cNvSpPr>
          <p:nvPr>
            <p:ph sz="quarter" idx="11"/>
          </p:nvPr>
        </p:nvSpPr>
        <p:spPr>
          <a:xfrm>
            <a:off x="463874" y="2852424"/>
            <a:ext cx="4652308" cy="372360"/>
          </a:xfrm>
        </p:spPr>
        <p:txBody>
          <a:bodyPr/>
          <a:lstStyle/>
          <a:p>
            <a:r>
              <a:rPr lang="en-US" sz="2000"/>
              <a:t>Ismael Cabral</a:t>
            </a:r>
            <a:endParaRPr lang="en-NL" sz="2000"/>
          </a:p>
        </p:txBody>
      </p:sp>
      <p:pic>
        <p:nvPicPr>
          <p:cNvPr id="5" name="Picture Placeholder 15">
            <a:extLst>
              <a:ext uri="{FF2B5EF4-FFF2-40B4-BE49-F238E27FC236}">
                <a16:creationId xmlns:a16="http://schemas.microsoft.com/office/drawing/2014/main" id="{1BC7CBAF-21EA-28A1-B18E-AD7975C60C4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0475" r="20475"/>
          <a:stretch>
            <a:fillRect/>
          </a:stretch>
        </p:blipFill>
        <p:spPr>
          <a:xfrm>
            <a:off x="6103938" y="0"/>
            <a:ext cx="6086475" cy="6858000"/>
          </a:xfrm>
        </p:spPr>
      </p:pic>
      <p:pic>
        <p:nvPicPr>
          <p:cNvPr id="7" name="Picture 2" descr="What is Apache Airflow? - Astronomer">
            <a:extLst>
              <a:ext uri="{FF2B5EF4-FFF2-40B4-BE49-F238E27FC236}">
                <a16:creationId xmlns:a16="http://schemas.microsoft.com/office/drawing/2014/main" id="{FD73B2E2-DDD7-E5C2-D7B5-60A13A9B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01" y="5180201"/>
            <a:ext cx="906013" cy="90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1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59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1A6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555862" y="6181151"/>
            <a:ext cx="1448569" cy="460909"/>
          </a:xfrm>
          <a:prstGeom prst="rect">
            <a:avLst/>
          </a:prstGeom>
        </p:spPr>
      </p:pic>
      <p:pic>
        <p:nvPicPr>
          <p:cNvPr id="12" name="Picture 11">
            <a:extLst>
              <a:ext uri="{FF2B5EF4-FFF2-40B4-BE49-F238E27FC236}">
                <a16:creationId xmlns:a16="http://schemas.microsoft.com/office/drawing/2014/main" id="{71155BD5-DD20-4E1B-ADDA-6049FE3C0A44}"/>
              </a:ext>
            </a:extLst>
          </p:cNvPr>
          <p:cNvPicPr>
            <a:picLocks noChangeAspect="1"/>
          </p:cNvPicPr>
          <p:nvPr/>
        </p:nvPicPr>
        <p:blipFill>
          <a:blip r:embed="rId3"/>
          <a:stretch>
            <a:fillRect/>
          </a:stretch>
        </p:blipFill>
        <p:spPr>
          <a:xfrm>
            <a:off x="6094008" y="3609574"/>
            <a:ext cx="20" cy="17"/>
          </a:xfrm>
          <a:prstGeom prst="rect">
            <a:avLst/>
          </a:prstGeom>
        </p:spPr>
      </p:pic>
      <p:pic>
        <p:nvPicPr>
          <p:cNvPr id="17" name="Picture 16">
            <a:extLst>
              <a:ext uri="{FF2B5EF4-FFF2-40B4-BE49-F238E27FC236}">
                <a16:creationId xmlns:a16="http://schemas.microsoft.com/office/drawing/2014/main" id="{0B29B7B1-33CA-6996-D024-53301A1C3470}"/>
              </a:ext>
            </a:extLst>
          </p:cNvPr>
          <p:cNvPicPr>
            <a:picLocks noChangeAspect="1"/>
          </p:cNvPicPr>
          <p:nvPr/>
        </p:nvPicPr>
        <p:blipFill>
          <a:blip r:embed="rId4"/>
          <a:stretch>
            <a:fillRect/>
          </a:stretch>
        </p:blipFill>
        <p:spPr>
          <a:xfrm>
            <a:off x="8193233" y="132344"/>
            <a:ext cx="3120476" cy="2704413"/>
          </a:xfrm>
          <a:prstGeom prst="rect">
            <a:avLst/>
          </a:prstGeom>
        </p:spPr>
      </p:pic>
      <p:sp>
        <p:nvSpPr>
          <p:cNvPr id="20" name="Flowchart: Document 19">
            <a:extLst>
              <a:ext uri="{FF2B5EF4-FFF2-40B4-BE49-F238E27FC236}">
                <a16:creationId xmlns:a16="http://schemas.microsoft.com/office/drawing/2014/main" id="{C2D7C909-A08A-3D26-A24B-97271EB1EFEF}"/>
              </a:ext>
            </a:extLst>
          </p:cNvPr>
          <p:cNvSpPr/>
          <p:nvPr/>
        </p:nvSpPr>
        <p:spPr>
          <a:xfrm>
            <a:off x="638175" y="0"/>
            <a:ext cx="3248024" cy="3400426"/>
          </a:xfrm>
          <a:prstGeom prst="flowChartDocument">
            <a:avLst/>
          </a:prstGeom>
          <a:solidFill>
            <a:srgbClr val="6A1D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hthoek 48">
            <a:extLst>
              <a:ext uri="{FF2B5EF4-FFF2-40B4-BE49-F238E27FC236}">
                <a16:creationId xmlns:a16="http://schemas.microsoft.com/office/drawing/2014/main" id="{4EF8AFA9-3FB8-0B0D-1D68-DD25446F91A7}"/>
              </a:ext>
            </a:extLst>
          </p:cNvPr>
          <p:cNvSpPr/>
          <p:nvPr/>
        </p:nvSpPr>
        <p:spPr>
          <a:xfrm>
            <a:off x="842096" y="254264"/>
            <a:ext cx="2840182" cy="239677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800" b="1" kern="1200">
                <a:solidFill>
                  <a:srgbClr val="FFFFFF"/>
                </a:solidFill>
                <a:latin typeface="Proxima Nova" panose="020B0503030502060204" pitchFamily="34" charset="0"/>
                <a:ea typeface="+mj-ea"/>
                <a:cs typeface="+mj-cs"/>
              </a:rPr>
              <a:t>Airflow is the orchestrator of your data pipelines</a:t>
            </a:r>
          </a:p>
        </p:txBody>
      </p:sp>
      <p:cxnSp>
        <p:nvCxnSpPr>
          <p:cNvPr id="22" name="Straight Connector 21">
            <a:extLst>
              <a:ext uri="{FF2B5EF4-FFF2-40B4-BE49-F238E27FC236}">
                <a16:creationId xmlns:a16="http://schemas.microsoft.com/office/drawing/2014/main" id="{530EB782-FCDA-DCB5-15E1-657F1BB2316D}"/>
              </a:ext>
            </a:extLst>
          </p:cNvPr>
          <p:cNvCxnSpPr/>
          <p:nvPr/>
        </p:nvCxnSpPr>
        <p:spPr>
          <a:xfrm>
            <a:off x="2324280" y="4714483"/>
            <a:ext cx="8280000" cy="0"/>
          </a:xfrm>
          <a:prstGeom prst="line">
            <a:avLst/>
          </a:prstGeom>
          <a:ln w="412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9A59028F-CE10-82DD-7626-E97E222F7841}"/>
              </a:ext>
            </a:extLst>
          </p:cNvPr>
          <p:cNvGrpSpPr/>
          <p:nvPr/>
        </p:nvGrpSpPr>
        <p:grpSpPr>
          <a:xfrm>
            <a:off x="2850835" y="4099254"/>
            <a:ext cx="1260001" cy="1260000"/>
            <a:chOff x="2852817" y="3918671"/>
            <a:chExt cx="1260001" cy="1260000"/>
          </a:xfrm>
        </p:grpSpPr>
        <p:sp>
          <p:nvSpPr>
            <p:cNvPr id="27" name="Block Arc 26">
              <a:extLst>
                <a:ext uri="{FF2B5EF4-FFF2-40B4-BE49-F238E27FC236}">
                  <a16:creationId xmlns:a16="http://schemas.microsoft.com/office/drawing/2014/main" id="{3A75AB80-F3EA-9D75-535B-42CE48C67293}"/>
                </a:ext>
              </a:extLst>
            </p:cNvPr>
            <p:cNvSpPr/>
            <p:nvPr/>
          </p:nvSpPr>
          <p:spPr>
            <a:xfrm>
              <a:off x="2852817" y="3918671"/>
              <a:ext cx="1260000" cy="1260000"/>
            </a:xfrm>
            <a:prstGeom prst="blockArc">
              <a:avLst>
                <a:gd name="adj1" fmla="val 10820693"/>
                <a:gd name="adj2" fmla="val 21592535"/>
                <a:gd name="adj3" fmla="val 855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32" name="Block Arc 31">
              <a:extLst>
                <a:ext uri="{FF2B5EF4-FFF2-40B4-BE49-F238E27FC236}">
                  <a16:creationId xmlns:a16="http://schemas.microsoft.com/office/drawing/2014/main" id="{DA41B78D-E464-20F9-E5BF-BC32969D206F}"/>
                </a:ext>
              </a:extLst>
            </p:cNvPr>
            <p:cNvSpPr/>
            <p:nvPr/>
          </p:nvSpPr>
          <p:spPr>
            <a:xfrm rot="10800000">
              <a:off x="2852818" y="3918671"/>
              <a:ext cx="1260000" cy="1260000"/>
            </a:xfrm>
            <a:prstGeom prst="blockArc">
              <a:avLst>
                <a:gd name="adj1" fmla="val 10820693"/>
                <a:gd name="adj2" fmla="val 21592535"/>
                <a:gd name="adj3" fmla="val 85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30" name="Oval 29">
              <a:extLst>
                <a:ext uri="{FF2B5EF4-FFF2-40B4-BE49-F238E27FC236}">
                  <a16:creationId xmlns:a16="http://schemas.microsoft.com/office/drawing/2014/main" id="{BC689040-365F-646D-776F-25D7C69E1FAF}"/>
                </a:ext>
              </a:extLst>
            </p:cNvPr>
            <p:cNvSpPr/>
            <p:nvPr/>
          </p:nvSpPr>
          <p:spPr>
            <a:xfrm>
              <a:off x="2942817" y="4008671"/>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37" name="Group 36">
            <a:extLst>
              <a:ext uri="{FF2B5EF4-FFF2-40B4-BE49-F238E27FC236}">
                <a16:creationId xmlns:a16="http://schemas.microsoft.com/office/drawing/2014/main" id="{5D37F6A6-254A-D4A5-CD62-E982E7382A55}"/>
              </a:ext>
            </a:extLst>
          </p:cNvPr>
          <p:cNvGrpSpPr/>
          <p:nvPr/>
        </p:nvGrpSpPr>
        <p:grpSpPr>
          <a:xfrm>
            <a:off x="4870743" y="4099254"/>
            <a:ext cx="1260001" cy="1260000"/>
            <a:chOff x="2852817" y="3918671"/>
            <a:chExt cx="1260001" cy="1260000"/>
          </a:xfrm>
        </p:grpSpPr>
        <p:sp>
          <p:nvSpPr>
            <p:cNvPr id="39" name="Block Arc 38">
              <a:extLst>
                <a:ext uri="{FF2B5EF4-FFF2-40B4-BE49-F238E27FC236}">
                  <a16:creationId xmlns:a16="http://schemas.microsoft.com/office/drawing/2014/main" id="{13EB9029-EF45-A1A4-C851-A8E3BDE5E111}"/>
                </a:ext>
              </a:extLst>
            </p:cNvPr>
            <p:cNvSpPr/>
            <p:nvPr/>
          </p:nvSpPr>
          <p:spPr>
            <a:xfrm>
              <a:off x="2852817" y="3918671"/>
              <a:ext cx="1260000" cy="1260000"/>
            </a:xfrm>
            <a:prstGeom prst="blockArc">
              <a:avLst>
                <a:gd name="adj1" fmla="val 10820693"/>
                <a:gd name="adj2" fmla="val 21592535"/>
                <a:gd name="adj3" fmla="val 85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0" name="Block Arc 39">
              <a:extLst>
                <a:ext uri="{FF2B5EF4-FFF2-40B4-BE49-F238E27FC236}">
                  <a16:creationId xmlns:a16="http://schemas.microsoft.com/office/drawing/2014/main" id="{1ED89B53-3172-5987-9E5B-560D552FBE29}"/>
                </a:ext>
              </a:extLst>
            </p:cNvPr>
            <p:cNvSpPr/>
            <p:nvPr/>
          </p:nvSpPr>
          <p:spPr>
            <a:xfrm rot="10800000">
              <a:off x="2852818" y="3918671"/>
              <a:ext cx="1260000" cy="1260000"/>
            </a:xfrm>
            <a:prstGeom prst="blockArc">
              <a:avLst>
                <a:gd name="adj1" fmla="val 10820693"/>
                <a:gd name="adj2" fmla="val 21592535"/>
                <a:gd name="adj3" fmla="val 855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1" name="Oval 40">
              <a:extLst>
                <a:ext uri="{FF2B5EF4-FFF2-40B4-BE49-F238E27FC236}">
                  <a16:creationId xmlns:a16="http://schemas.microsoft.com/office/drawing/2014/main" id="{96331CF7-32A0-4542-D72B-26B848B5817A}"/>
                </a:ext>
              </a:extLst>
            </p:cNvPr>
            <p:cNvSpPr/>
            <p:nvPr/>
          </p:nvSpPr>
          <p:spPr>
            <a:xfrm>
              <a:off x="2942817" y="4008671"/>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42" name="Group 41">
            <a:extLst>
              <a:ext uri="{FF2B5EF4-FFF2-40B4-BE49-F238E27FC236}">
                <a16:creationId xmlns:a16="http://schemas.microsoft.com/office/drawing/2014/main" id="{774746B7-7AFD-31AE-AAB9-76FB3F3E5446}"/>
              </a:ext>
            </a:extLst>
          </p:cNvPr>
          <p:cNvGrpSpPr/>
          <p:nvPr/>
        </p:nvGrpSpPr>
        <p:grpSpPr>
          <a:xfrm>
            <a:off x="6890651" y="4099254"/>
            <a:ext cx="1260001" cy="1260000"/>
            <a:chOff x="2852817" y="3918671"/>
            <a:chExt cx="1260001" cy="1260000"/>
          </a:xfrm>
        </p:grpSpPr>
        <p:sp>
          <p:nvSpPr>
            <p:cNvPr id="43" name="Block Arc 42">
              <a:extLst>
                <a:ext uri="{FF2B5EF4-FFF2-40B4-BE49-F238E27FC236}">
                  <a16:creationId xmlns:a16="http://schemas.microsoft.com/office/drawing/2014/main" id="{28FD25D9-4F68-7E5D-3FFD-CB2C85050558}"/>
                </a:ext>
              </a:extLst>
            </p:cNvPr>
            <p:cNvSpPr/>
            <p:nvPr/>
          </p:nvSpPr>
          <p:spPr>
            <a:xfrm>
              <a:off x="2852817" y="3918671"/>
              <a:ext cx="1260000" cy="1260000"/>
            </a:xfrm>
            <a:prstGeom prst="blockArc">
              <a:avLst>
                <a:gd name="adj1" fmla="val 10820693"/>
                <a:gd name="adj2" fmla="val 21592535"/>
                <a:gd name="adj3" fmla="val 855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4" name="Block Arc 43">
              <a:extLst>
                <a:ext uri="{FF2B5EF4-FFF2-40B4-BE49-F238E27FC236}">
                  <a16:creationId xmlns:a16="http://schemas.microsoft.com/office/drawing/2014/main" id="{CBD1D73E-3390-A5A9-8CDB-0D80C827F3BC}"/>
                </a:ext>
              </a:extLst>
            </p:cNvPr>
            <p:cNvSpPr/>
            <p:nvPr/>
          </p:nvSpPr>
          <p:spPr>
            <a:xfrm rot="10800000">
              <a:off x="2852818" y="3918671"/>
              <a:ext cx="1260000" cy="1260000"/>
            </a:xfrm>
            <a:prstGeom prst="blockArc">
              <a:avLst>
                <a:gd name="adj1" fmla="val 10820693"/>
                <a:gd name="adj2" fmla="val 21592535"/>
                <a:gd name="adj3" fmla="val 85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5" name="Oval 44">
              <a:extLst>
                <a:ext uri="{FF2B5EF4-FFF2-40B4-BE49-F238E27FC236}">
                  <a16:creationId xmlns:a16="http://schemas.microsoft.com/office/drawing/2014/main" id="{B51F9F4B-5129-0C60-DAA1-1FA9865804AC}"/>
                </a:ext>
              </a:extLst>
            </p:cNvPr>
            <p:cNvSpPr/>
            <p:nvPr/>
          </p:nvSpPr>
          <p:spPr>
            <a:xfrm>
              <a:off x="2942817" y="4008671"/>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46" name="Group 45">
            <a:extLst>
              <a:ext uri="{FF2B5EF4-FFF2-40B4-BE49-F238E27FC236}">
                <a16:creationId xmlns:a16="http://schemas.microsoft.com/office/drawing/2014/main" id="{BE7E731D-30AE-90A2-95A6-276D43A71701}"/>
              </a:ext>
            </a:extLst>
          </p:cNvPr>
          <p:cNvGrpSpPr/>
          <p:nvPr/>
        </p:nvGrpSpPr>
        <p:grpSpPr>
          <a:xfrm>
            <a:off x="8910560" y="4084483"/>
            <a:ext cx="1260001" cy="1260000"/>
            <a:chOff x="2852817" y="3918671"/>
            <a:chExt cx="1260001" cy="1260000"/>
          </a:xfrm>
        </p:grpSpPr>
        <p:sp>
          <p:nvSpPr>
            <p:cNvPr id="47" name="Block Arc 46">
              <a:extLst>
                <a:ext uri="{FF2B5EF4-FFF2-40B4-BE49-F238E27FC236}">
                  <a16:creationId xmlns:a16="http://schemas.microsoft.com/office/drawing/2014/main" id="{4CC3DDDB-3DB4-941A-229E-A24D750C5ECA}"/>
                </a:ext>
              </a:extLst>
            </p:cNvPr>
            <p:cNvSpPr/>
            <p:nvPr/>
          </p:nvSpPr>
          <p:spPr>
            <a:xfrm>
              <a:off x="2852817" y="3918671"/>
              <a:ext cx="1260000" cy="1260000"/>
            </a:xfrm>
            <a:prstGeom prst="blockArc">
              <a:avLst>
                <a:gd name="adj1" fmla="val 10820693"/>
                <a:gd name="adj2" fmla="val 21592535"/>
                <a:gd name="adj3" fmla="val 85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8" name="Block Arc 47">
              <a:extLst>
                <a:ext uri="{FF2B5EF4-FFF2-40B4-BE49-F238E27FC236}">
                  <a16:creationId xmlns:a16="http://schemas.microsoft.com/office/drawing/2014/main" id="{20C68168-680B-2A79-5662-A568015CDD2A}"/>
                </a:ext>
              </a:extLst>
            </p:cNvPr>
            <p:cNvSpPr/>
            <p:nvPr/>
          </p:nvSpPr>
          <p:spPr>
            <a:xfrm rot="10800000">
              <a:off x="2852818" y="3918671"/>
              <a:ext cx="1260000" cy="1260000"/>
            </a:xfrm>
            <a:prstGeom prst="blockArc">
              <a:avLst>
                <a:gd name="adj1" fmla="val 10820693"/>
                <a:gd name="adj2" fmla="val 21592535"/>
                <a:gd name="adj3" fmla="val 855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Oval 48">
              <a:extLst>
                <a:ext uri="{FF2B5EF4-FFF2-40B4-BE49-F238E27FC236}">
                  <a16:creationId xmlns:a16="http://schemas.microsoft.com/office/drawing/2014/main" id="{91F45E7A-6E06-70A6-99C8-EC56F202E473}"/>
                </a:ext>
              </a:extLst>
            </p:cNvPr>
            <p:cNvSpPr/>
            <p:nvPr/>
          </p:nvSpPr>
          <p:spPr>
            <a:xfrm>
              <a:off x="2942817" y="4008671"/>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51" name="Graphic 50" descr="Magnifying glass with solid fill">
            <a:extLst>
              <a:ext uri="{FF2B5EF4-FFF2-40B4-BE49-F238E27FC236}">
                <a16:creationId xmlns:a16="http://schemas.microsoft.com/office/drawing/2014/main" id="{6850993A-3565-5506-A392-66AF0F2B44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0440" y="7300299"/>
            <a:ext cx="564861" cy="564861"/>
          </a:xfrm>
          <a:prstGeom prst="rect">
            <a:avLst/>
          </a:prstGeom>
        </p:spPr>
      </p:pic>
      <p:sp>
        <p:nvSpPr>
          <p:cNvPr id="52" name="TextBox 51">
            <a:extLst>
              <a:ext uri="{FF2B5EF4-FFF2-40B4-BE49-F238E27FC236}">
                <a16:creationId xmlns:a16="http://schemas.microsoft.com/office/drawing/2014/main" id="{35949240-2752-7E7C-03BC-FC17887CCA86}"/>
              </a:ext>
            </a:extLst>
          </p:cNvPr>
          <p:cNvSpPr txBox="1"/>
          <p:nvPr/>
        </p:nvSpPr>
        <p:spPr>
          <a:xfrm>
            <a:off x="4072007" y="5468984"/>
            <a:ext cx="3020592" cy="830997"/>
          </a:xfrm>
          <a:prstGeom prst="rect">
            <a:avLst/>
          </a:prstGeom>
          <a:noFill/>
        </p:spPr>
        <p:txBody>
          <a:bodyPr wrap="square">
            <a:spAutoFit/>
          </a:bodyPr>
          <a:lstStyle/>
          <a:p>
            <a:pPr algn="ctr">
              <a:spcAft>
                <a:spcPts val="600"/>
              </a:spcAft>
            </a:pPr>
            <a:r>
              <a:rPr lang="en-US" sz="1600" b="1">
                <a:latin typeface="Proxima Nova" panose="020B0503030502060204" pitchFamily="34" charset="0"/>
              </a:rPr>
              <a:t>Airflow UI </a:t>
            </a:r>
            <a:r>
              <a:rPr lang="en-US" sz="1600">
                <a:latin typeface="Proxima Nova" panose="020B0503030502060204" pitchFamily="34" charset="0"/>
              </a:rPr>
              <a:t>gives an overview of what is going good and bad in the “playbook”</a:t>
            </a:r>
            <a:endParaRPr lang="en-US" sz="1400">
              <a:latin typeface="Proxima Nova" panose="020B0503030502060204" pitchFamily="34" charset="0"/>
            </a:endParaRPr>
          </a:p>
        </p:txBody>
      </p:sp>
      <p:pic>
        <p:nvPicPr>
          <p:cNvPr id="1026" name="Picture 2" descr="Combined logo">
            <a:extLst>
              <a:ext uri="{FF2B5EF4-FFF2-40B4-BE49-F238E27FC236}">
                <a16:creationId xmlns:a16="http://schemas.microsoft.com/office/drawing/2014/main" id="{9D01A03A-1310-C732-66F4-5A5B71682B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984" r="65924"/>
          <a:stretch/>
        </p:blipFill>
        <p:spPr bwMode="auto">
          <a:xfrm>
            <a:off x="7240328" y="4432052"/>
            <a:ext cx="504288" cy="67627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57614BB-6E3B-10A2-FC56-D85898042C73}"/>
              </a:ext>
            </a:extLst>
          </p:cNvPr>
          <p:cNvSpPr txBox="1"/>
          <p:nvPr/>
        </p:nvSpPr>
        <p:spPr>
          <a:xfrm>
            <a:off x="5634892" y="3277420"/>
            <a:ext cx="3764932" cy="830997"/>
          </a:xfrm>
          <a:prstGeom prst="rect">
            <a:avLst/>
          </a:prstGeom>
          <a:noFill/>
        </p:spPr>
        <p:txBody>
          <a:bodyPr wrap="square">
            <a:spAutoFit/>
          </a:bodyPr>
          <a:lstStyle/>
          <a:p>
            <a:pPr algn="ctr">
              <a:spcAft>
                <a:spcPts val="600"/>
              </a:spcAft>
            </a:pPr>
            <a:r>
              <a:rPr lang="en-US" sz="1600">
                <a:latin typeface="Proxima Nova" panose="020B0503030502060204" pitchFamily="34" charset="0"/>
              </a:rPr>
              <a:t>Airflow lets you write instructions in Python. So you have the right instruments to perform your tasks</a:t>
            </a:r>
            <a:endParaRPr lang="en-US" sz="1400">
              <a:latin typeface="Proxima Nova" panose="020B0503030502060204" pitchFamily="34" charset="0"/>
            </a:endParaRPr>
          </a:p>
        </p:txBody>
      </p:sp>
      <p:pic>
        <p:nvPicPr>
          <p:cNvPr id="55" name="Graphic 54" descr="Clipboard with solid fill">
            <a:extLst>
              <a:ext uri="{FF2B5EF4-FFF2-40B4-BE49-F238E27FC236}">
                <a16:creationId xmlns:a16="http://schemas.microsoft.com/office/drawing/2014/main" id="{28D51CEF-CFC2-CB6B-F6B5-578286335C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69904" y="4432052"/>
            <a:ext cx="526598" cy="526598"/>
          </a:xfrm>
          <a:prstGeom prst="rect">
            <a:avLst/>
          </a:prstGeom>
        </p:spPr>
      </p:pic>
      <p:sp>
        <p:nvSpPr>
          <p:cNvPr id="56" name="TextBox 55">
            <a:extLst>
              <a:ext uri="{FF2B5EF4-FFF2-40B4-BE49-F238E27FC236}">
                <a16:creationId xmlns:a16="http://schemas.microsoft.com/office/drawing/2014/main" id="{CB19CA4F-3A1E-64D7-94F7-2E326C8A379E}"/>
              </a:ext>
            </a:extLst>
          </p:cNvPr>
          <p:cNvSpPr txBox="1"/>
          <p:nvPr/>
        </p:nvSpPr>
        <p:spPr>
          <a:xfrm>
            <a:off x="8126942" y="5489389"/>
            <a:ext cx="3253058" cy="584775"/>
          </a:xfrm>
          <a:prstGeom prst="rect">
            <a:avLst/>
          </a:prstGeom>
          <a:noFill/>
        </p:spPr>
        <p:txBody>
          <a:bodyPr wrap="square">
            <a:spAutoFit/>
          </a:bodyPr>
          <a:lstStyle/>
          <a:p>
            <a:pPr algn="ctr">
              <a:spcAft>
                <a:spcPts val="600"/>
              </a:spcAft>
            </a:pPr>
            <a:r>
              <a:rPr lang="en-US" sz="1600">
                <a:latin typeface="Proxima Nova" panose="020B0503030502060204" pitchFamily="34" charset="0"/>
              </a:rPr>
              <a:t>The organized </a:t>
            </a:r>
            <a:r>
              <a:rPr lang="en-US" sz="1600" b="1">
                <a:latin typeface="Proxima Nova" panose="020B0503030502060204" pitchFamily="34" charset="0"/>
              </a:rPr>
              <a:t>logs</a:t>
            </a:r>
            <a:r>
              <a:rPr lang="en-US" sz="1600">
                <a:latin typeface="Proxima Nova" panose="020B0503030502060204" pitchFamily="34" charset="0"/>
              </a:rPr>
              <a:t> stream brings clarity on the history of the runs</a:t>
            </a:r>
            <a:endParaRPr lang="en-US" sz="1400">
              <a:latin typeface="Proxima Nova" panose="020B0503030502060204" pitchFamily="34" charset="0"/>
            </a:endParaRPr>
          </a:p>
        </p:txBody>
      </p:sp>
      <p:sp>
        <p:nvSpPr>
          <p:cNvPr id="59" name="TextBox 58">
            <a:extLst>
              <a:ext uri="{FF2B5EF4-FFF2-40B4-BE49-F238E27FC236}">
                <a16:creationId xmlns:a16="http://schemas.microsoft.com/office/drawing/2014/main" id="{0EA9E748-E9F5-EC60-6C26-3CDC8E7370E3}"/>
              </a:ext>
            </a:extLst>
          </p:cNvPr>
          <p:cNvSpPr txBox="1"/>
          <p:nvPr/>
        </p:nvSpPr>
        <p:spPr>
          <a:xfrm>
            <a:off x="1871740" y="3302001"/>
            <a:ext cx="3315857" cy="830997"/>
          </a:xfrm>
          <a:prstGeom prst="rect">
            <a:avLst/>
          </a:prstGeom>
          <a:noFill/>
        </p:spPr>
        <p:txBody>
          <a:bodyPr wrap="square">
            <a:spAutoFit/>
          </a:bodyPr>
          <a:lstStyle/>
          <a:p>
            <a:pPr algn="ctr">
              <a:spcAft>
                <a:spcPts val="600"/>
              </a:spcAft>
            </a:pPr>
            <a:r>
              <a:rPr lang="en-US" sz="1600" b="1">
                <a:latin typeface="Proxima Nova" panose="020B0503030502060204" pitchFamily="34" charset="0"/>
              </a:rPr>
              <a:t>Airflow Scheduler </a:t>
            </a:r>
            <a:r>
              <a:rPr lang="en-US" sz="1600">
                <a:latin typeface="Proxima Nova" panose="020B0503030502060204" pitchFamily="34" charset="0"/>
              </a:rPr>
              <a:t>coordinates that your tasks are “played” when they are needed</a:t>
            </a:r>
            <a:endParaRPr lang="en-US" sz="1400">
              <a:latin typeface="Proxima Nova" panose="020B0503030502060204" pitchFamily="34" charset="0"/>
            </a:endParaRPr>
          </a:p>
        </p:txBody>
      </p:sp>
      <p:pic>
        <p:nvPicPr>
          <p:cNvPr id="61" name="Graphic 60" descr="Music notation with solid fill">
            <a:extLst>
              <a:ext uri="{FF2B5EF4-FFF2-40B4-BE49-F238E27FC236}">
                <a16:creationId xmlns:a16="http://schemas.microsoft.com/office/drawing/2014/main" id="{C8565B43-387F-D6BE-80EC-43DA3A8C80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76545" y="4376344"/>
            <a:ext cx="658812" cy="658812"/>
          </a:xfrm>
          <a:prstGeom prst="rect">
            <a:avLst/>
          </a:prstGeom>
        </p:spPr>
      </p:pic>
      <p:pic>
        <p:nvPicPr>
          <p:cNvPr id="63" name="Graphic 62" descr="Eye with solid fill">
            <a:extLst>
              <a:ext uri="{FF2B5EF4-FFF2-40B4-BE49-F238E27FC236}">
                <a16:creationId xmlns:a16="http://schemas.microsoft.com/office/drawing/2014/main" id="{251BFC05-0A5E-ABD1-CA54-43F0E893A9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73522" y="4395613"/>
            <a:ext cx="658812" cy="658812"/>
          </a:xfrm>
          <a:prstGeom prst="rect">
            <a:avLst/>
          </a:prstGeom>
        </p:spPr>
      </p:pic>
    </p:spTree>
    <p:extLst>
      <p:ext uri="{BB962C8B-B14F-4D97-AF65-F5344CB8AC3E}">
        <p14:creationId xmlns:p14="http://schemas.microsoft.com/office/powerpoint/2010/main" val="527843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A06E4-3990-7927-C492-5B5C146E6793}"/>
              </a:ext>
            </a:extLst>
          </p:cNvPr>
          <p:cNvSpPr txBox="1">
            <a:spLocks/>
          </p:cNvSpPr>
          <p:nvPr/>
        </p:nvSpPr>
        <p:spPr>
          <a:xfrm>
            <a:off x="1245072" y="1289765"/>
            <a:ext cx="3651101" cy="4270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a:solidFill>
                  <a:srgbClr val="FFFFFF"/>
                </a:solidFill>
                <a:latin typeface="Proxima Nova" panose="020B0503030502060204" pitchFamily="34" charset="0"/>
              </a:rPr>
              <a:t>When </a:t>
            </a:r>
            <a:r>
              <a:rPr lang="en-US" sz="4800" u="sng" kern="1200">
                <a:solidFill>
                  <a:srgbClr val="FFFFFF"/>
                </a:solidFill>
                <a:latin typeface="Proxima Nova" panose="020B0503030502060204" pitchFamily="34" charset="0"/>
              </a:rPr>
              <a:t>NOT</a:t>
            </a:r>
            <a:r>
              <a:rPr lang="en-US" sz="4800" kern="1200">
                <a:solidFill>
                  <a:srgbClr val="FFFFFF"/>
                </a:solidFill>
                <a:latin typeface="Proxima Nova" panose="020B0503030502060204" pitchFamily="34" charset="0"/>
              </a:rPr>
              <a:t> to use Airflow</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24467B9-217A-6DCC-9721-9D9818D132D2}"/>
              </a:ext>
            </a:extLst>
          </p:cNvPr>
          <p:cNvSpPr txBox="1">
            <a:spLocks/>
          </p:cNvSpPr>
          <p:nvPr/>
        </p:nvSpPr>
        <p:spPr>
          <a:xfrm>
            <a:off x="6297233" y="518400"/>
            <a:ext cx="5140434" cy="58379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a:solidFill>
                  <a:schemeClr val="tx1">
                    <a:alpha val="80000"/>
                  </a:schemeClr>
                </a:solidFill>
                <a:latin typeface="Proxima Nova" panose="020B0503030502060204" pitchFamily="34" charset="0"/>
              </a:rPr>
              <a:t>Airflow is not a (data) processing framework  (such as Spark).</a:t>
            </a:r>
          </a:p>
          <a:p>
            <a:pPr>
              <a:spcAft>
                <a:spcPts val="1200"/>
              </a:spcAft>
            </a:pPr>
            <a:r>
              <a:rPr lang="en-US" sz="1800">
                <a:solidFill>
                  <a:schemeClr val="tx1">
                    <a:alpha val="80000"/>
                  </a:schemeClr>
                </a:solidFill>
                <a:latin typeface="Proxima Nova" panose="020B0503030502060204" pitchFamily="34" charset="0"/>
              </a:rPr>
              <a:t>Implementing highly dynamic / changing pipelines.</a:t>
            </a:r>
          </a:p>
          <a:p>
            <a:pPr>
              <a:spcAft>
                <a:spcPts val="1200"/>
              </a:spcAft>
            </a:pPr>
            <a:r>
              <a:rPr lang="en-US" sz="1800">
                <a:solidFill>
                  <a:schemeClr val="tx1">
                    <a:alpha val="80000"/>
                  </a:schemeClr>
                </a:solidFill>
                <a:latin typeface="Proxima Nova" panose="020B0503030502060204" pitchFamily="34" charset="0"/>
              </a:rPr>
              <a:t>Airflow focusses on orchestration and monitoring</a:t>
            </a:r>
          </a:p>
          <a:p>
            <a:pPr>
              <a:spcAft>
                <a:spcPts val="1200"/>
              </a:spcAft>
            </a:pPr>
            <a:r>
              <a:rPr lang="en-US" sz="1800">
                <a:solidFill>
                  <a:schemeClr val="tx1">
                    <a:alpha val="80000"/>
                  </a:schemeClr>
                </a:solidFill>
                <a:latin typeface="Proxima Nova" panose="020B0503030502060204" pitchFamily="34" charset="0"/>
              </a:rPr>
              <a:t>Not for streaming data solutions</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B335C50-3B3B-37B4-7F49-3A39D993A8C9}"/>
              </a:ext>
            </a:extLst>
          </p:cNvPr>
          <p:cNvPicPr/>
          <p:nvPr/>
        </p:nvPicPr>
        <p:blipFill>
          <a:blip r:embed="rId2"/>
          <a:stretch>
            <a:fillRect/>
          </a:stretch>
        </p:blipFill>
        <p:spPr>
          <a:xfrm>
            <a:off x="10594937" y="6142076"/>
            <a:ext cx="1448569" cy="460909"/>
          </a:xfrm>
          <a:prstGeom prst="rect">
            <a:avLst/>
          </a:prstGeom>
        </p:spPr>
      </p:pic>
    </p:spTree>
    <p:extLst>
      <p:ext uri="{BB962C8B-B14F-4D97-AF65-F5344CB8AC3E}">
        <p14:creationId xmlns:p14="http://schemas.microsoft.com/office/powerpoint/2010/main" val="2497380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48">
            <a:extLst>
              <a:ext uri="{FF2B5EF4-FFF2-40B4-BE49-F238E27FC236}">
                <a16:creationId xmlns:a16="http://schemas.microsoft.com/office/drawing/2014/main" id="{4EF8AFA9-3FB8-0B0D-1D68-DD25446F91A7}"/>
              </a:ext>
            </a:extLst>
          </p:cNvPr>
          <p:cNvSpPr/>
          <p:nvPr/>
        </p:nvSpPr>
        <p:spPr>
          <a:xfrm>
            <a:off x="1074884" y="767369"/>
            <a:ext cx="8344906" cy="1154162"/>
          </a:xfrm>
          <a:prstGeom prst="rect">
            <a:avLst/>
          </a:prstGeom>
        </p:spPr>
        <p:txBody>
          <a:bodyPr wrap="square">
            <a:spAutoFit/>
          </a:bodyPr>
          <a:lstStyle/>
          <a:p>
            <a:pPr defTabSz="388620">
              <a:spcAft>
                <a:spcPts val="600"/>
              </a:spcAft>
            </a:pPr>
            <a:r>
              <a:rPr lang="en-US" sz="4000" b="1" kern="1200">
                <a:solidFill>
                  <a:schemeClr val="tx1">
                    <a:lumMod val="85000"/>
                    <a:lumOff val="15000"/>
                  </a:schemeClr>
                </a:solidFill>
                <a:latin typeface="Proxima Nova" panose="020B0503030502060204" pitchFamily="34" charset="0"/>
                <a:ea typeface="+mn-ea"/>
                <a:cs typeface="+mn-cs"/>
              </a:rPr>
              <a:t>D</a:t>
            </a:r>
            <a:r>
              <a:rPr lang="en-US" sz="3200" kern="1200">
                <a:solidFill>
                  <a:schemeClr val="tx1">
                    <a:lumMod val="85000"/>
                    <a:lumOff val="15000"/>
                  </a:schemeClr>
                </a:solidFill>
                <a:latin typeface="Proxima Nova" panose="020B0503030502060204" pitchFamily="34" charset="0"/>
                <a:ea typeface="+mn-ea"/>
                <a:cs typeface="+mn-cs"/>
              </a:rPr>
              <a:t>irected</a:t>
            </a:r>
            <a:r>
              <a:rPr lang="en-US" sz="3200" b="1" kern="1200">
                <a:solidFill>
                  <a:schemeClr val="tx1">
                    <a:lumMod val="85000"/>
                    <a:lumOff val="15000"/>
                  </a:schemeClr>
                </a:solidFill>
                <a:latin typeface="Proxima Nova" panose="020B0503030502060204" pitchFamily="34" charset="0"/>
                <a:ea typeface="+mn-ea"/>
                <a:cs typeface="+mn-cs"/>
              </a:rPr>
              <a:t> </a:t>
            </a:r>
            <a:r>
              <a:rPr lang="en-US" sz="4000" b="1" kern="1200">
                <a:solidFill>
                  <a:schemeClr val="tx1">
                    <a:lumMod val="85000"/>
                    <a:lumOff val="15000"/>
                  </a:schemeClr>
                </a:solidFill>
                <a:latin typeface="Proxima Nova" panose="020B0503030502060204" pitchFamily="34" charset="0"/>
                <a:ea typeface="+mn-ea"/>
                <a:cs typeface="+mn-cs"/>
              </a:rPr>
              <a:t>A</a:t>
            </a:r>
            <a:r>
              <a:rPr lang="en-US" sz="3200" kern="1200">
                <a:solidFill>
                  <a:schemeClr val="tx1">
                    <a:lumMod val="85000"/>
                    <a:lumOff val="15000"/>
                  </a:schemeClr>
                </a:solidFill>
                <a:latin typeface="Proxima Nova" panose="020B0503030502060204" pitchFamily="34" charset="0"/>
                <a:ea typeface="+mn-ea"/>
                <a:cs typeface="+mn-cs"/>
              </a:rPr>
              <a:t>cyclic</a:t>
            </a:r>
            <a:r>
              <a:rPr lang="en-US" sz="3200" b="1" kern="1200">
                <a:solidFill>
                  <a:schemeClr val="tx1">
                    <a:lumMod val="85000"/>
                    <a:lumOff val="15000"/>
                  </a:schemeClr>
                </a:solidFill>
                <a:latin typeface="Proxima Nova" panose="020B0503030502060204" pitchFamily="34" charset="0"/>
                <a:ea typeface="+mn-ea"/>
                <a:cs typeface="+mn-cs"/>
              </a:rPr>
              <a:t> </a:t>
            </a:r>
            <a:r>
              <a:rPr lang="en-US" sz="4000" b="1" kern="1200">
                <a:solidFill>
                  <a:schemeClr val="tx1">
                    <a:lumMod val="85000"/>
                    <a:lumOff val="15000"/>
                  </a:schemeClr>
                </a:solidFill>
                <a:latin typeface="Proxima Nova" panose="020B0503030502060204" pitchFamily="34" charset="0"/>
                <a:ea typeface="+mn-ea"/>
                <a:cs typeface="+mn-cs"/>
              </a:rPr>
              <a:t>G</a:t>
            </a:r>
            <a:r>
              <a:rPr lang="en-US" sz="3200" kern="1200">
                <a:solidFill>
                  <a:schemeClr val="tx1">
                    <a:lumMod val="85000"/>
                    <a:lumOff val="15000"/>
                  </a:schemeClr>
                </a:solidFill>
                <a:latin typeface="Proxima Nova" panose="020B0503030502060204" pitchFamily="34" charset="0"/>
                <a:ea typeface="+mn-ea"/>
                <a:cs typeface="+mn-cs"/>
              </a:rPr>
              <a:t>raph</a:t>
            </a:r>
            <a:r>
              <a:rPr lang="en-US" sz="3200" b="1" kern="1200">
                <a:solidFill>
                  <a:schemeClr val="tx1">
                    <a:lumMod val="85000"/>
                    <a:lumOff val="15000"/>
                  </a:schemeClr>
                </a:solidFill>
                <a:latin typeface="Proxima Nova" panose="020B0503030502060204" pitchFamily="34" charset="0"/>
                <a:ea typeface="+mn-ea"/>
                <a:cs typeface="+mn-cs"/>
              </a:rPr>
              <a:t> </a:t>
            </a:r>
          </a:p>
          <a:p>
            <a:pPr defTabSz="388620">
              <a:spcAft>
                <a:spcPts val="600"/>
              </a:spcAft>
            </a:pPr>
            <a:r>
              <a:rPr lang="en-US" sz="2400" kern="1200">
                <a:latin typeface="Proxima Nova" panose="020B0503030502060204" pitchFamily="34" charset="0"/>
                <a:ea typeface="+mn-ea"/>
                <a:cs typeface="+mn-cs"/>
              </a:rPr>
              <a:t>AKA: Nodes with directed flow and n</a:t>
            </a:r>
            <a:r>
              <a:rPr lang="en-US" sz="2400">
                <a:latin typeface="Proxima Nova" panose="020B0503030502060204" pitchFamily="34" charset="0"/>
              </a:rPr>
              <a:t>o loops</a:t>
            </a:r>
            <a:endParaRPr lang="en-US">
              <a:latin typeface="Proxima Nova" panose="020B0503030502060204" pitchFamily="34" charset="0"/>
            </a:endParaRPr>
          </a:p>
        </p:txBody>
      </p:sp>
      <p:pic>
        <p:nvPicPr>
          <p:cNvPr id="6" name="Picture 5">
            <a:extLst>
              <a:ext uri="{FF2B5EF4-FFF2-40B4-BE49-F238E27FC236}">
                <a16:creationId xmlns:a16="http://schemas.microsoft.com/office/drawing/2014/main" id="{327777EA-4E04-EA7C-3C0F-DDF20AEFF218}"/>
              </a:ext>
            </a:extLst>
          </p:cNvPr>
          <p:cNvPicPr/>
          <p:nvPr/>
        </p:nvPicPr>
        <p:blipFill>
          <a:blip r:embed="rId3"/>
          <a:stretch>
            <a:fillRect/>
          </a:stretch>
        </p:blipFill>
        <p:spPr>
          <a:xfrm>
            <a:off x="10230874" y="5924795"/>
            <a:ext cx="1235380" cy="393076"/>
          </a:xfrm>
          <a:prstGeom prst="rect">
            <a:avLst/>
          </a:prstGeom>
        </p:spPr>
      </p:pic>
      <p:sp>
        <p:nvSpPr>
          <p:cNvPr id="3" name="Rectangle 2">
            <a:extLst>
              <a:ext uri="{FF2B5EF4-FFF2-40B4-BE49-F238E27FC236}">
                <a16:creationId xmlns:a16="http://schemas.microsoft.com/office/drawing/2014/main" id="{BBF7944B-DB23-FA9B-9368-5BF224BCF678}"/>
              </a:ext>
            </a:extLst>
          </p:cNvPr>
          <p:cNvSpPr/>
          <p:nvPr/>
        </p:nvSpPr>
        <p:spPr>
          <a:xfrm>
            <a:off x="3867705" y="3265202"/>
            <a:ext cx="1979085" cy="821182"/>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Proxima Nova" panose="020B0503030502060204" pitchFamily="34" charset="0"/>
              </a:rPr>
              <a:t>Task A</a:t>
            </a:r>
            <a:endParaRPr lang="en-NL" sz="2400">
              <a:latin typeface="Proxima Nova" panose="020B0503030502060204" pitchFamily="34" charset="0"/>
            </a:endParaRPr>
          </a:p>
        </p:txBody>
      </p:sp>
      <p:sp>
        <p:nvSpPr>
          <p:cNvPr id="8" name="Rectangle 7">
            <a:extLst>
              <a:ext uri="{FF2B5EF4-FFF2-40B4-BE49-F238E27FC236}">
                <a16:creationId xmlns:a16="http://schemas.microsoft.com/office/drawing/2014/main" id="{A8A83E82-B3AE-D06F-6040-B0CB1DB2007F}"/>
              </a:ext>
            </a:extLst>
          </p:cNvPr>
          <p:cNvSpPr/>
          <p:nvPr/>
        </p:nvSpPr>
        <p:spPr>
          <a:xfrm>
            <a:off x="3867705" y="4326084"/>
            <a:ext cx="1979085" cy="754600"/>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Proxima Nova" panose="020B0503030502060204" pitchFamily="34" charset="0"/>
              </a:rPr>
              <a:t>Task B</a:t>
            </a:r>
            <a:endParaRPr lang="en-NL" sz="2400">
              <a:latin typeface="Proxima Nova" panose="020B0503030502060204" pitchFamily="34" charset="0"/>
            </a:endParaRPr>
          </a:p>
        </p:txBody>
      </p:sp>
      <p:sp>
        <p:nvSpPr>
          <p:cNvPr id="9" name="Rectangle 8">
            <a:extLst>
              <a:ext uri="{FF2B5EF4-FFF2-40B4-BE49-F238E27FC236}">
                <a16:creationId xmlns:a16="http://schemas.microsoft.com/office/drawing/2014/main" id="{3A27DB1C-7E59-12AE-DE87-E3E94E42E671}"/>
              </a:ext>
            </a:extLst>
          </p:cNvPr>
          <p:cNvSpPr/>
          <p:nvPr/>
        </p:nvSpPr>
        <p:spPr>
          <a:xfrm>
            <a:off x="3867704" y="5373652"/>
            <a:ext cx="1979087" cy="754600"/>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Proxima Nova" panose="020B0503030502060204" pitchFamily="34" charset="0"/>
              </a:rPr>
              <a:t>Task C</a:t>
            </a:r>
            <a:endParaRPr lang="en-NL" sz="2400">
              <a:latin typeface="Proxima Nova" panose="020B0503030502060204" pitchFamily="34" charset="0"/>
            </a:endParaRPr>
          </a:p>
        </p:txBody>
      </p:sp>
      <p:sp>
        <p:nvSpPr>
          <p:cNvPr id="10" name="Rectangle 9">
            <a:extLst>
              <a:ext uri="{FF2B5EF4-FFF2-40B4-BE49-F238E27FC236}">
                <a16:creationId xmlns:a16="http://schemas.microsoft.com/office/drawing/2014/main" id="{67ACC967-ECC9-7247-F92B-D0D0BF394E17}"/>
              </a:ext>
            </a:extLst>
          </p:cNvPr>
          <p:cNvSpPr/>
          <p:nvPr/>
        </p:nvSpPr>
        <p:spPr>
          <a:xfrm>
            <a:off x="6824601" y="4328304"/>
            <a:ext cx="1979087" cy="754600"/>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Proxima Nova" panose="020B0503030502060204" pitchFamily="34" charset="0"/>
              </a:rPr>
              <a:t>Task D</a:t>
            </a:r>
            <a:endParaRPr lang="en-NL" sz="2400">
              <a:latin typeface="Proxima Nova" panose="020B0503030502060204" pitchFamily="34" charset="0"/>
            </a:endParaRPr>
          </a:p>
        </p:txBody>
      </p:sp>
      <p:cxnSp>
        <p:nvCxnSpPr>
          <p:cNvPr id="15" name="Straight Arrow Connector 14">
            <a:extLst>
              <a:ext uri="{FF2B5EF4-FFF2-40B4-BE49-F238E27FC236}">
                <a16:creationId xmlns:a16="http://schemas.microsoft.com/office/drawing/2014/main" id="{5CF69A0F-0B9A-9E24-A6E7-84BDD6D6C467}"/>
              </a:ext>
            </a:extLst>
          </p:cNvPr>
          <p:cNvCxnSpPr>
            <a:cxnSpLocks/>
            <a:stCxn id="3" idx="3"/>
          </p:cNvCxnSpPr>
          <p:nvPr/>
        </p:nvCxnSpPr>
        <p:spPr>
          <a:xfrm>
            <a:off x="5846790" y="3675793"/>
            <a:ext cx="977811" cy="67692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2FE60B-C53F-019C-A062-96CEFDB0731C}"/>
              </a:ext>
            </a:extLst>
          </p:cNvPr>
          <p:cNvCxnSpPr>
            <a:cxnSpLocks/>
            <a:stCxn id="8" idx="3"/>
            <a:endCxn id="10" idx="1"/>
          </p:cNvCxnSpPr>
          <p:nvPr/>
        </p:nvCxnSpPr>
        <p:spPr>
          <a:xfrm>
            <a:off x="5846790" y="4703384"/>
            <a:ext cx="977811" cy="222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4589CF-BAFD-2A2B-50F8-09C19D59A656}"/>
              </a:ext>
            </a:extLst>
          </p:cNvPr>
          <p:cNvCxnSpPr>
            <a:cxnSpLocks/>
            <a:stCxn id="9" idx="3"/>
          </p:cNvCxnSpPr>
          <p:nvPr/>
        </p:nvCxnSpPr>
        <p:spPr>
          <a:xfrm flipV="1">
            <a:off x="5846791" y="5116195"/>
            <a:ext cx="977810" cy="63475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790092B8-24C4-82ED-4236-793920418389}"/>
              </a:ext>
            </a:extLst>
          </p:cNvPr>
          <p:cNvSpPr/>
          <p:nvPr/>
        </p:nvSpPr>
        <p:spPr>
          <a:xfrm rot="1570312">
            <a:off x="4347099" y="2616170"/>
            <a:ext cx="3497802" cy="1709914"/>
          </a:xfrm>
          <a:prstGeom prst="arc">
            <a:avLst>
              <a:gd name="adj1" fmla="val 9670082"/>
              <a:gd name="adj2" fmla="val 92531"/>
            </a:avLst>
          </a:prstGeom>
          <a:ln w="22225">
            <a:solidFill>
              <a:srgbClr val="C00000"/>
            </a:solidFill>
            <a:prstDash val="sys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pic>
        <p:nvPicPr>
          <p:cNvPr id="45" name="Graphic 44" descr="Close with solid fill">
            <a:extLst>
              <a:ext uri="{FF2B5EF4-FFF2-40B4-BE49-F238E27FC236}">
                <a16:creationId xmlns:a16="http://schemas.microsoft.com/office/drawing/2014/main" id="{275ABB06-BAFB-1792-3B8B-11E0721AD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1717" y="2481018"/>
            <a:ext cx="520941" cy="520941"/>
          </a:xfrm>
          <a:prstGeom prst="rect">
            <a:avLst/>
          </a:prstGeom>
        </p:spPr>
      </p:pic>
    </p:spTree>
    <p:extLst>
      <p:ext uri="{BB962C8B-B14F-4D97-AF65-F5344CB8AC3E}">
        <p14:creationId xmlns:p14="http://schemas.microsoft.com/office/powerpoint/2010/main" val="134814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4" name="Freeform: Shape 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hoek 48">
            <a:extLst>
              <a:ext uri="{FF2B5EF4-FFF2-40B4-BE49-F238E27FC236}">
                <a16:creationId xmlns:a16="http://schemas.microsoft.com/office/drawing/2014/main" id="{4EF8AFA9-3FB8-0B0D-1D68-DD25446F91A7}"/>
              </a:ext>
            </a:extLst>
          </p:cNvPr>
          <p:cNvSpPr/>
          <p:nvPr/>
        </p:nvSpPr>
        <p:spPr>
          <a:xfrm>
            <a:off x="1074884" y="767369"/>
            <a:ext cx="8344906" cy="1031051"/>
          </a:xfrm>
          <a:prstGeom prst="rect">
            <a:avLst/>
          </a:prstGeom>
        </p:spPr>
        <p:txBody>
          <a:bodyPr wrap="square">
            <a:spAutoFit/>
          </a:bodyPr>
          <a:lstStyle/>
          <a:p>
            <a:pPr defTabSz="388620">
              <a:spcAft>
                <a:spcPts val="600"/>
              </a:spcAft>
            </a:pPr>
            <a:r>
              <a:rPr lang="en-US" sz="3200" b="1" kern="1200">
                <a:solidFill>
                  <a:schemeClr val="tx1">
                    <a:lumMod val="85000"/>
                    <a:lumOff val="15000"/>
                  </a:schemeClr>
                </a:solidFill>
                <a:latin typeface="Proxima Nova" panose="020B0503030502060204" pitchFamily="34" charset="0"/>
                <a:ea typeface="+mn-ea"/>
                <a:cs typeface="+mn-cs"/>
              </a:rPr>
              <a:t>Operators </a:t>
            </a:r>
          </a:p>
          <a:p>
            <a:pPr defTabSz="388620">
              <a:spcAft>
                <a:spcPts val="600"/>
              </a:spcAft>
            </a:pPr>
            <a:r>
              <a:rPr lang="en-US" sz="2400" kern="1200">
                <a:solidFill>
                  <a:schemeClr val="tx1">
                    <a:lumMod val="85000"/>
                    <a:lumOff val="15000"/>
                  </a:schemeClr>
                </a:solidFill>
                <a:latin typeface="Proxima Nova" panose="020B0503030502060204" pitchFamily="34" charset="0"/>
                <a:ea typeface="+mn-ea"/>
                <a:cs typeface="+mn-cs"/>
              </a:rPr>
              <a:t>They define and execute tasks within workflows</a:t>
            </a:r>
            <a:endParaRPr lang="en-US">
              <a:solidFill>
                <a:srgbClr val="5A5A5A"/>
              </a:solidFill>
              <a:latin typeface="Proxima Nova" panose="020B0503030502060204" pitchFamily="34" charset="0"/>
            </a:endParaRPr>
          </a:p>
        </p:txBody>
      </p:sp>
      <p:pic>
        <p:nvPicPr>
          <p:cNvPr id="6" name="Picture 5">
            <a:extLst>
              <a:ext uri="{FF2B5EF4-FFF2-40B4-BE49-F238E27FC236}">
                <a16:creationId xmlns:a16="http://schemas.microsoft.com/office/drawing/2014/main" id="{327777EA-4E04-EA7C-3C0F-DDF20AEFF218}"/>
              </a:ext>
            </a:extLst>
          </p:cNvPr>
          <p:cNvPicPr/>
          <p:nvPr/>
        </p:nvPicPr>
        <p:blipFill>
          <a:blip r:embed="rId3"/>
          <a:stretch>
            <a:fillRect/>
          </a:stretch>
        </p:blipFill>
        <p:spPr>
          <a:xfrm>
            <a:off x="10230874" y="5924795"/>
            <a:ext cx="1235380" cy="393076"/>
          </a:xfrm>
          <a:prstGeom prst="rect">
            <a:avLst/>
          </a:prstGeom>
        </p:spPr>
      </p:pic>
      <p:sp>
        <p:nvSpPr>
          <p:cNvPr id="12" name="Rectangle: Diagonal Corners Snipped 11">
            <a:extLst>
              <a:ext uri="{FF2B5EF4-FFF2-40B4-BE49-F238E27FC236}">
                <a16:creationId xmlns:a16="http://schemas.microsoft.com/office/drawing/2014/main" id="{022BAC69-9A23-BB55-57A8-280A267D8587}"/>
              </a:ext>
            </a:extLst>
          </p:cNvPr>
          <p:cNvSpPr/>
          <p:nvPr/>
        </p:nvSpPr>
        <p:spPr>
          <a:xfrm>
            <a:off x="1230289" y="2508519"/>
            <a:ext cx="1829591" cy="584869"/>
          </a:xfrm>
          <a:prstGeom prst="snip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8620">
              <a:spcAft>
                <a:spcPts val="600"/>
              </a:spcAft>
            </a:pPr>
            <a:r>
              <a:rPr lang="en-US" b="1" kern="1200">
                <a:solidFill>
                  <a:schemeClr val="tx1"/>
                </a:solidFill>
                <a:latin typeface="Proxima Nova" panose="020B0503030502060204" pitchFamily="34" charset="0"/>
              </a:rPr>
              <a:t>Action Operators</a:t>
            </a:r>
            <a:endParaRPr lang="en-NL" sz="2400" b="1">
              <a:solidFill>
                <a:schemeClr val="tx1"/>
              </a:solidFill>
              <a:latin typeface="Proxima Nova" panose="020B0503030502060204" pitchFamily="34" charset="0"/>
            </a:endParaRPr>
          </a:p>
        </p:txBody>
      </p:sp>
      <p:sp>
        <p:nvSpPr>
          <p:cNvPr id="13" name="Rectangle: Diagonal Corners Snipped 12">
            <a:extLst>
              <a:ext uri="{FF2B5EF4-FFF2-40B4-BE49-F238E27FC236}">
                <a16:creationId xmlns:a16="http://schemas.microsoft.com/office/drawing/2014/main" id="{31E5B750-8A55-7F3C-38E3-37EC12CE1640}"/>
              </a:ext>
            </a:extLst>
          </p:cNvPr>
          <p:cNvSpPr/>
          <p:nvPr/>
        </p:nvSpPr>
        <p:spPr>
          <a:xfrm>
            <a:off x="1230289" y="3529944"/>
            <a:ext cx="1829591" cy="584869"/>
          </a:xfrm>
          <a:prstGeom prst="snip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8620">
              <a:spcAft>
                <a:spcPts val="600"/>
              </a:spcAft>
            </a:pPr>
            <a:r>
              <a:rPr lang="en-US" b="1" kern="1200">
                <a:solidFill>
                  <a:schemeClr val="tx1"/>
                </a:solidFill>
                <a:latin typeface="Proxima Nova" panose="020B0503030502060204" pitchFamily="34" charset="0"/>
              </a:rPr>
              <a:t>Transfer Operators</a:t>
            </a:r>
            <a:endParaRPr lang="en-NL" sz="2400" b="1">
              <a:solidFill>
                <a:schemeClr val="tx1"/>
              </a:solidFill>
              <a:latin typeface="Proxima Nova" panose="020B0503030502060204" pitchFamily="34" charset="0"/>
            </a:endParaRPr>
          </a:p>
        </p:txBody>
      </p:sp>
      <p:sp>
        <p:nvSpPr>
          <p:cNvPr id="14" name="Rectangle: Diagonal Corners Snipped 13">
            <a:extLst>
              <a:ext uri="{FF2B5EF4-FFF2-40B4-BE49-F238E27FC236}">
                <a16:creationId xmlns:a16="http://schemas.microsoft.com/office/drawing/2014/main" id="{4828F8E9-8A82-893C-6A65-54540B0F7492}"/>
              </a:ext>
            </a:extLst>
          </p:cNvPr>
          <p:cNvSpPr/>
          <p:nvPr/>
        </p:nvSpPr>
        <p:spPr>
          <a:xfrm>
            <a:off x="1192408" y="4531981"/>
            <a:ext cx="1829591" cy="584869"/>
          </a:xfrm>
          <a:prstGeom prst="snip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8620">
              <a:spcAft>
                <a:spcPts val="600"/>
              </a:spcAft>
            </a:pPr>
            <a:endParaRPr lang="en-US" b="1" kern="1200">
              <a:solidFill>
                <a:schemeClr val="tx1"/>
              </a:solidFill>
              <a:latin typeface="Proxima Nova" panose="020B0503030502060204" pitchFamily="34" charset="0"/>
            </a:endParaRPr>
          </a:p>
          <a:p>
            <a:pPr algn="ctr" defTabSz="388620">
              <a:spcAft>
                <a:spcPts val="600"/>
              </a:spcAft>
            </a:pPr>
            <a:r>
              <a:rPr lang="en-US" b="1" kern="1200">
                <a:solidFill>
                  <a:schemeClr val="tx1"/>
                </a:solidFill>
                <a:latin typeface="Proxima Nova" panose="020B0503030502060204" pitchFamily="34" charset="0"/>
              </a:rPr>
              <a:t>Se</a:t>
            </a:r>
            <a:r>
              <a:rPr lang="en-US" b="1">
                <a:solidFill>
                  <a:schemeClr val="tx1"/>
                </a:solidFill>
                <a:latin typeface="Proxima Nova" panose="020B0503030502060204" pitchFamily="34" charset="0"/>
              </a:rPr>
              <a:t>nsor</a:t>
            </a:r>
            <a:r>
              <a:rPr lang="en-US" b="1" kern="1200">
                <a:solidFill>
                  <a:schemeClr val="tx1"/>
                </a:solidFill>
                <a:latin typeface="Proxima Nova" panose="020B0503030502060204" pitchFamily="34" charset="0"/>
              </a:rPr>
              <a:t> Operators</a:t>
            </a:r>
            <a:endParaRPr lang="en-NL" sz="2400" b="1">
              <a:solidFill>
                <a:schemeClr val="tx1"/>
              </a:solidFill>
              <a:latin typeface="Proxima Nova" panose="020B0503030502060204" pitchFamily="34" charset="0"/>
            </a:endParaRPr>
          </a:p>
        </p:txBody>
      </p:sp>
      <p:sp>
        <p:nvSpPr>
          <p:cNvPr id="20" name="TextBox 19">
            <a:extLst>
              <a:ext uri="{FF2B5EF4-FFF2-40B4-BE49-F238E27FC236}">
                <a16:creationId xmlns:a16="http://schemas.microsoft.com/office/drawing/2014/main" id="{D67C2B8B-491B-1F22-A11B-20D6DE645DCB}"/>
              </a:ext>
            </a:extLst>
          </p:cNvPr>
          <p:cNvSpPr txBox="1"/>
          <p:nvPr/>
        </p:nvSpPr>
        <p:spPr>
          <a:xfrm>
            <a:off x="3754806" y="2281535"/>
            <a:ext cx="5664984" cy="952568"/>
          </a:xfrm>
          <a:prstGeom prst="rect">
            <a:avLst/>
          </a:prstGeom>
          <a:noFill/>
        </p:spPr>
        <p:txBody>
          <a:bodyPr wrap="square">
            <a:spAutoFit/>
          </a:bodyPr>
          <a:lstStyle/>
          <a:p>
            <a:pPr defTabSz="388620">
              <a:spcAft>
                <a:spcPts val="600"/>
              </a:spcAft>
            </a:pPr>
            <a:r>
              <a:rPr lang="en-US" sz="1530" b="1" kern="1200" err="1">
                <a:solidFill>
                  <a:schemeClr val="tx1"/>
                </a:solidFill>
                <a:latin typeface="Proxima Nova" panose="020B0503030502060204" pitchFamily="34" charset="0"/>
              </a:rPr>
              <a:t>BashOperator</a:t>
            </a:r>
            <a:r>
              <a:rPr lang="en-US" sz="1530" kern="1200">
                <a:solidFill>
                  <a:schemeClr val="tx1"/>
                </a:solidFill>
                <a:latin typeface="Proxima Nova" panose="020B0503030502060204" pitchFamily="34" charset="0"/>
              </a:rPr>
              <a:t>: Executes a bash command or script.</a:t>
            </a:r>
          </a:p>
          <a:p>
            <a:pPr defTabSz="388620">
              <a:spcAft>
                <a:spcPts val="600"/>
              </a:spcAft>
            </a:pPr>
            <a:r>
              <a:rPr lang="en-US" sz="1530" b="1" kern="1200" err="1">
                <a:solidFill>
                  <a:schemeClr val="tx1"/>
                </a:solidFill>
                <a:latin typeface="Proxima Nova" panose="020B0503030502060204" pitchFamily="34" charset="0"/>
              </a:rPr>
              <a:t>PythonOperator</a:t>
            </a:r>
            <a:r>
              <a:rPr lang="en-US" sz="1530" kern="1200">
                <a:solidFill>
                  <a:schemeClr val="tx1"/>
                </a:solidFill>
                <a:latin typeface="Proxima Nova" panose="020B0503030502060204" pitchFamily="34" charset="0"/>
              </a:rPr>
              <a:t>: Runs a Python function as a task.</a:t>
            </a:r>
          </a:p>
          <a:p>
            <a:pPr defTabSz="388620">
              <a:spcAft>
                <a:spcPts val="600"/>
              </a:spcAft>
            </a:pPr>
            <a:r>
              <a:rPr lang="en-US" sz="1530" b="1" kern="1200" err="1">
                <a:solidFill>
                  <a:schemeClr val="tx1"/>
                </a:solidFill>
                <a:latin typeface="Proxima Nova" panose="020B0503030502060204" pitchFamily="34" charset="0"/>
              </a:rPr>
              <a:t>EmailOperator</a:t>
            </a:r>
            <a:r>
              <a:rPr lang="en-US" sz="1530" kern="1200">
                <a:solidFill>
                  <a:schemeClr val="tx1"/>
                </a:solidFill>
                <a:latin typeface="Proxima Nova" panose="020B0503030502060204" pitchFamily="34" charset="0"/>
              </a:rPr>
              <a:t>: Sends an email notification.</a:t>
            </a:r>
            <a:endParaRPr lang="en-US">
              <a:latin typeface="Proxima Nova" panose="020B0503030502060204" pitchFamily="34" charset="0"/>
            </a:endParaRPr>
          </a:p>
        </p:txBody>
      </p:sp>
      <p:sp>
        <p:nvSpPr>
          <p:cNvPr id="24" name="TextBox 23">
            <a:extLst>
              <a:ext uri="{FF2B5EF4-FFF2-40B4-BE49-F238E27FC236}">
                <a16:creationId xmlns:a16="http://schemas.microsoft.com/office/drawing/2014/main" id="{778EA1B9-3B98-8C56-6C35-249AF5D3984A}"/>
              </a:ext>
            </a:extLst>
          </p:cNvPr>
          <p:cNvSpPr txBox="1"/>
          <p:nvPr/>
        </p:nvSpPr>
        <p:spPr>
          <a:xfrm>
            <a:off x="3754806" y="3432729"/>
            <a:ext cx="7938881" cy="952568"/>
          </a:xfrm>
          <a:prstGeom prst="rect">
            <a:avLst/>
          </a:prstGeom>
          <a:noFill/>
        </p:spPr>
        <p:txBody>
          <a:bodyPr wrap="square">
            <a:spAutoFit/>
          </a:bodyPr>
          <a:lstStyle/>
          <a:p>
            <a:pPr defTabSz="388620">
              <a:spcAft>
                <a:spcPts val="600"/>
              </a:spcAft>
            </a:pPr>
            <a:r>
              <a:rPr lang="en-US" sz="1530" b="1" kern="1200" err="1">
                <a:solidFill>
                  <a:schemeClr val="tx1"/>
                </a:solidFill>
                <a:latin typeface="Proxima Nova" panose="020B0503030502060204" pitchFamily="34" charset="0"/>
              </a:rPr>
              <a:t>FileTransferOperator</a:t>
            </a:r>
            <a:r>
              <a:rPr lang="en-US" sz="1530" kern="1200">
                <a:solidFill>
                  <a:schemeClr val="tx1"/>
                </a:solidFill>
                <a:latin typeface="Proxima Nova" panose="020B0503030502060204" pitchFamily="34" charset="0"/>
              </a:rPr>
              <a:t>: Transfers files between different locations or systems.</a:t>
            </a:r>
          </a:p>
          <a:p>
            <a:pPr defTabSz="388620">
              <a:spcAft>
                <a:spcPts val="600"/>
              </a:spcAft>
            </a:pPr>
            <a:r>
              <a:rPr lang="en-US" sz="1530" b="1" kern="1200" err="1">
                <a:solidFill>
                  <a:schemeClr val="tx1"/>
                </a:solidFill>
                <a:latin typeface="Proxima Nova" panose="020B0503030502060204" pitchFamily="34" charset="0"/>
              </a:rPr>
              <a:t>SQLTransferOperator</a:t>
            </a:r>
            <a:r>
              <a:rPr lang="en-US" sz="1530" kern="1200">
                <a:solidFill>
                  <a:schemeClr val="tx1"/>
                </a:solidFill>
                <a:latin typeface="Proxima Nova" panose="020B0503030502060204" pitchFamily="34" charset="0"/>
              </a:rPr>
              <a:t>: Transfers data between databases using SQL queries.</a:t>
            </a:r>
          </a:p>
          <a:p>
            <a:pPr defTabSz="388620">
              <a:spcAft>
                <a:spcPts val="600"/>
              </a:spcAft>
            </a:pPr>
            <a:r>
              <a:rPr lang="en-US" sz="1530" b="1" kern="1200">
                <a:solidFill>
                  <a:schemeClr val="tx1"/>
                </a:solidFill>
                <a:latin typeface="Proxima Nova" panose="020B0503030502060204" pitchFamily="34" charset="0"/>
              </a:rPr>
              <a:t>S3ToRedshiftOperator</a:t>
            </a:r>
            <a:r>
              <a:rPr lang="en-US" sz="1530" kern="1200">
                <a:solidFill>
                  <a:schemeClr val="tx1"/>
                </a:solidFill>
                <a:latin typeface="Proxima Nova" panose="020B0503030502060204" pitchFamily="34" charset="0"/>
              </a:rPr>
              <a:t>: Loads data from Amazon S3 into Amazon Redshift.</a:t>
            </a:r>
            <a:endParaRPr lang="en-US">
              <a:latin typeface="Proxima Nova" panose="020B0503030502060204" pitchFamily="34" charset="0"/>
            </a:endParaRPr>
          </a:p>
        </p:txBody>
      </p:sp>
      <p:sp>
        <p:nvSpPr>
          <p:cNvPr id="26" name="TextBox 25">
            <a:extLst>
              <a:ext uri="{FF2B5EF4-FFF2-40B4-BE49-F238E27FC236}">
                <a16:creationId xmlns:a16="http://schemas.microsoft.com/office/drawing/2014/main" id="{36934C21-3A7C-AA75-7ABB-AD6FD7053BA4}"/>
              </a:ext>
            </a:extLst>
          </p:cNvPr>
          <p:cNvSpPr txBox="1"/>
          <p:nvPr/>
        </p:nvSpPr>
        <p:spPr>
          <a:xfrm>
            <a:off x="3754806" y="4583922"/>
            <a:ext cx="7093758" cy="952568"/>
          </a:xfrm>
          <a:prstGeom prst="rect">
            <a:avLst/>
          </a:prstGeom>
          <a:noFill/>
        </p:spPr>
        <p:txBody>
          <a:bodyPr wrap="square">
            <a:spAutoFit/>
          </a:bodyPr>
          <a:lstStyle/>
          <a:p>
            <a:pPr defTabSz="388620">
              <a:spcAft>
                <a:spcPts val="600"/>
              </a:spcAft>
            </a:pPr>
            <a:r>
              <a:rPr lang="en-US" sz="1530" b="1" kern="1200" err="1">
                <a:solidFill>
                  <a:schemeClr val="tx1"/>
                </a:solidFill>
                <a:latin typeface="Proxima Nova" panose="020B0503030502060204" pitchFamily="34" charset="0"/>
              </a:rPr>
              <a:t>HttpSensor</a:t>
            </a:r>
            <a:r>
              <a:rPr lang="en-US" sz="1530" kern="1200">
                <a:solidFill>
                  <a:schemeClr val="tx1"/>
                </a:solidFill>
                <a:latin typeface="Proxima Nova" panose="020B0503030502060204" pitchFamily="34" charset="0"/>
              </a:rPr>
              <a:t>: Polls an HTTP endpoint until it returns a successful response.</a:t>
            </a:r>
          </a:p>
          <a:p>
            <a:pPr defTabSz="388620">
              <a:spcAft>
                <a:spcPts val="600"/>
              </a:spcAft>
            </a:pPr>
            <a:r>
              <a:rPr lang="en-US" sz="1530" b="1" kern="1200">
                <a:solidFill>
                  <a:schemeClr val="tx1"/>
                </a:solidFill>
                <a:latin typeface="Proxima Nova" panose="020B0503030502060204" pitchFamily="34" charset="0"/>
              </a:rPr>
              <a:t>S3KeySensor</a:t>
            </a:r>
            <a:r>
              <a:rPr lang="en-US" sz="1530" kern="1200">
                <a:solidFill>
                  <a:schemeClr val="tx1"/>
                </a:solidFill>
                <a:latin typeface="Proxima Nova" panose="020B0503030502060204" pitchFamily="34" charset="0"/>
              </a:rPr>
              <a:t>: Waits for a specific key or file to be available in Amazon S3.</a:t>
            </a:r>
          </a:p>
          <a:p>
            <a:pPr defTabSz="388620">
              <a:spcAft>
                <a:spcPts val="600"/>
              </a:spcAft>
            </a:pPr>
            <a:r>
              <a:rPr lang="en-US" sz="1530" b="1" kern="1200" err="1">
                <a:solidFill>
                  <a:schemeClr val="tx1"/>
                </a:solidFill>
                <a:latin typeface="Proxima Nova" panose="020B0503030502060204" pitchFamily="34" charset="0"/>
              </a:rPr>
              <a:t>TimeSensor</a:t>
            </a:r>
            <a:r>
              <a:rPr lang="en-US" sz="1530" kern="1200">
                <a:solidFill>
                  <a:schemeClr val="tx1"/>
                </a:solidFill>
                <a:latin typeface="Proxima Nova" panose="020B0503030502060204" pitchFamily="34" charset="0"/>
              </a:rPr>
              <a:t>: Pauses the workflow until a specific time or time interval is reached.</a:t>
            </a:r>
            <a:endParaRPr lang="en-US">
              <a:latin typeface="Proxima Nova" panose="020B0503030502060204" pitchFamily="34" charset="0"/>
            </a:endParaRPr>
          </a:p>
        </p:txBody>
      </p:sp>
    </p:spTree>
    <p:extLst>
      <p:ext uri="{BB962C8B-B14F-4D97-AF65-F5344CB8AC3E}">
        <p14:creationId xmlns:p14="http://schemas.microsoft.com/office/powerpoint/2010/main" val="303283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A1D58"/>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4F06B71-F9FB-9F3C-FBB4-34BE5C2AF025}"/>
              </a:ext>
            </a:extLst>
          </p:cNvPr>
          <p:cNvSpPr/>
          <p:nvPr/>
        </p:nvSpPr>
        <p:spPr>
          <a:xfrm>
            <a:off x="579496" y="1946702"/>
            <a:ext cx="10705724" cy="4610100"/>
          </a:xfrm>
          <a:prstGeom prst="roundRect">
            <a:avLst>
              <a:gd name="adj" fmla="val 278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hoek 48">
            <a:extLst>
              <a:ext uri="{FF2B5EF4-FFF2-40B4-BE49-F238E27FC236}">
                <a16:creationId xmlns:a16="http://schemas.microsoft.com/office/drawing/2014/main" id="{CC90A8CF-E84D-D087-D2A3-F511E16508A4}"/>
              </a:ext>
            </a:extLst>
          </p:cNvPr>
          <p:cNvSpPr/>
          <p:nvPr/>
        </p:nvSpPr>
        <p:spPr>
          <a:xfrm>
            <a:off x="579496" y="524441"/>
            <a:ext cx="10515600" cy="1004594"/>
          </a:xfrm>
          <a:prstGeom prst="rect">
            <a:avLst/>
          </a:prstGeom>
        </p:spPr>
        <p:txBody>
          <a:bodyPr vert="horz" lIns="91440" tIns="45720" rIns="91440" bIns="45720" rtlCol="0" anchor="ctr">
            <a:normAutofit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srgbClr val="FFFFFF"/>
                </a:solidFill>
                <a:effectLst/>
                <a:uLnTx/>
                <a:uFillTx/>
                <a:latin typeface="Proxima Nova" panose="020B0503030502060204" pitchFamily="34" charset="0"/>
                <a:ea typeface="+mn-ea"/>
                <a:cs typeface="+mn-cs"/>
              </a:rPr>
              <a:t>Airflow Installation</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600" b="1" i="0" u="none" strike="noStrike" kern="1200" cap="none" spc="0" normalizeH="0" baseline="0" noProof="0">
                <a:ln>
                  <a:noFill/>
                </a:ln>
                <a:solidFill>
                  <a:srgbClr val="FFFFFF"/>
                </a:solidFill>
                <a:effectLst/>
                <a:uLnTx/>
                <a:uFillTx/>
                <a:latin typeface="Proxima Nova" panose="020B0503030502060204" pitchFamily="34" charset="0"/>
                <a:ea typeface="+mn-ea"/>
                <a:cs typeface="+mn-cs"/>
              </a:rPr>
              <a:t>Fork Repo</a:t>
            </a:r>
            <a:r>
              <a:rPr kumimoji="0" lang="en-US" sz="2600" b="0" i="0" u="none" strike="noStrike" kern="1200" cap="none" spc="0" normalizeH="0" baseline="0" noProof="0">
                <a:ln>
                  <a:noFill/>
                </a:ln>
                <a:solidFill>
                  <a:srgbClr val="FFFFFF"/>
                </a:solidFill>
                <a:effectLst/>
                <a:uLnTx/>
                <a:uFillTx/>
                <a:latin typeface="Proxima Nova" panose="020B0503030502060204" pitchFamily="34" charset="0"/>
                <a:ea typeface="+mn-ea"/>
                <a:cs typeface="+mn-cs"/>
              </a:rPr>
              <a:t>: </a:t>
            </a:r>
            <a:r>
              <a:rPr kumimoji="0" lang="en-US" sz="2000" b="0" i="0" u="none" strike="noStrike" kern="1200" cap="none" spc="0" normalizeH="0" baseline="0" noProof="0">
                <a:ln>
                  <a:noFill/>
                </a:ln>
                <a:solidFill>
                  <a:prstClr val="white">
                    <a:lumMod val="85000"/>
                  </a:prstClr>
                </a:solidFill>
                <a:effectLst/>
                <a:uLnTx/>
                <a:uFillTx/>
                <a:latin typeface="Proxima Nova" panose="020B0503030502060204" pitchFamily="34" charset="0"/>
                <a:ea typeface="+mn-ea"/>
                <a:cs typeface="+mn-cs"/>
                <a:hlinkClick r:id="rId2">
                  <a:extLst>
                    <a:ext uri="{A12FA001-AC4F-418D-AE19-62706E023703}">
                      <ahyp:hlinkClr xmlns:ahyp="http://schemas.microsoft.com/office/drawing/2018/hyperlinkcolor" val="tx"/>
                    </a:ext>
                  </a:extLst>
                </a:hlinkClick>
              </a:rPr>
              <a:t>https://github.com/godatadriven/airflow_workspace</a:t>
            </a:r>
            <a:endParaRPr kumimoji="0" lang="en-US" sz="2600" b="0" i="0" u="none" strike="noStrike" kern="1200" cap="none" spc="0" normalizeH="0" baseline="0" noProof="0">
              <a:ln>
                <a:noFill/>
              </a:ln>
              <a:solidFill>
                <a:prstClr val="white">
                  <a:lumMod val="85000"/>
                </a:prstClr>
              </a:solidFill>
              <a:effectLst/>
              <a:uLnTx/>
              <a:uFillTx/>
              <a:latin typeface="Proxima Nova" panose="020B0503030502060204" pitchFamily="34" charset="0"/>
              <a:ea typeface="+mn-ea"/>
              <a:cs typeface="+mn-cs"/>
            </a:endParaRPr>
          </a:p>
        </p:txBody>
      </p:sp>
      <p:pic>
        <p:nvPicPr>
          <p:cNvPr id="3" name="Picture 2">
            <a:extLst>
              <a:ext uri="{FF2B5EF4-FFF2-40B4-BE49-F238E27FC236}">
                <a16:creationId xmlns:a16="http://schemas.microsoft.com/office/drawing/2014/main" id="{F54D5F7B-E5F0-F370-B8C7-AB7C899428AE}"/>
              </a:ext>
            </a:extLst>
          </p:cNvPr>
          <p:cNvPicPr>
            <a:picLocks noChangeAspect="1"/>
          </p:cNvPicPr>
          <p:nvPr/>
        </p:nvPicPr>
        <p:blipFill>
          <a:blip r:embed="rId3"/>
          <a:stretch>
            <a:fillRect/>
          </a:stretch>
        </p:blipFill>
        <p:spPr>
          <a:xfrm>
            <a:off x="1847221" y="3442421"/>
            <a:ext cx="2506934" cy="1919201"/>
          </a:xfrm>
          <a:prstGeom prst="rect">
            <a:avLst/>
          </a:prstGeom>
        </p:spPr>
      </p:pic>
      <p:sp>
        <p:nvSpPr>
          <p:cNvPr id="4" name="TextBox 3">
            <a:extLst>
              <a:ext uri="{FF2B5EF4-FFF2-40B4-BE49-F238E27FC236}">
                <a16:creationId xmlns:a16="http://schemas.microsoft.com/office/drawing/2014/main" id="{1178EB09-7E49-7559-B29C-0B91B3FDD53F}"/>
              </a:ext>
            </a:extLst>
          </p:cNvPr>
          <p:cNvSpPr txBox="1"/>
          <p:nvPr/>
        </p:nvSpPr>
        <p:spPr>
          <a:xfrm>
            <a:off x="1062870" y="2222779"/>
            <a:ext cx="7147815" cy="866718"/>
          </a:xfrm>
          <a:prstGeom prst="rect">
            <a:avLst/>
          </a:prstGeom>
        </p:spPr>
        <p:txBody>
          <a:bodyPr vert="horz" lIns="91440" tIns="45720" rIns="91440" bIns="45720" rtlCol="0" anchor="t">
            <a:normAutofit lnSpcReduction="10000"/>
          </a:bodyPr>
          <a:lstStyle/>
          <a:p>
            <a:pPr marL="57150" marR="0" lvl="0" indent="0" algn="l" defTabSz="914400" rtl="0" eaLnBrk="1" fontAlgn="auto"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rPr>
              <a:t>Select:</a:t>
            </a:r>
          </a:p>
          <a:p>
            <a:pPr marL="57150" marR="0" lvl="0"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rPr>
              <a:t>Code &gt;   </a:t>
            </a:r>
            <a:r>
              <a:rPr kumimoji="0" lang="en-US" sz="1800" b="1"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rPr>
              <a:t>…</a:t>
            </a:r>
            <a:r>
              <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rPr>
              <a:t>    &gt;    +  New with options …</a:t>
            </a: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p:txBody>
      </p:sp>
      <p:pic>
        <p:nvPicPr>
          <p:cNvPr id="5" name="Picture 4">
            <a:extLst>
              <a:ext uri="{FF2B5EF4-FFF2-40B4-BE49-F238E27FC236}">
                <a16:creationId xmlns:a16="http://schemas.microsoft.com/office/drawing/2014/main" id="{F47E72FA-6CBA-013C-B274-AB64FA47F18C}"/>
              </a:ext>
            </a:extLst>
          </p:cNvPr>
          <p:cNvPicPr>
            <a:picLocks noChangeAspect="1"/>
          </p:cNvPicPr>
          <p:nvPr/>
        </p:nvPicPr>
        <p:blipFill>
          <a:blip r:embed="rId4"/>
          <a:stretch>
            <a:fillRect/>
          </a:stretch>
        </p:blipFill>
        <p:spPr>
          <a:xfrm>
            <a:off x="5917137" y="3277889"/>
            <a:ext cx="4329953" cy="2443411"/>
          </a:xfrm>
          <a:prstGeom prst="rect">
            <a:avLst/>
          </a:prstGeom>
        </p:spPr>
      </p:pic>
      <p:sp>
        <p:nvSpPr>
          <p:cNvPr id="6" name="Rectangle 5">
            <a:extLst>
              <a:ext uri="{FF2B5EF4-FFF2-40B4-BE49-F238E27FC236}">
                <a16:creationId xmlns:a16="http://schemas.microsoft.com/office/drawing/2014/main" id="{95F5462F-CFDA-9755-06A6-E06A5EC6A3DD}"/>
              </a:ext>
            </a:extLst>
          </p:cNvPr>
          <p:cNvSpPr/>
          <p:nvPr/>
        </p:nvSpPr>
        <p:spPr>
          <a:xfrm>
            <a:off x="3498547" y="3520356"/>
            <a:ext cx="609600" cy="300537"/>
          </a:xfrm>
          <a:prstGeom prst="rect">
            <a:avLst/>
          </a:prstGeom>
          <a:noFill/>
          <a:ln w="28575">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ABA5C17-4312-A5CD-616F-8BA2F5547973}"/>
              </a:ext>
            </a:extLst>
          </p:cNvPr>
          <p:cNvSpPr/>
          <p:nvPr/>
        </p:nvSpPr>
        <p:spPr>
          <a:xfrm>
            <a:off x="3729503" y="4017719"/>
            <a:ext cx="378644" cy="300537"/>
          </a:xfrm>
          <a:prstGeom prst="rect">
            <a:avLst/>
          </a:prstGeom>
          <a:noFill/>
          <a:ln w="28575">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48020BA-EE33-700F-8E23-DEB16E00A7C0}"/>
              </a:ext>
            </a:extLst>
          </p:cNvPr>
          <p:cNvSpPr/>
          <p:nvPr/>
        </p:nvSpPr>
        <p:spPr>
          <a:xfrm>
            <a:off x="2716996" y="4251752"/>
            <a:ext cx="913709" cy="300537"/>
          </a:xfrm>
          <a:prstGeom prst="rect">
            <a:avLst/>
          </a:prstGeom>
          <a:noFill/>
          <a:ln w="28575">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0417074-F108-FB9E-7988-18E9C653B4A4}"/>
              </a:ext>
            </a:extLst>
          </p:cNvPr>
          <p:cNvSpPr/>
          <p:nvPr/>
        </p:nvSpPr>
        <p:spPr>
          <a:xfrm>
            <a:off x="9333381" y="5010902"/>
            <a:ext cx="675059" cy="300537"/>
          </a:xfrm>
          <a:prstGeom prst="rect">
            <a:avLst/>
          </a:prstGeom>
          <a:noFill/>
          <a:ln w="28575">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BFEB6DF-4198-62C4-B50F-17A9599DE45A}"/>
              </a:ext>
            </a:extLst>
          </p:cNvPr>
          <p:cNvSpPr/>
          <p:nvPr/>
        </p:nvSpPr>
        <p:spPr>
          <a:xfrm>
            <a:off x="9148251" y="5366101"/>
            <a:ext cx="860189" cy="300537"/>
          </a:xfrm>
          <a:prstGeom prst="rect">
            <a:avLst/>
          </a:prstGeom>
          <a:noFill/>
          <a:ln w="28575">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B5F2B30-6178-DE03-D02B-3FB5ACCBF2A6}"/>
              </a:ext>
            </a:extLst>
          </p:cNvPr>
          <p:cNvSpPr txBox="1"/>
          <p:nvPr/>
        </p:nvSpPr>
        <p:spPr>
          <a:xfrm>
            <a:off x="5759473" y="2355633"/>
            <a:ext cx="4487617" cy="866718"/>
          </a:xfrm>
          <a:prstGeom prst="rect">
            <a:avLst/>
          </a:prstGeom>
        </p:spPr>
        <p:txBody>
          <a:bodyPr vert="horz" lIns="91440" tIns="45720" rIns="91440" bIns="45720" rtlCol="0" anchor="t">
            <a:normAutofit lnSpcReduction="10000"/>
          </a:bodyPr>
          <a:lstStyle/>
          <a:p>
            <a:pPr marL="57150" marR="0" lvl="0" indent="0" algn="l" defTabSz="914400" rtl="0" eaLnBrk="1" fontAlgn="auto"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rPr>
              <a:t>Select:</a:t>
            </a:r>
          </a:p>
          <a:p>
            <a:pPr marL="57150" marR="0" lvl="0"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rPr>
              <a:t>4-core   &gt;  Create </a:t>
            </a:r>
            <a:r>
              <a:rPr kumimoji="0" lang="en-US" sz="1800" b="0" i="0" u="none" strike="noStrike" kern="1200" cap="none" spc="0" normalizeH="0" baseline="0" noProof="0" dirty="0" err="1">
                <a:ln>
                  <a:noFill/>
                </a:ln>
                <a:solidFill>
                  <a:prstClr val="black">
                    <a:alpha val="80000"/>
                  </a:prstClr>
                </a:solidFill>
                <a:effectLst/>
                <a:uLnTx/>
                <a:uFillTx/>
                <a:latin typeface="Proxima Nova" panose="020B0503030502060204" pitchFamily="34" charset="0"/>
                <a:ea typeface="+mn-ea"/>
                <a:cs typeface="+mn-cs"/>
              </a:rPr>
              <a:t>codespace</a:t>
            </a: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28575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a:p>
            <a:pPr marL="0" marR="0" lvl="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alpha val="80000"/>
                </a:prstClr>
              </a:solidFill>
              <a:effectLst/>
              <a:uLnTx/>
              <a:uFillTx/>
              <a:latin typeface="Proxima Nova" panose="020B0503030502060204" pitchFamily="34" charset="0"/>
              <a:ea typeface="+mn-ea"/>
              <a:cs typeface="+mn-cs"/>
            </a:endParaRPr>
          </a:p>
        </p:txBody>
      </p:sp>
    </p:spTree>
    <p:extLst>
      <p:ext uri="{BB962C8B-B14F-4D97-AF65-F5344CB8AC3E}">
        <p14:creationId xmlns:p14="http://schemas.microsoft.com/office/powerpoint/2010/main" val="391625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7A2AB4-EC96-8D38-2682-3D608AADADDB}"/>
              </a:ext>
            </a:extLst>
          </p:cNvPr>
          <p:cNvSpPr txBox="1"/>
          <p:nvPr/>
        </p:nvSpPr>
        <p:spPr>
          <a:xfrm>
            <a:off x="533188" y="1704274"/>
            <a:ext cx="4880162" cy="5351530"/>
          </a:xfrm>
          <a:prstGeom prst="rect">
            <a:avLst/>
          </a:prstGeom>
          <a:noFill/>
        </p:spPr>
        <p:txBody>
          <a:bodyPr wrap="square">
            <a:spAutoFit/>
          </a:bodyPr>
          <a:lstStyle/>
          <a:p>
            <a:pPr marL="342900" marR="0" lvl="0" indent="-285750" algn="l" defTabSz="914400"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rPr>
              <a:t>This will be your workspace for the rest of this training</a:t>
            </a:r>
          </a:p>
          <a:p>
            <a:pPr marL="342900" marR="0" lvl="0" indent="-285750" algn="l" defTabSz="914400"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rPr>
              <a:t>In the terminal (ctrl + ` ) check you have more than 4GB of allocated memory:</a:t>
            </a:r>
          </a:p>
          <a:p>
            <a:pPr marL="514350" marR="0" lvl="1" indent="0" algn="l" defTabSz="914400" rtl="0" eaLnBrk="1" fontAlgn="auto" latinLnBrk="0" hangingPunct="1">
              <a:lnSpc>
                <a:spcPct val="90000"/>
              </a:lnSpc>
              <a:spcBef>
                <a:spcPts val="0"/>
              </a:spcBef>
              <a:spcAft>
                <a:spcPts val="1800"/>
              </a:spcAft>
              <a:buClrTx/>
              <a:buSzTx/>
              <a:buFontTx/>
              <a:buNone/>
              <a:tabLst/>
              <a:defRPr/>
            </a:pPr>
            <a:r>
              <a:rPr kumimoji="0" lang="en-US" sz="12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docker run --rm "</a:t>
            </a:r>
            <a:r>
              <a:rPr kumimoji="0" lang="en-US" sz="1200" b="0" i="0" u="none" strike="noStrike" kern="1200" cap="none" spc="0" normalizeH="0" baseline="0" noProof="0" dirty="0" err="1">
                <a:ln>
                  <a:noFill/>
                </a:ln>
                <a:solidFill>
                  <a:prstClr val="black"/>
                </a:solidFill>
                <a:effectLst/>
                <a:highlight>
                  <a:srgbClr val="E5DDE8"/>
                </a:highlight>
                <a:uLnTx/>
                <a:uFillTx/>
                <a:latin typeface="Consolas" panose="020B0609020204030204" pitchFamily="49" charset="0"/>
                <a:ea typeface="+mn-ea"/>
                <a:cs typeface="+mn-cs"/>
              </a:rPr>
              <a:t>debian:bullseye-slim</a:t>
            </a:r>
            <a:r>
              <a:rPr kumimoji="0" lang="en-US" sz="12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 bash -c '</a:t>
            </a:r>
            <a:r>
              <a:rPr kumimoji="0" lang="en-US" sz="1200" b="0" i="0" u="none" strike="noStrike" kern="1200" cap="none" spc="0" normalizeH="0" baseline="0" noProof="0" dirty="0" err="1">
                <a:ln>
                  <a:noFill/>
                </a:ln>
                <a:solidFill>
                  <a:prstClr val="black"/>
                </a:solidFill>
                <a:effectLst/>
                <a:highlight>
                  <a:srgbClr val="E5DDE8"/>
                </a:highlight>
                <a:uLnTx/>
                <a:uFillTx/>
                <a:latin typeface="Consolas" panose="020B0609020204030204" pitchFamily="49" charset="0"/>
                <a:ea typeface="+mn-ea"/>
                <a:cs typeface="+mn-cs"/>
              </a:rPr>
              <a:t>numfmt</a:t>
            </a:r>
            <a:r>
              <a:rPr kumimoji="0" lang="en-US" sz="12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 --to </a:t>
            </a:r>
            <a:r>
              <a:rPr kumimoji="0" lang="en-US" sz="1200" b="0" i="0" u="none" strike="noStrike" kern="1200" cap="none" spc="0" normalizeH="0" baseline="0" noProof="0" dirty="0" err="1">
                <a:ln>
                  <a:noFill/>
                </a:ln>
                <a:solidFill>
                  <a:prstClr val="black"/>
                </a:solidFill>
                <a:effectLst/>
                <a:highlight>
                  <a:srgbClr val="E5DDE8"/>
                </a:highlight>
                <a:uLnTx/>
                <a:uFillTx/>
                <a:latin typeface="Consolas" panose="020B0609020204030204" pitchFamily="49" charset="0"/>
                <a:ea typeface="+mn-ea"/>
                <a:cs typeface="+mn-cs"/>
              </a:rPr>
              <a:t>iec</a:t>
            </a:r>
            <a:r>
              <a:rPr kumimoji="0" lang="en-US" sz="12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 $(echo $(($(</a:t>
            </a:r>
            <a:r>
              <a:rPr kumimoji="0" lang="en-US" sz="1200" b="0" i="0" u="none" strike="noStrike" kern="1200" cap="none" spc="0" normalizeH="0" baseline="0" noProof="0" dirty="0" err="1">
                <a:ln>
                  <a:noFill/>
                </a:ln>
                <a:solidFill>
                  <a:prstClr val="black"/>
                </a:solidFill>
                <a:effectLst/>
                <a:highlight>
                  <a:srgbClr val="E5DDE8"/>
                </a:highlight>
                <a:uLnTx/>
                <a:uFillTx/>
                <a:latin typeface="Consolas" panose="020B0609020204030204" pitchFamily="49" charset="0"/>
                <a:ea typeface="+mn-ea"/>
                <a:cs typeface="+mn-cs"/>
              </a:rPr>
              <a:t>getconf</a:t>
            </a:r>
            <a:r>
              <a:rPr kumimoji="0" lang="en-US" sz="12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 _PHYS_PAGES) * $(</a:t>
            </a:r>
            <a:r>
              <a:rPr kumimoji="0" lang="en-US" sz="1200" b="0" i="0" u="none" strike="noStrike" kern="1200" cap="none" spc="0" normalizeH="0" baseline="0" noProof="0" dirty="0" err="1">
                <a:ln>
                  <a:noFill/>
                </a:ln>
                <a:solidFill>
                  <a:prstClr val="black"/>
                </a:solidFill>
                <a:effectLst/>
                <a:highlight>
                  <a:srgbClr val="E5DDE8"/>
                </a:highlight>
                <a:uLnTx/>
                <a:uFillTx/>
                <a:latin typeface="Consolas" panose="020B0609020204030204" pitchFamily="49" charset="0"/>
                <a:ea typeface="+mn-ea"/>
                <a:cs typeface="+mn-cs"/>
              </a:rPr>
              <a:t>getconf</a:t>
            </a:r>
            <a:r>
              <a:rPr kumimoji="0" lang="en-US" sz="12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 PAGE_SIZE))))</a:t>
            </a:r>
            <a:endParaRPr kumimoji="0" lang="en-US" sz="11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endParaRPr>
          </a:p>
          <a:p>
            <a:pPr marL="342900" marR="0" lvl="0" indent="-285750" algn="l" defTabSz="914400"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rPr>
              <a:t>(ONLY RUN ONCE) </a:t>
            </a:r>
            <a:r>
              <a:rPr kumimoji="0" lang="en-US" sz="1600" b="0"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rPr>
              <a:t>You need to run database migrations and create the first user account. It is all defined in the docker compose file so just run:</a:t>
            </a:r>
          </a:p>
          <a:p>
            <a:pPr marL="57150" marR="0" lvl="0" indent="0" algn="l" defTabSz="914400"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docker compose up airflow-</a:t>
            </a:r>
            <a:r>
              <a:rPr kumimoji="0" lang="en-US" sz="1600" b="0" i="0" u="none" strike="noStrike" kern="1200" cap="none" spc="0" normalizeH="0" baseline="0" noProof="0" dirty="0" err="1">
                <a:ln>
                  <a:noFill/>
                </a:ln>
                <a:solidFill>
                  <a:prstClr val="black"/>
                </a:solidFill>
                <a:effectLst/>
                <a:highlight>
                  <a:srgbClr val="E5DDE8"/>
                </a:highlight>
                <a:uLnTx/>
                <a:uFillTx/>
                <a:latin typeface="Consolas" panose="020B0609020204030204" pitchFamily="49" charset="0"/>
                <a:ea typeface="+mn-ea"/>
                <a:cs typeface="+mn-cs"/>
              </a:rPr>
              <a:t>init</a:t>
            </a:r>
            <a:endParaRPr kumimoji="0" lang="en-US" sz="16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endParaRPr>
          </a:p>
          <a:p>
            <a:pPr marL="342900" marR="0" lvl="0" indent="-285750" algn="l" defTabSz="914400"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rPr>
              <a:t>Now you can start all services:</a:t>
            </a:r>
          </a:p>
          <a:p>
            <a:pPr marL="514350" marR="0" lvl="1" indent="0" algn="l" defTabSz="914400"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prstClr val="black"/>
                </a:solidFill>
                <a:effectLst/>
                <a:highlight>
                  <a:srgbClr val="E5DDE8"/>
                </a:highlight>
                <a:uLnTx/>
                <a:uFillTx/>
                <a:latin typeface="Consolas" panose="020B0609020204030204" pitchFamily="49" charset="0"/>
                <a:ea typeface="+mn-ea"/>
                <a:cs typeface="+mn-cs"/>
              </a:rPr>
              <a:t>docker compose up</a:t>
            </a:r>
          </a:p>
          <a:p>
            <a:pPr marL="514350" marR="0" lvl="1" indent="0" algn="l" defTabSz="914400" rtl="0" eaLnBrk="1" fontAlgn="auto" latinLnBrk="0" hangingPunct="1">
              <a:lnSpc>
                <a:spcPct val="90000"/>
              </a:lnSpc>
              <a:spcBef>
                <a:spcPts val="0"/>
              </a:spcBef>
              <a:spcAft>
                <a:spcPts val="18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endParaRPr>
          </a:p>
          <a:p>
            <a:pPr marL="57150" marR="0" lvl="0" indent="0" algn="l" defTabSz="914400" rtl="0" eaLnBrk="1" fontAlgn="auto" latinLnBrk="0" hangingPunct="1">
              <a:lnSpc>
                <a:spcPct val="90000"/>
              </a:lnSpc>
              <a:spcBef>
                <a:spcPts val="0"/>
              </a:spcBef>
              <a:spcAft>
                <a:spcPts val="18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panose="020B0503030502060204" pitchFamily="34" charset="0"/>
              <a:ea typeface="+mn-ea"/>
              <a:cs typeface="+mn-cs"/>
            </a:endParaRPr>
          </a:p>
        </p:txBody>
      </p:sp>
      <p:sp>
        <p:nvSpPr>
          <p:cNvPr id="14" name="Rechthoek 48">
            <a:extLst>
              <a:ext uri="{FF2B5EF4-FFF2-40B4-BE49-F238E27FC236}">
                <a16:creationId xmlns:a16="http://schemas.microsoft.com/office/drawing/2014/main" id="{C0E469CF-BC63-FD79-9736-E37DF2A65C8B}"/>
              </a:ext>
            </a:extLst>
          </p:cNvPr>
          <p:cNvSpPr/>
          <p:nvPr/>
        </p:nvSpPr>
        <p:spPr>
          <a:xfrm>
            <a:off x="533188" y="558064"/>
            <a:ext cx="10515600" cy="100459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a:ln>
                  <a:noFill/>
                </a:ln>
                <a:solidFill>
                  <a:prstClr val="black"/>
                </a:solidFill>
                <a:effectLst/>
                <a:uLnTx/>
                <a:uFillTx/>
                <a:latin typeface="Proxima Nova" panose="020B0503030502060204" pitchFamily="34" charset="0"/>
                <a:ea typeface="+mn-ea"/>
                <a:cs typeface="+mn-cs"/>
              </a:rPr>
              <a:t>VS Code Web environment.</a:t>
            </a:r>
          </a:p>
        </p:txBody>
      </p:sp>
      <p:pic>
        <p:nvPicPr>
          <p:cNvPr id="15" name="Picture 14">
            <a:extLst>
              <a:ext uri="{FF2B5EF4-FFF2-40B4-BE49-F238E27FC236}">
                <a16:creationId xmlns:a16="http://schemas.microsoft.com/office/drawing/2014/main" id="{A8913135-21E9-439A-12EA-A6ECA7929338}"/>
              </a:ext>
            </a:extLst>
          </p:cNvPr>
          <p:cNvPicPr/>
          <p:nvPr/>
        </p:nvPicPr>
        <p:blipFill>
          <a:blip r:embed="rId2">
            <a:clrChange>
              <a:clrFrom>
                <a:srgbClr val="FFFFFF"/>
              </a:clrFrom>
              <a:clrTo>
                <a:srgbClr val="FFFFFF">
                  <a:alpha val="0"/>
                </a:srgbClr>
              </a:clrTo>
            </a:clrChange>
          </a:blip>
          <a:stretch>
            <a:fillRect/>
          </a:stretch>
        </p:blipFill>
        <p:spPr>
          <a:xfrm>
            <a:off x="10599928" y="6053432"/>
            <a:ext cx="1448569" cy="460909"/>
          </a:xfrm>
          <a:prstGeom prst="rect">
            <a:avLst/>
          </a:prstGeom>
        </p:spPr>
      </p:pic>
      <p:sp>
        <p:nvSpPr>
          <p:cNvPr id="16" name="Rectangle 15">
            <a:extLst>
              <a:ext uri="{FF2B5EF4-FFF2-40B4-BE49-F238E27FC236}">
                <a16:creationId xmlns:a16="http://schemas.microsoft.com/office/drawing/2014/main" id="{B9BF4846-61A4-33D0-596E-46E8152E2F21}"/>
              </a:ext>
            </a:extLst>
          </p:cNvPr>
          <p:cNvSpPr/>
          <p:nvPr/>
        </p:nvSpPr>
        <p:spPr>
          <a:xfrm>
            <a:off x="6897279" y="855244"/>
            <a:ext cx="4617036" cy="2809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4C78FBD-4F73-D07E-C261-03F41214AFF1}"/>
              </a:ext>
            </a:extLst>
          </p:cNvPr>
          <p:cNvPicPr>
            <a:picLocks noChangeAspect="1"/>
          </p:cNvPicPr>
          <p:nvPr/>
        </p:nvPicPr>
        <p:blipFill>
          <a:blip r:embed="rId3"/>
          <a:stretch>
            <a:fillRect/>
          </a:stretch>
        </p:blipFill>
        <p:spPr>
          <a:xfrm>
            <a:off x="7041778" y="1043133"/>
            <a:ext cx="4299341" cy="2530647"/>
          </a:xfrm>
          <a:prstGeom prst="rect">
            <a:avLst/>
          </a:prstGeom>
        </p:spPr>
      </p:pic>
      <p:sp>
        <p:nvSpPr>
          <p:cNvPr id="20" name="Rectangle 4">
            <a:extLst>
              <a:ext uri="{FF2B5EF4-FFF2-40B4-BE49-F238E27FC236}">
                <a16:creationId xmlns:a16="http://schemas.microsoft.com/office/drawing/2014/main" id="{159BECCC-3C77-FEE1-B98D-034054480C6D}"/>
              </a:ext>
            </a:extLst>
          </p:cNvPr>
          <p:cNvSpPr>
            <a:spLocks noChangeArrowheads="1"/>
          </p:cNvSpPr>
          <p:nvPr/>
        </p:nvSpPr>
        <p:spPr bwMode="auto">
          <a:xfrm>
            <a:off x="6552540" y="4547803"/>
            <a:ext cx="3214639" cy="938597"/>
          </a:xfrm>
          <a:prstGeom prst="rect">
            <a:avLst/>
          </a:prstGeom>
          <a:solidFill>
            <a:srgbClr val="F2F8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000" tIns="190440" rIns="0" bIns="190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rPr>
              <a:t>airflow-init_1 | Upgrades done </a:t>
            </a:r>
            <a:endParaRPr kumimoji="0" lang="en-US"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rPr>
              <a:t>airflow-init_1 | Admin user airflow created </a:t>
            </a:r>
            <a:endParaRPr kumimoji="0" lang="en-US"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rPr>
              <a:t>airflow-init_1 | 2.6.1 start_airflow-init_1 </a:t>
            </a:r>
            <a:endParaRPr kumimoji="0" lang="en-US"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900" b="0" i="0" u="none" strike="noStrike" kern="1200" cap="none" spc="0" normalizeH="0" baseline="0" noProof="0">
                <a:ln>
                  <a:noFill/>
                </a:ln>
                <a:solidFill>
                  <a:srgbClr val="222222"/>
                </a:solidFill>
                <a:effectLst/>
                <a:uLnTx/>
                <a:uFillTx/>
                <a:latin typeface="Roboto Mono" panose="00000009000000000000" pitchFamily="49" charset="0"/>
                <a:ea typeface="+mn-ea"/>
                <a:cs typeface="+mn-cs"/>
              </a:rPr>
              <a:t>exited with code 0</a:t>
            </a:r>
            <a:r>
              <a:rPr kumimoji="0" lang="en-NL" altLang="en-NL" sz="6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NL" altLang="en-NL"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22" name="Straight Arrow Connector 21">
            <a:extLst>
              <a:ext uri="{FF2B5EF4-FFF2-40B4-BE49-F238E27FC236}">
                <a16:creationId xmlns:a16="http://schemas.microsoft.com/office/drawing/2014/main" id="{840A33D4-61E3-24E8-BA6E-3A5A640BF30A}"/>
              </a:ext>
            </a:extLst>
          </p:cNvPr>
          <p:cNvCxnSpPr>
            <a:cxnSpLocks/>
          </p:cNvCxnSpPr>
          <p:nvPr/>
        </p:nvCxnSpPr>
        <p:spPr>
          <a:xfrm flipV="1">
            <a:off x="5150224" y="5006340"/>
            <a:ext cx="1340908" cy="107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4138D9-1972-E7A6-48C8-29BF44BBFBEF}"/>
              </a:ext>
            </a:extLst>
          </p:cNvPr>
          <p:cNvSpPr txBox="1"/>
          <p:nvPr/>
        </p:nvSpPr>
        <p:spPr>
          <a:xfrm>
            <a:off x="5351942" y="4709324"/>
            <a:ext cx="937472"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Proxima Nova" panose="020B0503030502060204" pitchFamily="34" charset="0"/>
                <a:ea typeface="+mn-ea"/>
                <a:cs typeface="+mn-cs"/>
              </a:rPr>
              <a:t>outputs</a:t>
            </a:r>
            <a:endParaRPr kumimoji="0" lang="en-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561D452E-FBD8-A93E-0794-BE97EDE0D0C7}"/>
              </a:ext>
            </a:extLst>
          </p:cNvPr>
          <p:cNvCxnSpPr>
            <a:cxnSpLocks/>
          </p:cNvCxnSpPr>
          <p:nvPr/>
        </p:nvCxnSpPr>
        <p:spPr>
          <a:xfrm>
            <a:off x="2241743" y="6385560"/>
            <a:ext cx="9408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1BD60F-3B33-4840-9C15-29DBFE6CD47F}"/>
              </a:ext>
            </a:extLst>
          </p:cNvPr>
          <p:cNvCxnSpPr>
            <a:cxnSpLocks/>
          </p:cNvCxnSpPr>
          <p:nvPr/>
        </p:nvCxnSpPr>
        <p:spPr>
          <a:xfrm flipV="1">
            <a:off x="2241743" y="6057900"/>
            <a:ext cx="0" cy="32766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54E560-F031-DC5F-3247-6CF803438CBA}"/>
              </a:ext>
            </a:extLst>
          </p:cNvPr>
          <p:cNvSpPr txBox="1"/>
          <p:nvPr/>
        </p:nvSpPr>
        <p:spPr>
          <a:xfrm>
            <a:off x="3302823" y="6159490"/>
            <a:ext cx="211052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http://0.0.0.0:8080 </a:t>
            </a: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6E813FEF-C870-E578-A8A5-6F5E648334BF}"/>
              </a:ext>
            </a:extLst>
          </p:cNvPr>
          <p:cNvSpPr txBox="1"/>
          <p:nvPr/>
        </p:nvSpPr>
        <p:spPr>
          <a:xfrm>
            <a:off x="2225041" y="6405443"/>
            <a:ext cx="937472"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Proxima Nova" panose="020B0503030502060204" pitchFamily="34" charset="0"/>
                <a:ea typeface="+mn-ea"/>
                <a:cs typeface="+mn-cs"/>
              </a:rPr>
              <a:t>Airflow UI</a:t>
            </a:r>
            <a:endParaRPr kumimoji="0" lang="en-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049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7777EA-4E04-EA7C-3C0F-DDF20AEFF218}"/>
              </a:ext>
            </a:extLst>
          </p:cNvPr>
          <p:cNvPicPr/>
          <p:nvPr/>
        </p:nvPicPr>
        <p:blipFill>
          <a:blip r:embed="rId3">
            <a:clrChange>
              <a:clrFrom>
                <a:srgbClr val="FFFFFF"/>
              </a:clrFrom>
              <a:clrTo>
                <a:srgbClr val="FFFFFF">
                  <a:alpha val="0"/>
                </a:srgbClr>
              </a:clrTo>
            </a:clrChange>
          </a:blip>
          <a:stretch>
            <a:fillRect/>
          </a:stretch>
        </p:blipFill>
        <p:spPr>
          <a:xfrm>
            <a:off x="10709737" y="6173696"/>
            <a:ext cx="1235380" cy="393076"/>
          </a:xfrm>
          <a:prstGeom prst="rect">
            <a:avLst/>
          </a:prstGeom>
        </p:spPr>
      </p:pic>
      <p:cxnSp>
        <p:nvCxnSpPr>
          <p:cNvPr id="47" name="Straight Arrow Connector 46">
            <a:extLst>
              <a:ext uri="{FF2B5EF4-FFF2-40B4-BE49-F238E27FC236}">
                <a16:creationId xmlns:a16="http://schemas.microsoft.com/office/drawing/2014/main" id="{9F05AE53-AFD2-1F4D-FD80-86A7F28A486B}"/>
              </a:ext>
            </a:extLst>
          </p:cNvPr>
          <p:cNvCxnSpPr>
            <a:cxnSpLocks/>
            <a:stCxn id="64" idx="3"/>
            <a:endCxn id="55" idx="1"/>
          </p:cNvCxnSpPr>
          <p:nvPr/>
        </p:nvCxnSpPr>
        <p:spPr>
          <a:xfrm flipV="1">
            <a:off x="7720266" y="3001939"/>
            <a:ext cx="206062" cy="1"/>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grpSp>
        <p:nvGrpSpPr>
          <p:cNvPr id="83" name="Graphic 65" descr="Database">
            <a:extLst>
              <a:ext uri="{FF2B5EF4-FFF2-40B4-BE49-F238E27FC236}">
                <a16:creationId xmlns:a16="http://schemas.microsoft.com/office/drawing/2014/main" id="{D14208F4-39EE-EBA7-0A56-F41BE1253FBA}"/>
              </a:ext>
            </a:extLst>
          </p:cNvPr>
          <p:cNvGrpSpPr/>
          <p:nvPr/>
        </p:nvGrpSpPr>
        <p:grpSpPr>
          <a:xfrm>
            <a:off x="5327817" y="2719067"/>
            <a:ext cx="446839" cy="606424"/>
            <a:chOff x="5233700" y="3029783"/>
            <a:chExt cx="446839" cy="606424"/>
          </a:xfrm>
          <a:solidFill>
            <a:srgbClr val="4472C4"/>
          </a:solidFill>
        </p:grpSpPr>
        <p:sp>
          <p:nvSpPr>
            <p:cNvPr id="84" name="Freeform: Shape 83">
              <a:extLst>
                <a:ext uri="{FF2B5EF4-FFF2-40B4-BE49-F238E27FC236}">
                  <a16:creationId xmlns:a16="http://schemas.microsoft.com/office/drawing/2014/main" id="{1EBBA691-2419-B591-570F-E78E8A32E750}"/>
                </a:ext>
              </a:extLst>
            </p:cNvPr>
            <p:cNvSpPr/>
            <p:nvPr/>
          </p:nvSpPr>
          <p:spPr>
            <a:xfrm>
              <a:off x="5233700" y="3029783"/>
              <a:ext cx="446839" cy="127668"/>
            </a:xfrm>
            <a:custGeom>
              <a:avLst/>
              <a:gdLst>
                <a:gd name="connsiteX0" fmla="*/ 446840 w 446839"/>
                <a:gd name="connsiteY0" fmla="*/ 63834 h 127668"/>
                <a:gd name="connsiteX1" fmla="*/ 223420 w 446839"/>
                <a:gd name="connsiteY1" fmla="*/ 127668 h 127668"/>
                <a:gd name="connsiteX2" fmla="*/ 0 w 446839"/>
                <a:gd name="connsiteY2" fmla="*/ 63834 h 127668"/>
                <a:gd name="connsiteX3" fmla="*/ 223420 w 446839"/>
                <a:gd name="connsiteY3" fmla="*/ 0 h 127668"/>
                <a:gd name="connsiteX4" fmla="*/ 446840 w 446839"/>
                <a:gd name="connsiteY4" fmla="*/ 63834 h 127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39" h="127668">
                  <a:moveTo>
                    <a:pt x="446840" y="63834"/>
                  </a:moveTo>
                  <a:cubicBezTo>
                    <a:pt x="446840" y="99089"/>
                    <a:pt x="346811" y="127668"/>
                    <a:pt x="223420" y="127668"/>
                  </a:cubicBezTo>
                  <a:cubicBezTo>
                    <a:pt x="100028" y="127668"/>
                    <a:pt x="0" y="99089"/>
                    <a:pt x="0" y="63834"/>
                  </a:cubicBezTo>
                  <a:cubicBezTo>
                    <a:pt x="0" y="28580"/>
                    <a:pt x="100028" y="0"/>
                    <a:pt x="223420" y="0"/>
                  </a:cubicBezTo>
                  <a:cubicBezTo>
                    <a:pt x="346811" y="0"/>
                    <a:pt x="446840" y="28580"/>
                    <a:pt x="446840" y="63834"/>
                  </a:cubicBezTo>
                  <a:close/>
                </a:path>
              </a:pathLst>
            </a:custGeom>
            <a:solidFill>
              <a:srgbClr val="4472C4"/>
            </a:solidFill>
            <a:ln w="8063" cap="flat">
              <a:noFill/>
              <a:prstDash val="solid"/>
              <a:miter/>
            </a:ln>
          </p:spPr>
          <p:txBody>
            <a:bodyPr rtlCol="0" anchor="ctr"/>
            <a:lstStyle/>
            <a:p>
              <a:endParaRPr lang="en-NL"/>
            </a:p>
          </p:txBody>
        </p:sp>
        <p:sp>
          <p:nvSpPr>
            <p:cNvPr id="85" name="Freeform: Shape 84">
              <a:extLst>
                <a:ext uri="{FF2B5EF4-FFF2-40B4-BE49-F238E27FC236}">
                  <a16:creationId xmlns:a16="http://schemas.microsoft.com/office/drawing/2014/main" id="{84D55A10-B701-9117-447E-D6713F45CFDB}"/>
                </a:ext>
              </a:extLst>
            </p:cNvPr>
            <p:cNvSpPr/>
            <p:nvPr/>
          </p:nvSpPr>
          <p:spPr>
            <a:xfrm>
              <a:off x="5233700" y="3125534"/>
              <a:ext cx="446839" cy="191502"/>
            </a:xfrm>
            <a:custGeom>
              <a:avLst/>
              <a:gdLst>
                <a:gd name="connsiteX0" fmla="*/ 383006 w 446839"/>
                <a:gd name="connsiteY0" fmla="*/ 127668 h 191502"/>
                <a:gd name="connsiteX1" fmla="*/ 367047 w 446839"/>
                <a:gd name="connsiteY1" fmla="*/ 111710 h 191502"/>
                <a:gd name="connsiteX2" fmla="*/ 383006 w 446839"/>
                <a:gd name="connsiteY2" fmla="*/ 95751 h 191502"/>
                <a:gd name="connsiteX3" fmla="*/ 398964 w 446839"/>
                <a:gd name="connsiteY3" fmla="*/ 111710 h 191502"/>
                <a:gd name="connsiteX4" fmla="*/ 383006 w 446839"/>
                <a:gd name="connsiteY4" fmla="*/ 127668 h 191502"/>
                <a:gd name="connsiteX5" fmla="*/ 223420 w 446839"/>
                <a:gd name="connsiteY5" fmla="*/ 63834 h 191502"/>
                <a:gd name="connsiteX6" fmla="*/ 0 w 446839"/>
                <a:gd name="connsiteY6" fmla="*/ 0 h 191502"/>
                <a:gd name="connsiteX7" fmla="*/ 0 w 446839"/>
                <a:gd name="connsiteY7" fmla="*/ 127668 h 191502"/>
                <a:gd name="connsiteX8" fmla="*/ 223420 w 446839"/>
                <a:gd name="connsiteY8" fmla="*/ 191503 h 191502"/>
                <a:gd name="connsiteX9" fmla="*/ 446840 w 446839"/>
                <a:gd name="connsiteY9" fmla="*/ 127668 h 191502"/>
                <a:gd name="connsiteX10" fmla="*/ 446840 w 446839"/>
                <a:gd name="connsiteY10" fmla="*/ 0 h 191502"/>
                <a:gd name="connsiteX11" fmla="*/ 223420 w 446839"/>
                <a:gd name="connsiteY11" fmla="*/ 63834 h 1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839" h="191502">
                  <a:moveTo>
                    <a:pt x="383006" y="127668"/>
                  </a:moveTo>
                  <a:cubicBezTo>
                    <a:pt x="373430" y="127668"/>
                    <a:pt x="367047" y="121285"/>
                    <a:pt x="367047" y="111710"/>
                  </a:cubicBezTo>
                  <a:cubicBezTo>
                    <a:pt x="367047" y="102135"/>
                    <a:pt x="373430" y="95751"/>
                    <a:pt x="383006" y="95751"/>
                  </a:cubicBezTo>
                  <a:cubicBezTo>
                    <a:pt x="392581" y="95751"/>
                    <a:pt x="398964" y="102135"/>
                    <a:pt x="398964" y="111710"/>
                  </a:cubicBezTo>
                  <a:cubicBezTo>
                    <a:pt x="398964" y="121285"/>
                    <a:pt x="392581" y="127668"/>
                    <a:pt x="383006" y="127668"/>
                  </a:cubicBezTo>
                  <a:close/>
                  <a:moveTo>
                    <a:pt x="223420" y="63834"/>
                  </a:moveTo>
                  <a:cubicBezTo>
                    <a:pt x="100539" y="63834"/>
                    <a:pt x="0" y="35109"/>
                    <a:pt x="0" y="0"/>
                  </a:cubicBezTo>
                  <a:lnTo>
                    <a:pt x="0" y="127668"/>
                  </a:lnTo>
                  <a:cubicBezTo>
                    <a:pt x="0" y="162777"/>
                    <a:pt x="100539" y="191503"/>
                    <a:pt x="223420" y="191503"/>
                  </a:cubicBezTo>
                  <a:cubicBezTo>
                    <a:pt x="346301" y="191503"/>
                    <a:pt x="446840" y="162777"/>
                    <a:pt x="446840" y="127668"/>
                  </a:cubicBezTo>
                  <a:lnTo>
                    <a:pt x="446840" y="0"/>
                  </a:lnTo>
                  <a:cubicBezTo>
                    <a:pt x="446840" y="35109"/>
                    <a:pt x="346301" y="63834"/>
                    <a:pt x="223420" y="63834"/>
                  </a:cubicBezTo>
                  <a:close/>
                </a:path>
              </a:pathLst>
            </a:custGeom>
            <a:solidFill>
              <a:srgbClr val="4472C4"/>
            </a:solidFill>
            <a:ln w="8063" cap="flat">
              <a:noFill/>
              <a:prstDash val="solid"/>
              <a:miter/>
            </a:ln>
          </p:spPr>
          <p:txBody>
            <a:bodyPr rtlCol="0" anchor="ctr"/>
            <a:lstStyle/>
            <a:p>
              <a:endParaRPr lang="en-NL"/>
            </a:p>
          </p:txBody>
        </p:sp>
        <p:sp>
          <p:nvSpPr>
            <p:cNvPr id="86" name="Freeform: Shape 85">
              <a:extLst>
                <a:ext uri="{FF2B5EF4-FFF2-40B4-BE49-F238E27FC236}">
                  <a16:creationId xmlns:a16="http://schemas.microsoft.com/office/drawing/2014/main" id="{67E17069-CD5C-B937-9394-360B0ADFE5E1}"/>
                </a:ext>
              </a:extLst>
            </p:cNvPr>
            <p:cNvSpPr/>
            <p:nvPr/>
          </p:nvSpPr>
          <p:spPr>
            <a:xfrm>
              <a:off x="5233700" y="3285120"/>
              <a:ext cx="446839" cy="191502"/>
            </a:xfrm>
            <a:custGeom>
              <a:avLst/>
              <a:gdLst>
                <a:gd name="connsiteX0" fmla="*/ 383006 w 446839"/>
                <a:gd name="connsiteY0" fmla="*/ 127668 h 191502"/>
                <a:gd name="connsiteX1" fmla="*/ 367047 w 446839"/>
                <a:gd name="connsiteY1" fmla="*/ 111710 h 191502"/>
                <a:gd name="connsiteX2" fmla="*/ 383006 w 446839"/>
                <a:gd name="connsiteY2" fmla="*/ 95751 h 191502"/>
                <a:gd name="connsiteX3" fmla="*/ 398964 w 446839"/>
                <a:gd name="connsiteY3" fmla="*/ 111710 h 191502"/>
                <a:gd name="connsiteX4" fmla="*/ 383006 w 446839"/>
                <a:gd name="connsiteY4" fmla="*/ 127668 h 191502"/>
                <a:gd name="connsiteX5" fmla="*/ 223420 w 446839"/>
                <a:gd name="connsiteY5" fmla="*/ 63834 h 191502"/>
                <a:gd name="connsiteX6" fmla="*/ 0 w 446839"/>
                <a:gd name="connsiteY6" fmla="*/ 0 h 191502"/>
                <a:gd name="connsiteX7" fmla="*/ 0 w 446839"/>
                <a:gd name="connsiteY7" fmla="*/ 127668 h 191502"/>
                <a:gd name="connsiteX8" fmla="*/ 223420 w 446839"/>
                <a:gd name="connsiteY8" fmla="*/ 191503 h 191502"/>
                <a:gd name="connsiteX9" fmla="*/ 446840 w 446839"/>
                <a:gd name="connsiteY9" fmla="*/ 127668 h 191502"/>
                <a:gd name="connsiteX10" fmla="*/ 446840 w 446839"/>
                <a:gd name="connsiteY10" fmla="*/ 0 h 191502"/>
                <a:gd name="connsiteX11" fmla="*/ 223420 w 446839"/>
                <a:gd name="connsiteY11" fmla="*/ 63834 h 1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839" h="191502">
                  <a:moveTo>
                    <a:pt x="383006" y="127668"/>
                  </a:moveTo>
                  <a:cubicBezTo>
                    <a:pt x="373430" y="127668"/>
                    <a:pt x="367047" y="121285"/>
                    <a:pt x="367047" y="111710"/>
                  </a:cubicBezTo>
                  <a:cubicBezTo>
                    <a:pt x="367047" y="102135"/>
                    <a:pt x="373430" y="95751"/>
                    <a:pt x="383006" y="95751"/>
                  </a:cubicBezTo>
                  <a:cubicBezTo>
                    <a:pt x="392581" y="95751"/>
                    <a:pt x="398964" y="102135"/>
                    <a:pt x="398964" y="111710"/>
                  </a:cubicBezTo>
                  <a:cubicBezTo>
                    <a:pt x="398964" y="121285"/>
                    <a:pt x="392581" y="127668"/>
                    <a:pt x="383006" y="127668"/>
                  </a:cubicBezTo>
                  <a:close/>
                  <a:moveTo>
                    <a:pt x="223420" y="63834"/>
                  </a:moveTo>
                  <a:cubicBezTo>
                    <a:pt x="100539" y="63834"/>
                    <a:pt x="0" y="35109"/>
                    <a:pt x="0" y="0"/>
                  </a:cubicBezTo>
                  <a:lnTo>
                    <a:pt x="0" y="127668"/>
                  </a:lnTo>
                  <a:cubicBezTo>
                    <a:pt x="0" y="162777"/>
                    <a:pt x="100539" y="191503"/>
                    <a:pt x="223420" y="191503"/>
                  </a:cubicBezTo>
                  <a:cubicBezTo>
                    <a:pt x="346301" y="191503"/>
                    <a:pt x="446840" y="162777"/>
                    <a:pt x="446840" y="127668"/>
                  </a:cubicBezTo>
                  <a:lnTo>
                    <a:pt x="446840" y="0"/>
                  </a:lnTo>
                  <a:cubicBezTo>
                    <a:pt x="446840" y="35109"/>
                    <a:pt x="346301" y="63834"/>
                    <a:pt x="223420" y="63834"/>
                  </a:cubicBezTo>
                  <a:close/>
                </a:path>
              </a:pathLst>
            </a:custGeom>
            <a:solidFill>
              <a:srgbClr val="4472C4"/>
            </a:solidFill>
            <a:ln w="8063" cap="flat">
              <a:noFill/>
              <a:prstDash val="solid"/>
              <a:miter/>
            </a:ln>
          </p:spPr>
          <p:txBody>
            <a:bodyPr rtlCol="0" anchor="ctr"/>
            <a:lstStyle/>
            <a:p>
              <a:endParaRPr lang="en-NL"/>
            </a:p>
          </p:txBody>
        </p:sp>
        <p:sp>
          <p:nvSpPr>
            <p:cNvPr id="87" name="Freeform: Shape 86">
              <a:extLst>
                <a:ext uri="{FF2B5EF4-FFF2-40B4-BE49-F238E27FC236}">
                  <a16:creationId xmlns:a16="http://schemas.microsoft.com/office/drawing/2014/main" id="{F2D62ED2-4E43-B460-89D6-BDA0E432DF56}"/>
                </a:ext>
              </a:extLst>
            </p:cNvPr>
            <p:cNvSpPr/>
            <p:nvPr/>
          </p:nvSpPr>
          <p:spPr>
            <a:xfrm>
              <a:off x="5233700" y="3444705"/>
              <a:ext cx="446839" cy="191502"/>
            </a:xfrm>
            <a:custGeom>
              <a:avLst/>
              <a:gdLst>
                <a:gd name="connsiteX0" fmla="*/ 383006 w 446839"/>
                <a:gd name="connsiteY0" fmla="*/ 127668 h 191502"/>
                <a:gd name="connsiteX1" fmla="*/ 367047 w 446839"/>
                <a:gd name="connsiteY1" fmla="*/ 111710 h 191502"/>
                <a:gd name="connsiteX2" fmla="*/ 383006 w 446839"/>
                <a:gd name="connsiteY2" fmla="*/ 95751 h 191502"/>
                <a:gd name="connsiteX3" fmla="*/ 398964 w 446839"/>
                <a:gd name="connsiteY3" fmla="*/ 111710 h 191502"/>
                <a:gd name="connsiteX4" fmla="*/ 383006 w 446839"/>
                <a:gd name="connsiteY4" fmla="*/ 127668 h 191502"/>
                <a:gd name="connsiteX5" fmla="*/ 223420 w 446839"/>
                <a:gd name="connsiteY5" fmla="*/ 63834 h 191502"/>
                <a:gd name="connsiteX6" fmla="*/ 0 w 446839"/>
                <a:gd name="connsiteY6" fmla="*/ 0 h 191502"/>
                <a:gd name="connsiteX7" fmla="*/ 0 w 446839"/>
                <a:gd name="connsiteY7" fmla="*/ 127668 h 191502"/>
                <a:gd name="connsiteX8" fmla="*/ 223420 w 446839"/>
                <a:gd name="connsiteY8" fmla="*/ 191503 h 191502"/>
                <a:gd name="connsiteX9" fmla="*/ 446840 w 446839"/>
                <a:gd name="connsiteY9" fmla="*/ 127668 h 191502"/>
                <a:gd name="connsiteX10" fmla="*/ 446840 w 446839"/>
                <a:gd name="connsiteY10" fmla="*/ 0 h 191502"/>
                <a:gd name="connsiteX11" fmla="*/ 223420 w 446839"/>
                <a:gd name="connsiteY11" fmla="*/ 63834 h 1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839" h="191502">
                  <a:moveTo>
                    <a:pt x="383006" y="127668"/>
                  </a:moveTo>
                  <a:cubicBezTo>
                    <a:pt x="373430" y="127668"/>
                    <a:pt x="367047" y="121285"/>
                    <a:pt x="367047" y="111710"/>
                  </a:cubicBezTo>
                  <a:cubicBezTo>
                    <a:pt x="367047" y="102135"/>
                    <a:pt x="373430" y="95751"/>
                    <a:pt x="383006" y="95751"/>
                  </a:cubicBezTo>
                  <a:cubicBezTo>
                    <a:pt x="392581" y="95751"/>
                    <a:pt x="398964" y="102135"/>
                    <a:pt x="398964" y="111710"/>
                  </a:cubicBezTo>
                  <a:cubicBezTo>
                    <a:pt x="398964" y="121285"/>
                    <a:pt x="392581" y="127668"/>
                    <a:pt x="383006" y="127668"/>
                  </a:cubicBezTo>
                  <a:close/>
                  <a:moveTo>
                    <a:pt x="223420" y="63834"/>
                  </a:moveTo>
                  <a:cubicBezTo>
                    <a:pt x="100539" y="63834"/>
                    <a:pt x="0" y="35109"/>
                    <a:pt x="0" y="0"/>
                  </a:cubicBezTo>
                  <a:lnTo>
                    <a:pt x="0" y="127668"/>
                  </a:lnTo>
                  <a:cubicBezTo>
                    <a:pt x="0" y="162777"/>
                    <a:pt x="100539" y="191503"/>
                    <a:pt x="223420" y="191503"/>
                  </a:cubicBezTo>
                  <a:cubicBezTo>
                    <a:pt x="346301" y="191503"/>
                    <a:pt x="446840" y="162777"/>
                    <a:pt x="446840" y="127668"/>
                  </a:cubicBezTo>
                  <a:lnTo>
                    <a:pt x="446840" y="0"/>
                  </a:lnTo>
                  <a:cubicBezTo>
                    <a:pt x="446840" y="35109"/>
                    <a:pt x="346301" y="63834"/>
                    <a:pt x="223420" y="63834"/>
                  </a:cubicBezTo>
                  <a:close/>
                </a:path>
              </a:pathLst>
            </a:custGeom>
            <a:solidFill>
              <a:srgbClr val="4472C4"/>
            </a:solidFill>
            <a:ln w="8063" cap="flat">
              <a:noFill/>
              <a:prstDash val="solid"/>
              <a:miter/>
            </a:ln>
          </p:spPr>
          <p:txBody>
            <a:bodyPr rtlCol="0" anchor="ctr"/>
            <a:lstStyle/>
            <a:p>
              <a:endParaRPr lang="en-NL"/>
            </a:p>
          </p:txBody>
        </p:sp>
      </p:grpSp>
      <p:sp>
        <p:nvSpPr>
          <p:cNvPr id="67" name="TextBox 66">
            <a:extLst>
              <a:ext uri="{FF2B5EF4-FFF2-40B4-BE49-F238E27FC236}">
                <a16:creationId xmlns:a16="http://schemas.microsoft.com/office/drawing/2014/main" id="{9DD2D890-396B-5E75-C859-25FD56A29517}"/>
              </a:ext>
            </a:extLst>
          </p:cNvPr>
          <p:cNvSpPr txBox="1"/>
          <p:nvPr/>
        </p:nvSpPr>
        <p:spPr>
          <a:xfrm>
            <a:off x="4929528" y="2392109"/>
            <a:ext cx="1243415" cy="338554"/>
          </a:xfrm>
          <a:prstGeom prst="rect">
            <a:avLst/>
          </a:prstGeom>
          <a:noFill/>
        </p:spPr>
        <p:txBody>
          <a:bodyPr wrap="square" rtlCol="0">
            <a:spAutoFit/>
          </a:bodyPr>
          <a:lstStyle/>
          <a:p>
            <a:pPr algn="ctr"/>
            <a:r>
              <a:rPr lang="en-US" sz="1600">
                <a:latin typeface="Proxima Nova" panose="020B0503030502060204" pitchFamily="34" charset="0"/>
                <a:ea typeface="Open Sans" panose="020B0606030504020204" pitchFamily="34" charset="0"/>
                <a:cs typeface="Open Sans" panose="020B0606030504020204" pitchFamily="34" charset="0"/>
              </a:rPr>
              <a:t>DB</a:t>
            </a:r>
          </a:p>
        </p:txBody>
      </p:sp>
      <p:sp>
        <p:nvSpPr>
          <p:cNvPr id="64" name="Rectangle 63">
            <a:extLst>
              <a:ext uri="{FF2B5EF4-FFF2-40B4-BE49-F238E27FC236}">
                <a16:creationId xmlns:a16="http://schemas.microsoft.com/office/drawing/2014/main" id="{A0B5D52C-88CA-E114-AEB3-0CB3B786ED56}"/>
              </a:ext>
            </a:extLst>
          </p:cNvPr>
          <p:cNvSpPr/>
          <p:nvPr/>
        </p:nvSpPr>
        <p:spPr>
          <a:xfrm>
            <a:off x="6059904" y="2655234"/>
            <a:ext cx="1660362" cy="693411"/>
          </a:xfrm>
          <a:prstGeom prst="rect">
            <a:avLst/>
          </a:prstGeom>
          <a:solidFill>
            <a:srgbClr val="4D7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latin typeface="Proxima Nova" panose="020B0503030502060204" pitchFamily="34" charset="0"/>
                <a:ea typeface="Open Sans" panose="020B0606030504020204" pitchFamily="34" charset="0"/>
                <a:cs typeface="Open Sans" panose="020B0606030504020204" pitchFamily="34" charset="0"/>
              </a:rPr>
              <a:t>Scheduler</a:t>
            </a:r>
            <a:endParaRPr lang="en-US" sz="1400">
              <a:latin typeface="Proxima Nova" panose="020B0503030502060204" pitchFamily="34" charset="0"/>
              <a:ea typeface="Open Sans" panose="020B0606030504020204" pitchFamily="34" charset="0"/>
              <a:cs typeface="Open Sans" panose="020B0606030504020204" pitchFamily="34" charset="0"/>
            </a:endParaRPr>
          </a:p>
        </p:txBody>
      </p:sp>
      <p:pic>
        <p:nvPicPr>
          <p:cNvPr id="65" name="Picture 64">
            <a:extLst>
              <a:ext uri="{FF2B5EF4-FFF2-40B4-BE49-F238E27FC236}">
                <a16:creationId xmlns:a16="http://schemas.microsoft.com/office/drawing/2014/main" id="{DBA4D319-F756-0170-EAEB-6DD0922A4061}"/>
              </a:ext>
            </a:extLst>
          </p:cNvPr>
          <p:cNvPicPr>
            <a:picLocks noChangeAspect="1"/>
          </p:cNvPicPr>
          <p:nvPr/>
        </p:nvPicPr>
        <p:blipFill>
          <a:blip r:embed="rId4"/>
          <a:stretch>
            <a:fillRect/>
          </a:stretch>
        </p:blipFill>
        <p:spPr>
          <a:xfrm>
            <a:off x="7158419" y="2837976"/>
            <a:ext cx="387842" cy="363538"/>
          </a:xfrm>
          <a:prstGeom prst="rect">
            <a:avLst/>
          </a:prstGeom>
        </p:spPr>
      </p:pic>
      <p:sp>
        <p:nvSpPr>
          <p:cNvPr id="62" name="Rectangle 61">
            <a:extLst>
              <a:ext uri="{FF2B5EF4-FFF2-40B4-BE49-F238E27FC236}">
                <a16:creationId xmlns:a16="http://schemas.microsoft.com/office/drawing/2014/main" id="{4FA91CD8-1FC3-B3B7-A7AA-64BE496A169A}"/>
              </a:ext>
            </a:extLst>
          </p:cNvPr>
          <p:cNvSpPr/>
          <p:nvPr/>
        </p:nvSpPr>
        <p:spPr>
          <a:xfrm>
            <a:off x="3282081" y="2690576"/>
            <a:ext cx="1660362" cy="622727"/>
          </a:xfrm>
          <a:prstGeom prst="rect">
            <a:avLst/>
          </a:prstGeom>
          <a:solidFill>
            <a:srgbClr val="4D7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latin typeface="Proxima Nova" panose="020B0503030502060204" pitchFamily="34" charset="0"/>
                <a:ea typeface="Open Sans" panose="020B0606030504020204" pitchFamily="34" charset="0"/>
                <a:cs typeface="Open Sans" panose="020B0606030504020204" pitchFamily="34" charset="0"/>
              </a:rPr>
              <a:t>Webserver</a:t>
            </a:r>
          </a:p>
        </p:txBody>
      </p:sp>
      <p:pic>
        <p:nvPicPr>
          <p:cNvPr id="63" name="Picture 62">
            <a:extLst>
              <a:ext uri="{FF2B5EF4-FFF2-40B4-BE49-F238E27FC236}">
                <a16:creationId xmlns:a16="http://schemas.microsoft.com/office/drawing/2014/main" id="{9FB0C94C-BEED-D934-C66D-5A8404C57AD7}"/>
              </a:ext>
            </a:extLst>
          </p:cNvPr>
          <p:cNvPicPr>
            <a:picLocks noChangeAspect="1"/>
          </p:cNvPicPr>
          <p:nvPr/>
        </p:nvPicPr>
        <p:blipFill>
          <a:blip r:embed="rId5"/>
          <a:stretch>
            <a:fillRect/>
          </a:stretch>
        </p:blipFill>
        <p:spPr>
          <a:xfrm>
            <a:off x="4431476" y="2802365"/>
            <a:ext cx="362129" cy="363541"/>
          </a:xfrm>
          <a:prstGeom prst="rect">
            <a:avLst/>
          </a:prstGeom>
          <a:solidFill>
            <a:srgbClr val="4D73BE"/>
          </a:solidFill>
        </p:spPr>
      </p:pic>
      <p:cxnSp>
        <p:nvCxnSpPr>
          <p:cNvPr id="51" name="Straight Arrow Connector 50">
            <a:extLst>
              <a:ext uri="{FF2B5EF4-FFF2-40B4-BE49-F238E27FC236}">
                <a16:creationId xmlns:a16="http://schemas.microsoft.com/office/drawing/2014/main" id="{B5430A02-A038-0544-ECDA-C132DA3DAAB6}"/>
              </a:ext>
            </a:extLst>
          </p:cNvPr>
          <p:cNvCxnSpPr>
            <a:cxnSpLocks/>
            <a:stCxn id="62" idx="3"/>
          </p:cNvCxnSpPr>
          <p:nvPr/>
        </p:nvCxnSpPr>
        <p:spPr>
          <a:xfrm>
            <a:off x="4942443" y="3001940"/>
            <a:ext cx="270155" cy="438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B2E5166-4FFB-AB84-CDBE-83966BA38C56}"/>
              </a:ext>
            </a:extLst>
          </p:cNvPr>
          <p:cNvCxnSpPr>
            <a:cxnSpLocks/>
          </p:cNvCxnSpPr>
          <p:nvPr/>
        </p:nvCxnSpPr>
        <p:spPr>
          <a:xfrm flipH="1">
            <a:off x="5830403" y="3001940"/>
            <a:ext cx="177463" cy="438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C65DF62-676B-5A61-99F2-9E845276AF91}"/>
              </a:ext>
            </a:extLst>
          </p:cNvPr>
          <p:cNvCxnSpPr>
            <a:cxnSpLocks/>
          </p:cNvCxnSpPr>
          <p:nvPr/>
        </p:nvCxnSpPr>
        <p:spPr>
          <a:xfrm>
            <a:off x="6636981" y="3398905"/>
            <a:ext cx="8004" cy="678905"/>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pic>
        <p:nvPicPr>
          <p:cNvPr id="58" name="Graphic 57" descr="Open Folder">
            <a:extLst>
              <a:ext uri="{FF2B5EF4-FFF2-40B4-BE49-F238E27FC236}">
                <a16:creationId xmlns:a16="http://schemas.microsoft.com/office/drawing/2014/main" id="{8B9638E5-D73C-DE81-6A10-6B51B8B8FE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4851" y="3915675"/>
            <a:ext cx="838799" cy="838799"/>
          </a:xfrm>
          <a:prstGeom prst="rect">
            <a:avLst/>
          </a:prstGeom>
        </p:spPr>
      </p:pic>
      <p:sp>
        <p:nvSpPr>
          <p:cNvPr id="59" name="TextBox 58">
            <a:extLst>
              <a:ext uri="{FF2B5EF4-FFF2-40B4-BE49-F238E27FC236}">
                <a16:creationId xmlns:a16="http://schemas.microsoft.com/office/drawing/2014/main" id="{227C1A55-5141-1D7F-53AD-11E33C7C78DC}"/>
              </a:ext>
            </a:extLst>
          </p:cNvPr>
          <p:cNvSpPr txBox="1"/>
          <p:nvPr/>
        </p:nvSpPr>
        <p:spPr>
          <a:xfrm>
            <a:off x="6044205" y="4612825"/>
            <a:ext cx="1188311" cy="307777"/>
          </a:xfrm>
          <a:prstGeom prst="rect">
            <a:avLst/>
          </a:prstGeom>
          <a:noFill/>
        </p:spPr>
        <p:txBody>
          <a:bodyPr wrap="square" rtlCol="0">
            <a:spAutoFit/>
          </a:bodyPr>
          <a:lstStyle/>
          <a:p>
            <a:pPr algn="ctr"/>
            <a:r>
              <a:rPr lang="en-US" sz="1400">
                <a:latin typeface="Proxima Nova" panose="020B0503030502060204" pitchFamily="34" charset="0"/>
                <a:ea typeface="Open Sans" panose="020B0606030504020204" pitchFamily="34" charset="0"/>
                <a:cs typeface="Open Sans" panose="020B0606030504020204" pitchFamily="34" charset="0"/>
              </a:rPr>
              <a:t>DAGs</a:t>
            </a:r>
          </a:p>
        </p:txBody>
      </p:sp>
      <p:pic>
        <p:nvPicPr>
          <p:cNvPr id="60" name="Picture 59">
            <a:extLst>
              <a:ext uri="{FF2B5EF4-FFF2-40B4-BE49-F238E27FC236}">
                <a16:creationId xmlns:a16="http://schemas.microsoft.com/office/drawing/2014/main" id="{180BC495-9E30-6F3C-8171-A4F65670AE8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rot="17852065">
            <a:off x="6431868" y="4042443"/>
            <a:ext cx="693787" cy="348530"/>
          </a:xfrm>
          <a:prstGeom prst="rect">
            <a:avLst/>
          </a:prstGeom>
        </p:spPr>
      </p:pic>
      <p:pic>
        <p:nvPicPr>
          <p:cNvPr id="61" name="Graphic 60" descr="Open Folder">
            <a:extLst>
              <a:ext uri="{FF2B5EF4-FFF2-40B4-BE49-F238E27FC236}">
                <a16:creationId xmlns:a16="http://schemas.microsoft.com/office/drawing/2014/main" id="{0A1682BC-E45B-F8E2-0C1A-63BC6DDFAB1F}"/>
              </a:ext>
            </a:extLst>
          </p:cNvPr>
          <p:cNvPicPr>
            <a:picLocks noChangeAspect="1"/>
          </p:cNvPicPr>
          <p:nvPr/>
        </p:nvPicPr>
        <p:blipFill rotWithShape="1">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t="39654"/>
          <a:stretch/>
        </p:blipFill>
        <p:spPr>
          <a:xfrm>
            <a:off x="6254852" y="4248292"/>
            <a:ext cx="838799" cy="506182"/>
          </a:xfrm>
          <a:prstGeom prst="rect">
            <a:avLst/>
          </a:prstGeom>
        </p:spPr>
      </p:pic>
      <p:sp>
        <p:nvSpPr>
          <p:cNvPr id="55" name="Rectangle 54">
            <a:extLst>
              <a:ext uri="{FF2B5EF4-FFF2-40B4-BE49-F238E27FC236}">
                <a16:creationId xmlns:a16="http://schemas.microsoft.com/office/drawing/2014/main" id="{21B7BFE4-5B1F-E965-DCBC-BC73CDDB6481}"/>
              </a:ext>
            </a:extLst>
          </p:cNvPr>
          <p:cNvSpPr/>
          <p:nvPr/>
        </p:nvSpPr>
        <p:spPr>
          <a:xfrm>
            <a:off x="7926328" y="2660558"/>
            <a:ext cx="1036798" cy="682762"/>
          </a:xfrm>
          <a:prstGeom prst="rect">
            <a:avLst/>
          </a:prstGeom>
          <a:solidFill>
            <a:srgbClr val="4D73B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a:latin typeface="Proxima Nova" panose="020B0503030502060204" pitchFamily="34" charset="0"/>
                <a:ea typeface="Open Sans" panose="020B0606030504020204" pitchFamily="34" charset="0"/>
                <a:cs typeface="Open Sans" panose="020B0606030504020204" pitchFamily="34" charset="0"/>
              </a:rPr>
              <a:t>Worker</a:t>
            </a:r>
          </a:p>
        </p:txBody>
      </p:sp>
      <p:pic>
        <p:nvPicPr>
          <p:cNvPr id="56" name="Graphic 55" descr="User">
            <a:extLst>
              <a:ext uri="{FF2B5EF4-FFF2-40B4-BE49-F238E27FC236}">
                <a16:creationId xmlns:a16="http://schemas.microsoft.com/office/drawing/2014/main" id="{4500039D-5CBF-AF8E-3C31-303C2EDE75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4606" y="1861537"/>
            <a:ext cx="580478" cy="580478"/>
          </a:xfrm>
          <a:prstGeom prst="rect">
            <a:avLst/>
          </a:prstGeom>
        </p:spPr>
      </p:pic>
      <p:cxnSp>
        <p:nvCxnSpPr>
          <p:cNvPr id="57" name="Straight Arrow Connector 56">
            <a:extLst>
              <a:ext uri="{FF2B5EF4-FFF2-40B4-BE49-F238E27FC236}">
                <a16:creationId xmlns:a16="http://schemas.microsoft.com/office/drawing/2014/main" id="{30BD5B76-185C-555C-9788-A92873CB4277}"/>
              </a:ext>
            </a:extLst>
          </p:cNvPr>
          <p:cNvCxnSpPr>
            <a:cxnSpLocks/>
            <a:stCxn id="56" idx="2"/>
            <a:endCxn id="62" idx="0"/>
          </p:cNvCxnSpPr>
          <p:nvPr/>
        </p:nvCxnSpPr>
        <p:spPr>
          <a:xfrm flipH="1">
            <a:off x="4112262" y="2442015"/>
            <a:ext cx="2583" cy="248561"/>
          </a:xfrm>
          <a:prstGeom prst="straightConnector1">
            <a:avLst/>
          </a:prstGeom>
          <a:ln w="381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6E977807-FB8A-00C6-9D1D-9A70E1459723}"/>
              </a:ext>
            </a:extLst>
          </p:cNvPr>
          <p:cNvSpPr txBox="1"/>
          <p:nvPr/>
        </p:nvSpPr>
        <p:spPr>
          <a:xfrm>
            <a:off x="380440" y="5199181"/>
            <a:ext cx="6096000" cy="1323439"/>
          </a:xfrm>
          <a:prstGeom prst="rect">
            <a:avLst/>
          </a:prstGeom>
          <a:noFill/>
        </p:spPr>
        <p:txBody>
          <a:bodyPr wrap="square">
            <a:spAutoFit/>
          </a:bodyPr>
          <a:lstStyle/>
          <a:p>
            <a:r>
              <a:rPr lang="en-US" sz="4000" b="1">
                <a:solidFill>
                  <a:schemeClr val="bg1"/>
                </a:solidFill>
                <a:latin typeface="Proxima Nova" panose="020B0503030502060204" pitchFamily="34" charset="0"/>
              </a:rPr>
              <a:t>Core</a:t>
            </a:r>
          </a:p>
          <a:p>
            <a:r>
              <a:rPr lang="en-US" sz="4000" b="1">
                <a:solidFill>
                  <a:schemeClr val="bg1"/>
                </a:solidFill>
                <a:latin typeface="Proxima Nova" panose="020B0503030502060204" pitchFamily="34" charset="0"/>
              </a:rPr>
              <a:t>Components</a:t>
            </a:r>
            <a:endParaRPr lang="en-NL" sz="4000" b="1">
              <a:solidFill>
                <a:schemeClr val="bg1"/>
              </a:solidFill>
              <a:latin typeface="Proxima Nova" panose="020B0503030502060204" pitchFamily="34" charset="0"/>
            </a:endParaRPr>
          </a:p>
        </p:txBody>
      </p:sp>
      <p:sp>
        <p:nvSpPr>
          <p:cNvPr id="105" name="TextBox 104">
            <a:extLst>
              <a:ext uri="{FF2B5EF4-FFF2-40B4-BE49-F238E27FC236}">
                <a16:creationId xmlns:a16="http://schemas.microsoft.com/office/drawing/2014/main" id="{823BD460-346B-0288-35C8-46DA62B94DFF}"/>
              </a:ext>
            </a:extLst>
          </p:cNvPr>
          <p:cNvSpPr txBox="1"/>
          <p:nvPr/>
        </p:nvSpPr>
        <p:spPr>
          <a:xfrm>
            <a:off x="5079343" y="1625620"/>
            <a:ext cx="1502120" cy="600164"/>
          </a:xfrm>
          <a:prstGeom prst="rect">
            <a:avLst/>
          </a:prstGeom>
          <a:noFill/>
        </p:spPr>
        <p:txBody>
          <a:bodyPr wrap="square">
            <a:spAutoFit/>
          </a:bodyPr>
          <a:lstStyle/>
          <a:p>
            <a:pPr algn="ctr">
              <a:spcAft>
                <a:spcPts val="600"/>
              </a:spcAft>
            </a:pPr>
            <a:r>
              <a:rPr lang="en-US" sz="1100" b="1">
                <a:solidFill>
                  <a:schemeClr val="bg1">
                    <a:lumMod val="65000"/>
                  </a:schemeClr>
                </a:solidFill>
                <a:latin typeface="Segoe Print" panose="02000600000000000000" pitchFamily="2" charset="0"/>
              </a:rPr>
              <a:t>Airflow engine. Orchestrate the tasks</a:t>
            </a:r>
          </a:p>
        </p:txBody>
      </p:sp>
      <p:grpSp>
        <p:nvGrpSpPr>
          <p:cNvPr id="32" name="Group 31">
            <a:extLst>
              <a:ext uri="{FF2B5EF4-FFF2-40B4-BE49-F238E27FC236}">
                <a16:creationId xmlns:a16="http://schemas.microsoft.com/office/drawing/2014/main" id="{711F7C94-E874-DE15-1B0E-B1930EE65EAE}"/>
              </a:ext>
            </a:extLst>
          </p:cNvPr>
          <p:cNvGrpSpPr/>
          <p:nvPr/>
        </p:nvGrpSpPr>
        <p:grpSpPr>
          <a:xfrm flipH="1">
            <a:off x="6225374" y="2109250"/>
            <a:ext cx="202874" cy="411155"/>
            <a:chOff x="6459398" y="2325670"/>
            <a:chExt cx="195351" cy="411155"/>
          </a:xfrm>
        </p:grpSpPr>
        <mc:AlternateContent xmlns:mc="http://schemas.openxmlformats.org/markup-compatibility/2006" xmlns:p14="http://schemas.microsoft.com/office/powerpoint/2010/main">
          <mc:Choice Requires="p14">
            <p:contentPart p14:bwMode="auto" r:id="rId11">
              <p14:nvContentPartPr>
                <p14:cNvPr id="108" name="Ink 107">
                  <a:extLst>
                    <a:ext uri="{FF2B5EF4-FFF2-40B4-BE49-F238E27FC236}">
                      <a16:creationId xmlns:a16="http://schemas.microsoft.com/office/drawing/2014/main" id="{D6FB8709-1A79-B25E-7FF0-CCB8AFF2DB08}"/>
                    </a:ext>
                  </a:extLst>
                </p14:cNvPr>
                <p14:cNvContentPartPr/>
                <p14:nvPr/>
              </p14:nvContentPartPr>
              <p14:xfrm>
                <a:off x="6501749" y="2325670"/>
                <a:ext cx="153000" cy="389520"/>
              </p14:xfrm>
            </p:contentPart>
          </mc:Choice>
          <mc:Fallback xmlns="">
            <p:pic>
              <p:nvPicPr>
                <p:cNvPr id="108" name="Ink 107">
                  <a:extLst>
                    <a:ext uri="{FF2B5EF4-FFF2-40B4-BE49-F238E27FC236}">
                      <a16:creationId xmlns:a16="http://schemas.microsoft.com/office/drawing/2014/main" id="{D6FB8709-1A79-B25E-7FF0-CCB8AFF2DB08}"/>
                    </a:ext>
                  </a:extLst>
                </p:cNvPr>
                <p:cNvPicPr/>
                <p:nvPr/>
              </p:nvPicPr>
              <p:blipFill>
                <a:blip r:embed="rId12"/>
                <a:stretch>
                  <a:fillRect/>
                </a:stretch>
              </p:blipFill>
              <p:spPr>
                <a:xfrm>
                  <a:off x="6493076" y="2316670"/>
                  <a:ext cx="1700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3" name="Ink 112">
                  <a:extLst>
                    <a:ext uri="{FF2B5EF4-FFF2-40B4-BE49-F238E27FC236}">
                      <a16:creationId xmlns:a16="http://schemas.microsoft.com/office/drawing/2014/main" id="{56C745E4-0BA5-866B-1D25-2D055AD040AE}"/>
                    </a:ext>
                  </a:extLst>
                </p14:cNvPr>
                <p14:cNvContentPartPr/>
                <p14:nvPr/>
              </p14:nvContentPartPr>
              <p14:xfrm>
                <a:off x="6476838" y="2704785"/>
                <a:ext cx="39600" cy="16920"/>
              </p14:xfrm>
            </p:contentPart>
          </mc:Choice>
          <mc:Fallback xmlns="">
            <p:pic>
              <p:nvPicPr>
                <p:cNvPr id="113" name="Ink 112">
                  <a:extLst>
                    <a:ext uri="{FF2B5EF4-FFF2-40B4-BE49-F238E27FC236}">
                      <a16:creationId xmlns:a16="http://schemas.microsoft.com/office/drawing/2014/main" id="{56C745E4-0BA5-866B-1D25-2D055AD040AE}"/>
                    </a:ext>
                  </a:extLst>
                </p:cNvPr>
                <p:cNvPicPr/>
                <p:nvPr/>
              </p:nvPicPr>
              <p:blipFill>
                <a:blip r:embed="rId14"/>
                <a:stretch>
                  <a:fillRect/>
                </a:stretch>
              </p:blipFill>
              <p:spPr>
                <a:xfrm>
                  <a:off x="6468229" y="2695589"/>
                  <a:ext cx="56473" cy="34943"/>
                </a:xfrm>
                <a:prstGeom prst="rect">
                  <a:avLst/>
                </a:prstGeom>
              </p:spPr>
            </p:pic>
          </mc:Fallback>
        </mc:AlternateContent>
        <p:grpSp>
          <p:nvGrpSpPr>
            <p:cNvPr id="118" name="Group 117">
              <a:extLst>
                <a:ext uri="{FF2B5EF4-FFF2-40B4-BE49-F238E27FC236}">
                  <a16:creationId xmlns:a16="http://schemas.microsoft.com/office/drawing/2014/main" id="{0BCADFF3-428D-B8AE-663C-F9F275BA0E2D}"/>
                </a:ext>
              </a:extLst>
            </p:cNvPr>
            <p:cNvGrpSpPr/>
            <p:nvPr/>
          </p:nvGrpSpPr>
          <p:grpSpPr>
            <a:xfrm>
              <a:off x="6459398" y="2653305"/>
              <a:ext cx="101880" cy="83520"/>
              <a:chOff x="6459398" y="2653305"/>
              <a:chExt cx="101880" cy="83520"/>
            </a:xfrm>
          </p:grpSpPr>
          <mc:AlternateContent xmlns:mc="http://schemas.openxmlformats.org/markup-compatibility/2006" xmlns:p14="http://schemas.microsoft.com/office/powerpoint/2010/main">
            <mc:Choice Requires="p14">
              <p:contentPart p14:bwMode="auto" r:id="rId15">
                <p14:nvContentPartPr>
                  <p14:cNvPr id="116" name="Ink 115">
                    <a:extLst>
                      <a:ext uri="{FF2B5EF4-FFF2-40B4-BE49-F238E27FC236}">
                        <a16:creationId xmlns:a16="http://schemas.microsoft.com/office/drawing/2014/main" id="{CF4ECBE7-6BD5-00BA-E1DA-AB24BC76F9FA}"/>
                      </a:ext>
                    </a:extLst>
                  </p14:cNvPr>
                  <p14:cNvContentPartPr/>
                  <p14:nvPr/>
                </p14:nvContentPartPr>
                <p14:xfrm>
                  <a:off x="6532478" y="2653305"/>
                  <a:ext cx="28800" cy="72720"/>
                </p14:xfrm>
              </p:contentPart>
            </mc:Choice>
            <mc:Fallback xmlns="">
              <p:pic>
                <p:nvPicPr>
                  <p:cNvPr id="116" name="Ink 115">
                    <a:extLst>
                      <a:ext uri="{FF2B5EF4-FFF2-40B4-BE49-F238E27FC236}">
                        <a16:creationId xmlns:a16="http://schemas.microsoft.com/office/drawing/2014/main" id="{CF4ECBE7-6BD5-00BA-E1DA-AB24BC76F9FA}"/>
                      </a:ext>
                    </a:extLst>
                  </p:cNvPr>
                  <p:cNvPicPr/>
                  <p:nvPr/>
                </p:nvPicPr>
                <p:blipFill>
                  <a:blip r:embed="rId16"/>
                  <a:stretch>
                    <a:fillRect/>
                  </a:stretch>
                </p:blipFill>
                <p:spPr>
                  <a:xfrm>
                    <a:off x="6523803" y="2644305"/>
                    <a:ext cx="45802"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7" name="Ink 116">
                    <a:extLst>
                      <a:ext uri="{FF2B5EF4-FFF2-40B4-BE49-F238E27FC236}">
                        <a16:creationId xmlns:a16="http://schemas.microsoft.com/office/drawing/2014/main" id="{CE5E645A-C590-CC11-EA92-BF4B6EB51510}"/>
                      </a:ext>
                    </a:extLst>
                  </p14:cNvPr>
                  <p14:cNvContentPartPr/>
                  <p14:nvPr/>
                </p14:nvContentPartPr>
                <p14:xfrm>
                  <a:off x="6459398" y="2695425"/>
                  <a:ext cx="75600" cy="41400"/>
                </p14:xfrm>
              </p:contentPart>
            </mc:Choice>
            <mc:Fallback xmlns="">
              <p:pic>
                <p:nvPicPr>
                  <p:cNvPr id="117" name="Ink 116">
                    <a:extLst>
                      <a:ext uri="{FF2B5EF4-FFF2-40B4-BE49-F238E27FC236}">
                        <a16:creationId xmlns:a16="http://schemas.microsoft.com/office/drawing/2014/main" id="{CE5E645A-C590-CC11-EA92-BF4B6EB51510}"/>
                      </a:ext>
                    </a:extLst>
                  </p:cNvPr>
                  <p:cNvPicPr/>
                  <p:nvPr/>
                </p:nvPicPr>
                <p:blipFill>
                  <a:blip r:embed="rId18"/>
                  <a:stretch>
                    <a:fillRect/>
                  </a:stretch>
                </p:blipFill>
                <p:spPr>
                  <a:xfrm>
                    <a:off x="6450768" y="2686346"/>
                    <a:ext cx="92515" cy="59195"/>
                  </a:xfrm>
                  <a:prstGeom prst="rect">
                    <a:avLst/>
                  </a:prstGeom>
                </p:spPr>
              </p:pic>
            </mc:Fallback>
          </mc:AlternateContent>
        </p:grpSp>
      </p:grpSp>
      <p:sp>
        <p:nvSpPr>
          <p:cNvPr id="2" name="TextBox 1">
            <a:extLst>
              <a:ext uri="{FF2B5EF4-FFF2-40B4-BE49-F238E27FC236}">
                <a16:creationId xmlns:a16="http://schemas.microsoft.com/office/drawing/2014/main" id="{7EBFE9EE-FB05-CA82-64CB-799BBA1B779F}"/>
              </a:ext>
            </a:extLst>
          </p:cNvPr>
          <p:cNvSpPr txBox="1"/>
          <p:nvPr/>
        </p:nvSpPr>
        <p:spPr>
          <a:xfrm>
            <a:off x="4902199" y="3721938"/>
            <a:ext cx="1143198" cy="600164"/>
          </a:xfrm>
          <a:prstGeom prst="rect">
            <a:avLst/>
          </a:prstGeom>
          <a:noFill/>
        </p:spPr>
        <p:txBody>
          <a:bodyPr wrap="square">
            <a:spAutoFit/>
          </a:bodyPr>
          <a:lstStyle/>
          <a:p>
            <a:pPr algn="ctr">
              <a:spcAft>
                <a:spcPts val="600"/>
              </a:spcAft>
            </a:pPr>
            <a:r>
              <a:rPr lang="en-US" sz="1100" b="1">
                <a:solidFill>
                  <a:schemeClr val="bg1">
                    <a:lumMod val="65000"/>
                  </a:schemeClr>
                </a:solidFill>
                <a:latin typeface="Segoe Print" panose="02000600000000000000" pitchFamily="2" charset="0"/>
              </a:rPr>
              <a:t>Stores metadata of all runs</a:t>
            </a:r>
          </a:p>
        </p:txBody>
      </p:sp>
      <p:pic>
        <p:nvPicPr>
          <p:cNvPr id="9" name="Picture 8">
            <a:extLst>
              <a:ext uri="{FF2B5EF4-FFF2-40B4-BE49-F238E27FC236}">
                <a16:creationId xmlns:a16="http://schemas.microsoft.com/office/drawing/2014/main" id="{3A1A76B9-5A07-70E9-8356-5256F8BF3F06}"/>
              </a:ext>
            </a:extLst>
          </p:cNvPr>
          <p:cNvPicPr>
            <a:picLocks noChangeAspect="1"/>
          </p:cNvPicPr>
          <p:nvPr/>
        </p:nvPicPr>
        <p:blipFill>
          <a:blip r:embed="rId19"/>
          <a:stretch>
            <a:fillRect/>
          </a:stretch>
        </p:blipFill>
        <p:spPr>
          <a:xfrm rot="11866540" flipH="1">
            <a:off x="5367362" y="3368402"/>
            <a:ext cx="237595" cy="397330"/>
          </a:xfrm>
          <a:prstGeom prst="rect">
            <a:avLst/>
          </a:prstGeom>
        </p:spPr>
      </p:pic>
      <p:sp>
        <p:nvSpPr>
          <p:cNvPr id="25" name="TextBox 24">
            <a:extLst>
              <a:ext uri="{FF2B5EF4-FFF2-40B4-BE49-F238E27FC236}">
                <a16:creationId xmlns:a16="http://schemas.microsoft.com/office/drawing/2014/main" id="{2B707401-E5C4-5CAC-F409-4CDE556B4E40}"/>
              </a:ext>
            </a:extLst>
          </p:cNvPr>
          <p:cNvSpPr txBox="1"/>
          <p:nvPr/>
        </p:nvSpPr>
        <p:spPr>
          <a:xfrm>
            <a:off x="2964514" y="3448965"/>
            <a:ext cx="1080498" cy="600164"/>
          </a:xfrm>
          <a:prstGeom prst="rect">
            <a:avLst/>
          </a:prstGeom>
          <a:noFill/>
        </p:spPr>
        <p:txBody>
          <a:bodyPr wrap="square">
            <a:spAutoFit/>
          </a:bodyPr>
          <a:lstStyle/>
          <a:p>
            <a:pPr algn="ctr">
              <a:spcAft>
                <a:spcPts val="600"/>
              </a:spcAft>
            </a:pPr>
            <a:r>
              <a:rPr lang="en-US" sz="1100" b="1">
                <a:solidFill>
                  <a:schemeClr val="bg1">
                    <a:lumMod val="65000"/>
                  </a:schemeClr>
                </a:solidFill>
                <a:latin typeface="Segoe Print" panose="02000600000000000000" pitchFamily="2" charset="0"/>
              </a:rPr>
              <a:t>UI with useful metrics</a:t>
            </a:r>
          </a:p>
        </p:txBody>
      </p:sp>
      <p:pic>
        <p:nvPicPr>
          <p:cNvPr id="26" name="Picture 25">
            <a:extLst>
              <a:ext uri="{FF2B5EF4-FFF2-40B4-BE49-F238E27FC236}">
                <a16:creationId xmlns:a16="http://schemas.microsoft.com/office/drawing/2014/main" id="{281A1FB6-5845-6945-1A2D-36FE17FC4FA9}"/>
              </a:ext>
            </a:extLst>
          </p:cNvPr>
          <p:cNvPicPr>
            <a:picLocks noChangeAspect="1"/>
          </p:cNvPicPr>
          <p:nvPr/>
        </p:nvPicPr>
        <p:blipFill>
          <a:blip r:embed="rId19"/>
          <a:stretch>
            <a:fillRect/>
          </a:stretch>
        </p:blipFill>
        <p:spPr>
          <a:xfrm rot="11866540">
            <a:off x="3829632" y="3377624"/>
            <a:ext cx="298021" cy="397330"/>
          </a:xfrm>
          <a:prstGeom prst="rect">
            <a:avLst/>
          </a:prstGeom>
        </p:spPr>
      </p:pic>
      <p:sp>
        <p:nvSpPr>
          <p:cNvPr id="33" name="TextBox 32">
            <a:extLst>
              <a:ext uri="{FF2B5EF4-FFF2-40B4-BE49-F238E27FC236}">
                <a16:creationId xmlns:a16="http://schemas.microsoft.com/office/drawing/2014/main" id="{EBF614EC-F628-F65C-133E-402CD72BFDE6}"/>
              </a:ext>
            </a:extLst>
          </p:cNvPr>
          <p:cNvSpPr txBox="1"/>
          <p:nvPr/>
        </p:nvSpPr>
        <p:spPr>
          <a:xfrm>
            <a:off x="6884360" y="1645274"/>
            <a:ext cx="1502120" cy="600164"/>
          </a:xfrm>
          <a:prstGeom prst="rect">
            <a:avLst/>
          </a:prstGeom>
          <a:noFill/>
        </p:spPr>
        <p:txBody>
          <a:bodyPr wrap="square">
            <a:spAutoFit/>
          </a:bodyPr>
          <a:lstStyle/>
          <a:p>
            <a:pPr algn="ctr">
              <a:spcAft>
                <a:spcPts val="600"/>
              </a:spcAft>
            </a:pPr>
            <a:r>
              <a:rPr lang="en-US" sz="1100" b="1">
                <a:solidFill>
                  <a:schemeClr val="bg1">
                    <a:lumMod val="65000"/>
                  </a:schemeClr>
                </a:solidFill>
                <a:latin typeface="Segoe Print" panose="02000600000000000000" pitchFamily="2" charset="0"/>
              </a:rPr>
              <a:t>executes the task logic defined in the operator</a:t>
            </a:r>
          </a:p>
        </p:txBody>
      </p:sp>
      <p:pic>
        <p:nvPicPr>
          <p:cNvPr id="35" name="Graphic 34" descr="Open Folder">
            <a:extLst>
              <a:ext uri="{FF2B5EF4-FFF2-40B4-BE49-F238E27FC236}">
                <a16:creationId xmlns:a16="http://schemas.microsoft.com/office/drawing/2014/main" id="{F40272B1-453E-219B-1CD7-D7680D53D3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1650" y="3890544"/>
            <a:ext cx="838799" cy="838799"/>
          </a:xfrm>
          <a:prstGeom prst="rect">
            <a:avLst/>
          </a:prstGeom>
        </p:spPr>
      </p:pic>
      <p:sp>
        <p:nvSpPr>
          <p:cNvPr id="36" name="TextBox 35">
            <a:extLst>
              <a:ext uri="{FF2B5EF4-FFF2-40B4-BE49-F238E27FC236}">
                <a16:creationId xmlns:a16="http://schemas.microsoft.com/office/drawing/2014/main" id="{D576E047-C672-F3A6-0144-1B5556E822C0}"/>
              </a:ext>
            </a:extLst>
          </p:cNvPr>
          <p:cNvSpPr txBox="1"/>
          <p:nvPr/>
        </p:nvSpPr>
        <p:spPr>
          <a:xfrm>
            <a:off x="6902762" y="4587011"/>
            <a:ext cx="1188311" cy="307777"/>
          </a:xfrm>
          <a:prstGeom prst="rect">
            <a:avLst/>
          </a:prstGeom>
          <a:noFill/>
        </p:spPr>
        <p:txBody>
          <a:bodyPr wrap="square" rtlCol="0">
            <a:spAutoFit/>
          </a:bodyPr>
          <a:lstStyle/>
          <a:p>
            <a:pPr algn="ctr"/>
            <a:r>
              <a:rPr lang="en-US" sz="1400">
                <a:latin typeface="Proxima Nova" panose="020B0503030502060204" pitchFamily="34" charset="0"/>
                <a:ea typeface="Open Sans" panose="020B0606030504020204" pitchFamily="34" charset="0"/>
                <a:cs typeface="Open Sans" panose="020B0606030504020204" pitchFamily="34" charset="0"/>
              </a:rPr>
              <a:t>Logs</a:t>
            </a:r>
          </a:p>
        </p:txBody>
      </p:sp>
      <p:cxnSp>
        <p:nvCxnSpPr>
          <p:cNvPr id="43" name="Straight Arrow Connector 42">
            <a:extLst>
              <a:ext uri="{FF2B5EF4-FFF2-40B4-BE49-F238E27FC236}">
                <a16:creationId xmlns:a16="http://schemas.microsoft.com/office/drawing/2014/main" id="{3C469343-3858-2EDF-6ECB-14DDCCA8F325}"/>
              </a:ext>
            </a:extLst>
          </p:cNvPr>
          <p:cNvCxnSpPr>
            <a:cxnSpLocks/>
          </p:cNvCxnSpPr>
          <p:nvPr/>
        </p:nvCxnSpPr>
        <p:spPr>
          <a:xfrm>
            <a:off x="7431041" y="3400105"/>
            <a:ext cx="8004" cy="678905"/>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pic>
        <p:nvPicPr>
          <p:cNvPr id="45" name="Graphic 44" descr="Clipboard outline">
            <a:extLst>
              <a:ext uri="{FF2B5EF4-FFF2-40B4-BE49-F238E27FC236}">
                <a16:creationId xmlns:a16="http://schemas.microsoft.com/office/drawing/2014/main" id="{C40BA1FB-57E9-892D-5DB4-7A34606FC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2778" y="3908580"/>
            <a:ext cx="567672" cy="567672"/>
          </a:xfrm>
          <a:prstGeom prst="rect">
            <a:avLst/>
          </a:prstGeom>
        </p:spPr>
      </p:pic>
      <p:pic>
        <p:nvPicPr>
          <p:cNvPr id="38" name="Graphic 37" descr="Open Folder">
            <a:extLst>
              <a:ext uri="{FF2B5EF4-FFF2-40B4-BE49-F238E27FC236}">
                <a16:creationId xmlns:a16="http://schemas.microsoft.com/office/drawing/2014/main" id="{3A55F71F-9000-EC09-E65E-0872DC6DF3C5}"/>
              </a:ext>
            </a:extLst>
          </p:cNvPr>
          <p:cNvPicPr>
            <a:picLocks noChangeAspect="1"/>
          </p:cNvPicPr>
          <p:nvPr/>
        </p:nvPicPr>
        <p:blipFill rotWithShape="1">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t="39654"/>
          <a:stretch/>
        </p:blipFill>
        <p:spPr>
          <a:xfrm>
            <a:off x="7101651" y="4223161"/>
            <a:ext cx="838799" cy="506182"/>
          </a:xfrm>
          <a:prstGeom prst="rect">
            <a:avLst/>
          </a:prstGeom>
        </p:spPr>
      </p:pic>
      <p:sp>
        <p:nvSpPr>
          <p:cNvPr id="46" name="TextBox 45">
            <a:extLst>
              <a:ext uri="{FF2B5EF4-FFF2-40B4-BE49-F238E27FC236}">
                <a16:creationId xmlns:a16="http://schemas.microsoft.com/office/drawing/2014/main" id="{A48EEF1D-F8ED-709D-34A7-9C52E8D81DD0}"/>
              </a:ext>
            </a:extLst>
          </p:cNvPr>
          <p:cNvSpPr txBox="1"/>
          <p:nvPr/>
        </p:nvSpPr>
        <p:spPr>
          <a:xfrm>
            <a:off x="5018363" y="4820619"/>
            <a:ext cx="1255250" cy="600164"/>
          </a:xfrm>
          <a:prstGeom prst="rect">
            <a:avLst/>
          </a:prstGeom>
          <a:noFill/>
        </p:spPr>
        <p:txBody>
          <a:bodyPr wrap="square">
            <a:spAutoFit/>
          </a:bodyPr>
          <a:lstStyle/>
          <a:p>
            <a:pPr algn="ctr">
              <a:spcAft>
                <a:spcPts val="600"/>
              </a:spcAft>
            </a:pPr>
            <a:r>
              <a:rPr lang="en-US" sz="1100" b="1">
                <a:solidFill>
                  <a:schemeClr val="bg1">
                    <a:lumMod val="65000"/>
                  </a:schemeClr>
                </a:solidFill>
                <a:latin typeface="Segoe Print" panose="02000600000000000000" pitchFamily="2" charset="0"/>
              </a:rPr>
              <a:t> Express  dependencies between tasks</a:t>
            </a:r>
          </a:p>
        </p:txBody>
      </p:sp>
      <p:pic>
        <p:nvPicPr>
          <p:cNvPr id="69" name="Picture 68">
            <a:extLst>
              <a:ext uri="{FF2B5EF4-FFF2-40B4-BE49-F238E27FC236}">
                <a16:creationId xmlns:a16="http://schemas.microsoft.com/office/drawing/2014/main" id="{15B3873D-C455-C9AC-9EDE-33B5B3B67057}"/>
              </a:ext>
            </a:extLst>
          </p:cNvPr>
          <p:cNvPicPr>
            <a:picLocks noChangeAspect="1"/>
          </p:cNvPicPr>
          <p:nvPr/>
        </p:nvPicPr>
        <p:blipFill>
          <a:blip r:embed="rId22"/>
          <a:stretch>
            <a:fillRect/>
          </a:stretch>
        </p:blipFill>
        <p:spPr>
          <a:xfrm rot="13382705">
            <a:off x="6267858" y="4780928"/>
            <a:ext cx="268247" cy="493819"/>
          </a:xfrm>
          <a:prstGeom prst="rect">
            <a:avLst/>
          </a:prstGeom>
        </p:spPr>
      </p:pic>
      <p:pic>
        <p:nvPicPr>
          <p:cNvPr id="70" name="Picture 69">
            <a:extLst>
              <a:ext uri="{FF2B5EF4-FFF2-40B4-BE49-F238E27FC236}">
                <a16:creationId xmlns:a16="http://schemas.microsoft.com/office/drawing/2014/main" id="{81986E1A-9FC3-FFC2-C670-A8EB0D82D796}"/>
              </a:ext>
            </a:extLst>
          </p:cNvPr>
          <p:cNvPicPr>
            <a:picLocks noChangeAspect="1"/>
          </p:cNvPicPr>
          <p:nvPr/>
        </p:nvPicPr>
        <p:blipFill>
          <a:blip r:embed="rId22"/>
          <a:stretch>
            <a:fillRect/>
          </a:stretch>
        </p:blipFill>
        <p:spPr>
          <a:xfrm rot="11709010">
            <a:off x="7315138" y="4856289"/>
            <a:ext cx="268247" cy="493819"/>
          </a:xfrm>
          <a:prstGeom prst="rect">
            <a:avLst/>
          </a:prstGeom>
        </p:spPr>
      </p:pic>
      <p:sp>
        <p:nvSpPr>
          <p:cNvPr id="72" name="TextBox 71">
            <a:extLst>
              <a:ext uri="{FF2B5EF4-FFF2-40B4-BE49-F238E27FC236}">
                <a16:creationId xmlns:a16="http://schemas.microsoft.com/office/drawing/2014/main" id="{FD7DCC59-50F8-A53A-F181-FC8C90DCC6D5}"/>
              </a:ext>
            </a:extLst>
          </p:cNvPr>
          <p:cNvSpPr txBox="1"/>
          <p:nvPr/>
        </p:nvSpPr>
        <p:spPr>
          <a:xfrm>
            <a:off x="6315922" y="5169403"/>
            <a:ext cx="1255250" cy="600164"/>
          </a:xfrm>
          <a:prstGeom prst="rect">
            <a:avLst/>
          </a:prstGeom>
          <a:noFill/>
        </p:spPr>
        <p:txBody>
          <a:bodyPr wrap="square">
            <a:spAutoFit/>
          </a:bodyPr>
          <a:lstStyle/>
          <a:p>
            <a:pPr algn="ctr">
              <a:spcAft>
                <a:spcPts val="600"/>
              </a:spcAft>
            </a:pPr>
            <a:r>
              <a:rPr lang="en-US" sz="1100" b="1">
                <a:solidFill>
                  <a:schemeClr val="bg1">
                    <a:lumMod val="65000"/>
                  </a:schemeClr>
                </a:solidFill>
                <a:latin typeface="Segoe Print" panose="02000600000000000000" pitchFamily="2" charset="0"/>
              </a:rPr>
              <a:t>Monitor Execution of workflows</a:t>
            </a:r>
          </a:p>
        </p:txBody>
      </p:sp>
      <p:sp>
        <p:nvSpPr>
          <p:cNvPr id="73" name="TextBox 72">
            <a:extLst>
              <a:ext uri="{FF2B5EF4-FFF2-40B4-BE49-F238E27FC236}">
                <a16:creationId xmlns:a16="http://schemas.microsoft.com/office/drawing/2014/main" id="{A8760C8C-1491-03C7-94AE-01DFEC934FD1}"/>
              </a:ext>
            </a:extLst>
          </p:cNvPr>
          <p:cNvSpPr txBox="1"/>
          <p:nvPr/>
        </p:nvSpPr>
        <p:spPr>
          <a:xfrm>
            <a:off x="8963126" y="5375451"/>
            <a:ext cx="2397688" cy="723275"/>
          </a:xfrm>
          <a:prstGeom prst="rect">
            <a:avLst/>
          </a:prstGeom>
          <a:noFill/>
        </p:spPr>
        <p:txBody>
          <a:bodyPr wrap="square">
            <a:spAutoFit/>
          </a:bodyPr>
          <a:lstStyle/>
          <a:p>
            <a:pPr>
              <a:spcAft>
                <a:spcPts val="600"/>
              </a:spcAft>
            </a:pPr>
            <a:r>
              <a:rPr lang="en-US" sz="1200">
                <a:solidFill>
                  <a:schemeClr val="tx1">
                    <a:lumMod val="95000"/>
                    <a:lumOff val="5000"/>
                  </a:schemeClr>
                </a:solidFill>
                <a:latin typeface="Proxima Nova" panose="020B0503030502060204" pitchFamily="34" charset="0"/>
              </a:rPr>
              <a:t>Check all the Airflow components in the console with:</a:t>
            </a:r>
          </a:p>
          <a:p>
            <a:pPr>
              <a:spcAft>
                <a:spcPts val="600"/>
              </a:spcAft>
            </a:pPr>
            <a:r>
              <a:rPr lang="en-US" sz="1200">
                <a:solidFill>
                  <a:schemeClr val="tx1">
                    <a:lumMod val="95000"/>
                    <a:lumOff val="5000"/>
                  </a:schemeClr>
                </a:solidFill>
                <a:latin typeface="Consolas" panose="020B0609020204030204" pitchFamily="49" charset="0"/>
              </a:rPr>
              <a:t>docker </a:t>
            </a:r>
            <a:r>
              <a:rPr lang="en-US" sz="1200" err="1">
                <a:solidFill>
                  <a:schemeClr val="tx1">
                    <a:lumMod val="95000"/>
                    <a:lumOff val="5000"/>
                  </a:schemeClr>
                </a:solidFill>
                <a:latin typeface="Consolas" panose="020B0609020204030204" pitchFamily="49" charset="0"/>
              </a:rPr>
              <a:t>ps</a:t>
            </a:r>
            <a:endParaRPr lang="en-US" sz="1400">
              <a:solidFill>
                <a:schemeClr val="tx1">
                  <a:lumMod val="95000"/>
                  <a:lumOff val="5000"/>
                </a:schemeClr>
              </a:solidFill>
              <a:latin typeface="Consolas" panose="020B0609020204030204" pitchFamily="49" charset="0"/>
            </a:endParaRPr>
          </a:p>
        </p:txBody>
      </p:sp>
      <p:pic>
        <p:nvPicPr>
          <p:cNvPr id="82" name="Picture 81">
            <a:extLst>
              <a:ext uri="{FF2B5EF4-FFF2-40B4-BE49-F238E27FC236}">
                <a16:creationId xmlns:a16="http://schemas.microsoft.com/office/drawing/2014/main" id="{C95CA522-550C-6D04-2951-54850E592ACE}"/>
              </a:ext>
            </a:extLst>
          </p:cNvPr>
          <p:cNvPicPr>
            <a:picLocks noChangeAspect="1"/>
          </p:cNvPicPr>
          <p:nvPr/>
        </p:nvPicPr>
        <p:blipFill>
          <a:blip r:embed="rId23"/>
          <a:stretch>
            <a:fillRect/>
          </a:stretch>
        </p:blipFill>
        <p:spPr>
          <a:xfrm flipH="1">
            <a:off x="8113727" y="2060869"/>
            <a:ext cx="347555" cy="493819"/>
          </a:xfrm>
          <a:prstGeom prst="rect">
            <a:avLst/>
          </a:prstGeom>
        </p:spPr>
      </p:pic>
      <p:sp>
        <p:nvSpPr>
          <p:cNvPr id="88" name="TextBox 87">
            <a:extLst>
              <a:ext uri="{FF2B5EF4-FFF2-40B4-BE49-F238E27FC236}">
                <a16:creationId xmlns:a16="http://schemas.microsoft.com/office/drawing/2014/main" id="{A615DCAC-8ACA-11DC-8F60-77CD70786ECD}"/>
              </a:ext>
            </a:extLst>
          </p:cNvPr>
          <p:cNvSpPr txBox="1"/>
          <p:nvPr/>
        </p:nvSpPr>
        <p:spPr>
          <a:xfrm>
            <a:off x="8155064" y="5515872"/>
            <a:ext cx="657629" cy="307777"/>
          </a:xfrm>
          <a:prstGeom prst="rect">
            <a:avLst/>
          </a:prstGeom>
          <a:noFill/>
        </p:spPr>
        <p:txBody>
          <a:bodyPr wrap="square">
            <a:spAutoFit/>
          </a:bodyPr>
          <a:lstStyle/>
          <a:p>
            <a:pPr algn="r">
              <a:spcAft>
                <a:spcPts val="600"/>
              </a:spcAft>
            </a:pPr>
            <a:r>
              <a:rPr lang="en-US" sz="1400" b="1">
                <a:solidFill>
                  <a:schemeClr val="bg1"/>
                </a:solidFill>
                <a:latin typeface="Proxima Nova" panose="020B0503030502060204" pitchFamily="34" charset="0"/>
              </a:rPr>
              <a:t>Hint</a:t>
            </a:r>
            <a:endParaRPr lang="en-US" sz="1600">
              <a:solidFill>
                <a:schemeClr val="bg1"/>
              </a:solidFill>
              <a:latin typeface="Consolas" panose="020B0609020204030204" pitchFamily="49" charset="0"/>
            </a:endParaRPr>
          </a:p>
        </p:txBody>
      </p:sp>
    </p:spTree>
    <p:extLst>
      <p:ext uri="{BB962C8B-B14F-4D97-AF65-F5344CB8AC3E}">
        <p14:creationId xmlns:p14="http://schemas.microsoft.com/office/powerpoint/2010/main" val="9587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500" fill="hold"/>
                                        <p:tgtEl>
                                          <p:spTgt spid="46"/>
                                        </p:tgtEl>
                                        <p:attrNameLst>
                                          <p:attrName>ppt_w</p:attrName>
                                        </p:attrNameLst>
                                      </p:cBhvr>
                                      <p:tavLst>
                                        <p:tav tm="0">
                                          <p:val>
                                            <p:fltVal val="0"/>
                                          </p:val>
                                        </p:tav>
                                        <p:tav tm="100000">
                                          <p:val>
                                            <p:strVal val="#ppt_w"/>
                                          </p:val>
                                        </p:tav>
                                      </p:tavLst>
                                    </p:anim>
                                    <p:anim calcmode="lin" valueType="num">
                                      <p:cBhvr>
                                        <p:cTn id="28" dur="500" fill="hold"/>
                                        <p:tgtEl>
                                          <p:spTgt spid="46"/>
                                        </p:tgtEl>
                                        <p:attrNameLst>
                                          <p:attrName>ppt_h</p:attrName>
                                        </p:attrNameLst>
                                      </p:cBhvr>
                                      <p:tavLst>
                                        <p:tav tm="0">
                                          <p:val>
                                            <p:fltVal val="0"/>
                                          </p:val>
                                        </p:tav>
                                        <p:tav tm="100000">
                                          <p:val>
                                            <p:strVal val="#ppt_h"/>
                                          </p:val>
                                        </p:tav>
                                      </p:tavLst>
                                    </p:anim>
                                    <p:animEffect transition="in" filter="fade">
                                      <p:cBhvr>
                                        <p:cTn id="29" dur="500"/>
                                        <p:tgtEl>
                                          <p:spTgt spid="4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2" grpId="0"/>
      <p:bldP spid="25" grpId="0"/>
      <p:bldP spid="33" grpId="0"/>
      <p:bldP spid="46"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Freeform: Shape 4104">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098" name="Picture 2" descr="Rocket Images - Free Download on Freepik">
            <a:extLst>
              <a:ext uri="{FF2B5EF4-FFF2-40B4-BE49-F238E27FC236}">
                <a16:creationId xmlns:a16="http://schemas.microsoft.com/office/drawing/2014/main" id="{FDAC3619-BEDF-4F76-72C8-8AAC8662B3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11" t="14850" r="14198" b="19885"/>
          <a:stretch/>
        </p:blipFill>
        <p:spPr bwMode="auto">
          <a:xfrm>
            <a:off x="4536489" y="1677880"/>
            <a:ext cx="2805344" cy="2681056"/>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48">
            <a:extLst>
              <a:ext uri="{FF2B5EF4-FFF2-40B4-BE49-F238E27FC236}">
                <a16:creationId xmlns:a16="http://schemas.microsoft.com/office/drawing/2014/main" id="{945B6A13-B70E-E6AD-BDD6-BFD82EB9D0E2}"/>
              </a:ext>
            </a:extLst>
          </p:cNvPr>
          <p:cNvSpPr/>
          <p:nvPr/>
        </p:nvSpPr>
        <p:spPr>
          <a:xfrm>
            <a:off x="1074884" y="767369"/>
            <a:ext cx="8344906" cy="707886"/>
          </a:xfrm>
          <a:prstGeom prst="rect">
            <a:avLst/>
          </a:prstGeom>
        </p:spPr>
        <p:txBody>
          <a:bodyPr wrap="square">
            <a:spAutoFit/>
          </a:bodyPr>
          <a:lstStyle/>
          <a:p>
            <a:pPr defTabSz="388620">
              <a:spcAft>
                <a:spcPts val="600"/>
              </a:spcAft>
            </a:pPr>
            <a:r>
              <a:rPr lang="en-US" sz="4000" b="1" kern="1200">
                <a:solidFill>
                  <a:schemeClr val="tx1">
                    <a:lumMod val="85000"/>
                    <a:lumOff val="15000"/>
                  </a:schemeClr>
                </a:solidFill>
                <a:latin typeface="Proxima Nova" panose="020B0503030502060204" pitchFamily="34" charset="0"/>
                <a:ea typeface="+mn-ea"/>
                <a:cs typeface="+mn-cs"/>
              </a:rPr>
              <a:t>Capstone Project:</a:t>
            </a:r>
            <a:endParaRPr lang="en-US" b="1">
              <a:latin typeface="Proxima Nova" panose="020B0503030502060204" pitchFamily="34" charset="0"/>
            </a:endParaRPr>
          </a:p>
        </p:txBody>
      </p:sp>
      <p:sp>
        <p:nvSpPr>
          <p:cNvPr id="3" name="Rechthoek 48">
            <a:extLst>
              <a:ext uri="{FF2B5EF4-FFF2-40B4-BE49-F238E27FC236}">
                <a16:creationId xmlns:a16="http://schemas.microsoft.com/office/drawing/2014/main" id="{6810DCE0-034F-5338-7A42-38F2C9B59364}"/>
              </a:ext>
            </a:extLst>
          </p:cNvPr>
          <p:cNvSpPr/>
          <p:nvPr/>
        </p:nvSpPr>
        <p:spPr>
          <a:xfrm>
            <a:off x="6294268" y="5233167"/>
            <a:ext cx="5316952" cy="1077218"/>
          </a:xfrm>
          <a:prstGeom prst="rect">
            <a:avLst/>
          </a:prstGeom>
        </p:spPr>
        <p:txBody>
          <a:bodyPr wrap="square">
            <a:spAutoFit/>
          </a:bodyPr>
          <a:lstStyle/>
          <a:p>
            <a:pPr algn="ctr" defTabSz="388620">
              <a:spcAft>
                <a:spcPts val="600"/>
              </a:spcAft>
            </a:pPr>
            <a:r>
              <a:rPr lang="en-US" sz="3200" b="1" u="sng" kern="1200">
                <a:solidFill>
                  <a:schemeClr val="tx1">
                    <a:lumMod val="85000"/>
                    <a:lumOff val="15000"/>
                  </a:schemeClr>
                </a:solidFill>
                <a:latin typeface="Proxima Nova" panose="020B0503030502060204" pitchFamily="34" charset="0"/>
                <a:ea typeface="+mn-ea"/>
                <a:cs typeface="+mn-cs"/>
              </a:rPr>
              <a:t>You are a rocket scientist for a day (or two)! </a:t>
            </a:r>
            <a:endParaRPr lang="en-US" sz="1400" b="1" u="sng">
              <a:latin typeface="Proxima Nova" panose="020B0503030502060204" pitchFamily="34" charset="0"/>
            </a:endParaRPr>
          </a:p>
        </p:txBody>
      </p:sp>
      <p:pic>
        <p:nvPicPr>
          <p:cNvPr id="4" name="Picture 3">
            <a:extLst>
              <a:ext uri="{FF2B5EF4-FFF2-40B4-BE49-F238E27FC236}">
                <a16:creationId xmlns:a16="http://schemas.microsoft.com/office/drawing/2014/main" id="{AA949240-5647-D7CF-1029-C13690B2F378}"/>
              </a:ext>
            </a:extLst>
          </p:cNvPr>
          <p:cNvPicPr/>
          <p:nvPr/>
        </p:nvPicPr>
        <p:blipFill>
          <a:blip r:embed="rId3">
            <a:clrChange>
              <a:clrFrom>
                <a:srgbClr val="FFFFFF"/>
              </a:clrFrom>
              <a:clrTo>
                <a:srgbClr val="FFFFFF">
                  <a:alpha val="0"/>
                </a:srgbClr>
              </a:clrTo>
            </a:clrChange>
          </a:blip>
          <a:stretch>
            <a:fillRect/>
          </a:stretch>
        </p:blipFill>
        <p:spPr>
          <a:xfrm>
            <a:off x="580780" y="6113847"/>
            <a:ext cx="1235380" cy="393076"/>
          </a:xfrm>
          <a:prstGeom prst="rect">
            <a:avLst/>
          </a:prstGeom>
        </p:spPr>
      </p:pic>
    </p:spTree>
    <p:extLst>
      <p:ext uri="{BB962C8B-B14F-4D97-AF65-F5344CB8AC3E}">
        <p14:creationId xmlns:p14="http://schemas.microsoft.com/office/powerpoint/2010/main" val="176674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12660" y="2707640"/>
            <a:ext cx="4416540" cy="1442720"/>
          </a:xfrm>
        </p:spPr>
        <p:txBody>
          <a:bodyPr/>
          <a:lstStyle/>
          <a:p>
            <a:pPr>
              <a:spcBef>
                <a:spcPts val="0"/>
              </a:spcBef>
            </a:pPr>
            <a:r>
              <a:rPr lang="en-US" sz="5400" b="1">
                <a:latin typeface="Proxima Nova" panose="020B0503030502060204" pitchFamily="34" charset="0"/>
              </a:rPr>
              <a:t>Airflow UI</a:t>
            </a:r>
          </a:p>
          <a:p>
            <a:pPr>
              <a:spcBef>
                <a:spcPts val="0"/>
              </a:spcBef>
            </a:pPr>
            <a:r>
              <a:rPr lang="en-US" sz="2800">
                <a:latin typeface="Proxima Nova" panose="020B0503030502060204" pitchFamily="34" charset="0"/>
              </a:rPr>
              <a:t>Walkthrough</a:t>
            </a:r>
            <a:endParaRPr lang="en-NL" sz="2800">
              <a:latin typeface="Proxima Nova" panose="020B0503030502060204" pitchFamily="34" charset="0"/>
            </a:endParaRPr>
          </a:p>
        </p:txBody>
      </p:sp>
      <p:pic>
        <p:nvPicPr>
          <p:cNvPr id="2050" name="Picture 2" descr="What is Apache Airflow? - Astronomer">
            <a:extLst>
              <a:ext uri="{FF2B5EF4-FFF2-40B4-BE49-F238E27FC236}">
                <a16:creationId xmlns:a16="http://schemas.microsoft.com/office/drawing/2014/main" id="{0D5DFABD-6A60-091E-4C0B-22AD5506D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079" y="2540319"/>
            <a:ext cx="1610041" cy="161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4500" fill="hold"/>
                                        <p:tgtEl>
                                          <p:spTgt spid="2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723467"/>
            <a:ext cx="3142207" cy="523220"/>
          </a:xfrm>
          <a:prstGeom prst="rect">
            <a:avLst/>
          </a:prstGeom>
        </p:spPr>
        <p:txBody>
          <a:bodyPr wrap="none">
            <a:spAutoFit/>
          </a:bodyPr>
          <a:lstStyle/>
          <a:p>
            <a:pPr algn="l"/>
            <a:r>
              <a:rPr lang="en-US" sz="2800">
                <a:solidFill>
                  <a:schemeClr val="tx1">
                    <a:lumMod val="85000"/>
                    <a:lumOff val="15000"/>
                  </a:schemeClr>
                </a:solidFill>
                <a:latin typeface="Consolas" panose="020B0609020204030204" pitchFamily="49" charset="0"/>
              </a:rPr>
              <a:t>Localhost:8080/</a:t>
            </a:r>
            <a:endParaRPr lang="en-US" sz="2400">
              <a:solidFill>
                <a:schemeClr val="tx1">
                  <a:lumMod val="85000"/>
                  <a:lumOff val="15000"/>
                </a:schemeClr>
              </a:solidFill>
              <a:latin typeface="Consolas" panose="020B0609020204030204" pitchFamily="49" charset="0"/>
            </a:endParaRPr>
          </a:p>
        </p:txBody>
      </p:sp>
      <p:pic>
        <p:nvPicPr>
          <p:cNvPr id="5" name="Picture 4">
            <a:extLst>
              <a:ext uri="{FF2B5EF4-FFF2-40B4-BE49-F238E27FC236}">
                <a16:creationId xmlns:a16="http://schemas.microsoft.com/office/drawing/2014/main" id="{628CF38A-A3F3-E023-F16F-3A70015CF589}"/>
              </a:ext>
            </a:extLst>
          </p:cNvPr>
          <p:cNvPicPr>
            <a:picLocks noChangeAspect="1"/>
          </p:cNvPicPr>
          <p:nvPr/>
        </p:nvPicPr>
        <p:blipFill>
          <a:blip r:embed="rId3"/>
          <a:stretch>
            <a:fillRect/>
          </a:stretch>
        </p:blipFill>
        <p:spPr>
          <a:xfrm>
            <a:off x="856207" y="1435101"/>
            <a:ext cx="3469640" cy="2251930"/>
          </a:xfrm>
          <a:prstGeom prst="rect">
            <a:avLst/>
          </a:prstGeom>
        </p:spPr>
      </p:pic>
      <p:sp>
        <p:nvSpPr>
          <p:cNvPr id="6" name="Rechthoek 48">
            <a:extLst>
              <a:ext uri="{FF2B5EF4-FFF2-40B4-BE49-F238E27FC236}">
                <a16:creationId xmlns:a16="http://schemas.microsoft.com/office/drawing/2014/main" id="{AD6A8E4A-38DD-BAB3-473F-73FAE8E52309}"/>
              </a:ext>
            </a:extLst>
          </p:cNvPr>
          <p:cNvSpPr/>
          <p:nvPr/>
        </p:nvSpPr>
        <p:spPr>
          <a:xfrm>
            <a:off x="1319040" y="2613227"/>
            <a:ext cx="779381" cy="276999"/>
          </a:xfrm>
          <a:prstGeom prst="rect">
            <a:avLst/>
          </a:prstGeom>
        </p:spPr>
        <p:txBody>
          <a:bodyPr wrap="none">
            <a:spAutoFit/>
          </a:bodyPr>
          <a:lstStyle/>
          <a:p>
            <a:pPr algn="l"/>
            <a:r>
              <a:rPr lang="en-US" sz="1200">
                <a:solidFill>
                  <a:srgbClr val="FF0000"/>
                </a:solidFill>
                <a:latin typeface="Consolas" panose="020B0609020204030204" pitchFamily="49" charset="0"/>
              </a:rPr>
              <a:t>airflow</a:t>
            </a:r>
            <a:endParaRPr lang="en-US" sz="1100">
              <a:solidFill>
                <a:srgbClr val="FF0000"/>
              </a:solidFill>
              <a:latin typeface="Consolas" panose="020B0609020204030204" pitchFamily="49" charset="0"/>
            </a:endParaRPr>
          </a:p>
        </p:txBody>
      </p:sp>
      <p:sp>
        <p:nvSpPr>
          <p:cNvPr id="7" name="Rechthoek 48">
            <a:extLst>
              <a:ext uri="{FF2B5EF4-FFF2-40B4-BE49-F238E27FC236}">
                <a16:creationId xmlns:a16="http://schemas.microsoft.com/office/drawing/2014/main" id="{29602FFD-5494-F4BF-C6FE-5AC7F77E3A5F}"/>
              </a:ext>
            </a:extLst>
          </p:cNvPr>
          <p:cNvSpPr/>
          <p:nvPr/>
        </p:nvSpPr>
        <p:spPr>
          <a:xfrm>
            <a:off x="1319040" y="2940140"/>
            <a:ext cx="779381" cy="276999"/>
          </a:xfrm>
          <a:prstGeom prst="rect">
            <a:avLst/>
          </a:prstGeom>
        </p:spPr>
        <p:txBody>
          <a:bodyPr wrap="none">
            <a:spAutoFit/>
          </a:bodyPr>
          <a:lstStyle/>
          <a:p>
            <a:pPr algn="l"/>
            <a:r>
              <a:rPr lang="en-US" sz="1200">
                <a:solidFill>
                  <a:srgbClr val="FF0000"/>
                </a:solidFill>
                <a:latin typeface="Consolas" panose="020B0609020204030204" pitchFamily="49" charset="0"/>
              </a:rPr>
              <a:t>airflow</a:t>
            </a:r>
            <a:endParaRPr lang="en-US" sz="1100">
              <a:solidFill>
                <a:srgbClr val="FF0000"/>
              </a:solidFill>
              <a:latin typeface="Consolas" panose="020B0609020204030204" pitchFamily="49" charset="0"/>
            </a:endParaRPr>
          </a:p>
        </p:txBody>
      </p:sp>
      <p:pic>
        <p:nvPicPr>
          <p:cNvPr id="9" name="Picture 8">
            <a:extLst>
              <a:ext uri="{FF2B5EF4-FFF2-40B4-BE49-F238E27FC236}">
                <a16:creationId xmlns:a16="http://schemas.microsoft.com/office/drawing/2014/main" id="{8365E24C-AD26-2474-6A99-1DA59A5E30C3}"/>
              </a:ext>
            </a:extLst>
          </p:cNvPr>
          <p:cNvPicPr>
            <a:picLocks noChangeAspect="1"/>
          </p:cNvPicPr>
          <p:nvPr/>
        </p:nvPicPr>
        <p:blipFill>
          <a:blip r:embed="rId4"/>
          <a:stretch>
            <a:fillRect/>
          </a:stretch>
        </p:blipFill>
        <p:spPr>
          <a:xfrm>
            <a:off x="5166360" y="1631490"/>
            <a:ext cx="5915824" cy="3595020"/>
          </a:xfrm>
          <a:prstGeom prst="rect">
            <a:avLst/>
          </a:prstGeom>
        </p:spPr>
      </p:pic>
      <p:sp>
        <p:nvSpPr>
          <p:cNvPr id="10" name="TextBox 9">
            <a:extLst>
              <a:ext uri="{FF2B5EF4-FFF2-40B4-BE49-F238E27FC236}">
                <a16:creationId xmlns:a16="http://schemas.microsoft.com/office/drawing/2014/main" id="{3EA8AF46-50DA-B54C-9E4B-7C35FC21382F}"/>
              </a:ext>
            </a:extLst>
          </p:cNvPr>
          <p:cNvSpPr txBox="1"/>
          <p:nvPr/>
        </p:nvSpPr>
        <p:spPr>
          <a:xfrm>
            <a:off x="1109816" y="4110331"/>
            <a:ext cx="4552139" cy="2785378"/>
          </a:xfrm>
          <a:prstGeom prst="rect">
            <a:avLst/>
          </a:prstGeom>
          <a:noFill/>
        </p:spPr>
        <p:txBody>
          <a:bodyPr wrap="square">
            <a:spAutoFit/>
          </a:bodyPr>
          <a:lstStyle/>
          <a:p>
            <a:pPr marL="285750" indent="-285750">
              <a:spcAft>
                <a:spcPts val="300"/>
              </a:spcAft>
              <a:buFont typeface="Arial" panose="020B0604020202020204" pitchFamily="34" charset="0"/>
              <a:buChar char="•"/>
            </a:pPr>
            <a:r>
              <a:rPr lang="en-US" sz="2000">
                <a:solidFill>
                  <a:srgbClr val="5A5A5A"/>
                </a:solidFill>
                <a:latin typeface="Proxima Nova" panose="020B0503030502060204" pitchFamily="34" charset="0"/>
              </a:rPr>
              <a:t>List all the DAG’s in the Airflow Instance</a:t>
            </a:r>
          </a:p>
          <a:p>
            <a:pPr marL="742950" lvl="1" indent="-285750">
              <a:spcAft>
                <a:spcPts val="300"/>
              </a:spcAft>
              <a:buFont typeface="Arial" panose="020B0604020202020204" pitchFamily="34" charset="0"/>
              <a:buChar char="•"/>
            </a:pPr>
            <a:r>
              <a:rPr lang="en-US" sz="2000">
                <a:solidFill>
                  <a:srgbClr val="5A5A5A"/>
                </a:solidFill>
                <a:latin typeface="Proxima Nova" panose="020B0503030502060204" pitchFamily="34" charset="0"/>
              </a:rPr>
              <a:t>Tags</a:t>
            </a:r>
          </a:p>
          <a:p>
            <a:pPr marL="742950" lvl="1" indent="-285750">
              <a:spcAft>
                <a:spcPts val="300"/>
              </a:spcAft>
              <a:buFont typeface="Arial" panose="020B0604020202020204" pitchFamily="34" charset="0"/>
              <a:buChar char="•"/>
            </a:pPr>
            <a:r>
              <a:rPr lang="en-US" sz="2000">
                <a:solidFill>
                  <a:srgbClr val="5A5A5A"/>
                </a:solidFill>
                <a:latin typeface="Proxima Nova" panose="020B0503030502060204" pitchFamily="34" charset="0"/>
              </a:rPr>
              <a:t>Schedule</a:t>
            </a:r>
          </a:p>
          <a:p>
            <a:pPr marL="742950" lvl="1" indent="-285750">
              <a:spcAft>
                <a:spcPts val="300"/>
              </a:spcAft>
              <a:buFont typeface="Arial" panose="020B0604020202020204" pitchFamily="34" charset="0"/>
              <a:buChar char="•"/>
            </a:pPr>
            <a:r>
              <a:rPr lang="en-US" sz="2000">
                <a:solidFill>
                  <a:srgbClr val="5A5A5A"/>
                </a:solidFill>
                <a:latin typeface="Proxima Nova" panose="020B0503030502060204" pitchFamily="34" charset="0"/>
              </a:rPr>
              <a:t>Run information </a:t>
            </a:r>
          </a:p>
          <a:p>
            <a:pPr marL="742950" lvl="1" indent="-285750">
              <a:spcAft>
                <a:spcPts val="300"/>
              </a:spcAft>
              <a:buFont typeface="Arial" panose="020B0604020202020204" pitchFamily="34" charset="0"/>
              <a:buChar char="•"/>
            </a:pPr>
            <a:r>
              <a:rPr lang="en-US" sz="2000">
                <a:solidFill>
                  <a:srgbClr val="5A5A5A"/>
                </a:solidFill>
                <a:latin typeface="Proxima Nova" panose="020B0503030502060204" pitchFamily="34" charset="0"/>
              </a:rPr>
              <a:t>Delete </a:t>
            </a:r>
          </a:p>
          <a:p>
            <a:pPr marL="742950" lvl="1" indent="-285750">
              <a:spcAft>
                <a:spcPts val="300"/>
              </a:spcAft>
              <a:buFont typeface="Arial" panose="020B0604020202020204" pitchFamily="34" charset="0"/>
              <a:buChar char="•"/>
            </a:pPr>
            <a:r>
              <a:rPr lang="en-US" sz="2000">
                <a:solidFill>
                  <a:srgbClr val="5A5A5A"/>
                </a:solidFill>
                <a:latin typeface="Proxima Nova" panose="020B0503030502060204" pitchFamily="34" charset="0"/>
              </a:rPr>
              <a:t>Pause/ </a:t>
            </a:r>
            <a:r>
              <a:rPr lang="en-US" sz="2000" err="1">
                <a:solidFill>
                  <a:srgbClr val="5A5A5A"/>
                </a:solidFill>
                <a:latin typeface="Proxima Nova" panose="020B0503030502060204" pitchFamily="34" charset="0"/>
              </a:rPr>
              <a:t>Unpause</a:t>
            </a:r>
            <a:r>
              <a:rPr lang="en-US" sz="2000">
                <a:solidFill>
                  <a:srgbClr val="5A5A5A"/>
                </a:solidFill>
                <a:latin typeface="Proxima Nova" panose="020B0503030502060204" pitchFamily="34" charset="0"/>
              </a:rPr>
              <a:t> </a:t>
            </a:r>
            <a:r>
              <a:rPr lang="en-US" sz="2000" err="1">
                <a:solidFill>
                  <a:srgbClr val="5A5A5A"/>
                </a:solidFill>
                <a:latin typeface="Proxima Nova" panose="020B0503030502060204" pitchFamily="34" charset="0"/>
              </a:rPr>
              <a:t>Dags</a:t>
            </a:r>
            <a:endParaRPr lang="en-US" sz="2000">
              <a:solidFill>
                <a:srgbClr val="5A5A5A"/>
              </a:solidFill>
              <a:latin typeface="Proxima Nova" panose="020B0503030502060204" pitchFamily="34" charset="0"/>
            </a:endParaRPr>
          </a:p>
          <a:p>
            <a:pPr>
              <a:spcAft>
                <a:spcPts val="300"/>
              </a:spcAft>
            </a:pPr>
            <a:endParaRPr lang="en-US" sz="2000">
              <a:solidFill>
                <a:srgbClr val="5A5A5A"/>
              </a:solidFill>
              <a:latin typeface="Proxima Nova" panose="020B0503030502060204" pitchFamily="34" charset="0"/>
            </a:endParaRPr>
          </a:p>
        </p:txBody>
      </p:sp>
      <p:sp>
        <p:nvSpPr>
          <p:cNvPr id="12" name="TextBox 11">
            <a:extLst>
              <a:ext uri="{FF2B5EF4-FFF2-40B4-BE49-F238E27FC236}">
                <a16:creationId xmlns:a16="http://schemas.microsoft.com/office/drawing/2014/main" id="{44F57BC6-7FC6-9E5A-6FB9-8DE5F2D0DEC1}"/>
              </a:ext>
            </a:extLst>
          </p:cNvPr>
          <p:cNvSpPr txBox="1"/>
          <p:nvPr/>
        </p:nvSpPr>
        <p:spPr>
          <a:xfrm>
            <a:off x="5076272" y="1143754"/>
            <a:ext cx="6096000" cy="369332"/>
          </a:xfrm>
          <a:prstGeom prst="rect">
            <a:avLst/>
          </a:prstGeom>
          <a:noFill/>
        </p:spPr>
        <p:txBody>
          <a:bodyPr wrap="square">
            <a:spAutoFit/>
          </a:bodyPr>
          <a:lstStyle/>
          <a:p>
            <a:r>
              <a:rPr lang="en-US" sz="1800">
                <a:solidFill>
                  <a:schemeClr val="tx1">
                    <a:lumMod val="85000"/>
                    <a:lumOff val="15000"/>
                  </a:schemeClr>
                </a:solidFill>
                <a:latin typeface="Proxima Nova" panose="020B0503030502060204" pitchFamily="34" charset="0"/>
              </a:rPr>
              <a:t>DAG View</a:t>
            </a:r>
            <a:endParaRPr lang="en-NL">
              <a:latin typeface="Proxima Nova" panose="020B0503030502060204" pitchFamily="34" charset="0"/>
            </a:endParaRPr>
          </a:p>
        </p:txBody>
      </p:sp>
      <p:sp>
        <p:nvSpPr>
          <p:cNvPr id="18" name="Arc 17">
            <a:extLst>
              <a:ext uri="{FF2B5EF4-FFF2-40B4-BE49-F238E27FC236}">
                <a16:creationId xmlns:a16="http://schemas.microsoft.com/office/drawing/2014/main" id="{8E607B0D-F5F7-3F63-7725-3CC843F96C71}"/>
              </a:ext>
            </a:extLst>
          </p:cNvPr>
          <p:cNvSpPr/>
          <p:nvPr/>
        </p:nvSpPr>
        <p:spPr>
          <a:xfrm rot="6661315">
            <a:off x="4400214" y="4709622"/>
            <a:ext cx="981338" cy="833520"/>
          </a:xfrm>
          <a:custGeom>
            <a:avLst/>
            <a:gdLst>
              <a:gd name="connsiteX0" fmla="*/ 490669 w 981338"/>
              <a:gd name="connsiteY0" fmla="*/ 0 h 833520"/>
              <a:gd name="connsiteX1" fmla="*/ 981338 w 981338"/>
              <a:gd name="connsiteY1" fmla="*/ 416760 h 833520"/>
              <a:gd name="connsiteX2" fmla="*/ 490669 w 981338"/>
              <a:gd name="connsiteY2" fmla="*/ 416760 h 833520"/>
              <a:gd name="connsiteX3" fmla="*/ 490669 w 981338"/>
              <a:gd name="connsiteY3" fmla="*/ 0 h 833520"/>
              <a:gd name="connsiteX0" fmla="*/ 490669 w 981338"/>
              <a:gd name="connsiteY0" fmla="*/ 0 h 833520"/>
              <a:gd name="connsiteX1" fmla="*/ 981338 w 981338"/>
              <a:gd name="connsiteY1" fmla="*/ 416760 h 833520"/>
            </a:gdLst>
            <a:ahLst/>
            <a:cxnLst>
              <a:cxn ang="0">
                <a:pos x="connsiteX0" y="connsiteY0"/>
              </a:cxn>
              <a:cxn ang="0">
                <a:pos x="connsiteX1" y="connsiteY1"/>
              </a:cxn>
            </a:cxnLst>
            <a:rect l="l" t="t" r="r" b="b"/>
            <a:pathLst>
              <a:path w="981338" h="833520" stroke="0" extrusionOk="0">
                <a:moveTo>
                  <a:pt x="490669" y="0"/>
                </a:moveTo>
                <a:cubicBezTo>
                  <a:pt x="721690" y="-24653"/>
                  <a:pt x="931131" y="205433"/>
                  <a:pt x="981338" y="416760"/>
                </a:cubicBezTo>
                <a:cubicBezTo>
                  <a:pt x="832544" y="461879"/>
                  <a:pt x="726916" y="412316"/>
                  <a:pt x="490669" y="416760"/>
                </a:cubicBezTo>
                <a:cubicBezTo>
                  <a:pt x="455903" y="285424"/>
                  <a:pt x="528096" y="108357"/>
                  <a:pt x="490669" y="0"/>
                </a:cubicBezTo>
                <a:close/>
              </a:path>
              <a:path w="981338" h="833520" fill="none" extrusionOk="0">
                <a:moveTo>
                  <a:pt x="490669" y="0"/>
                </a:moveTo>
                <a:cubicBezTo>
                  <a:pt x="791103" y="-60597"/>
                  <a:pt x="920167" y="177222"/>
                  <a:pt x="981338" y="416760"/>
                </a:cubicBezTo>
              </a:path>
              <a:path w="981338" h="833520" fill="none" stroke="0" extrusionOk="0">
                <a:moveTo>
                  <a:pt x="490669" y="0"/>
                </a:moveTo>
                <a:cubicBezTo>
                  <a:pt x="780274" y="8895"/>
                  <a:pt x="1039476" y="193487"/>
                  <a:pt x="981338" y="416760"/>
                </a:cubicBezTo>
              </a:path>
            </a:pathLst>
          </a:custGeom>
          <a:ln w="19050">
            <a:prstDash val="solid"/>
            <a:headEnd type="arrow"/>
            <a:tailEnd type="none"/>
            <a:extLst>
              <a:ext uri="{C807C97D-BFC1-408E-A445-0C87EB9F89A2}">
                <ask:lineSketchStyleProps xmlns:ask="http://schemas.microsoft.com/office/drawing/2018/sketchyshapes" sd="1219033472">
                  <a:prstGeom prst="arc">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160981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728-A75D-0744-AEB7-026D2DE70735}"/>
              </a:ext>
            </a:extLst>
          </p:cNvPr>
          <p:cNvSpPr>
            <a:spLocks noGrp="1"/>
          </p:cNvSpPr>
          <p:nvPr>
            <p:ph type="title"/>
          </p:nvPr>
        </p:nvSpPr>
        <p:spPr>
          <a:xfrm>
            <a:off x="678959" y="920392"/>
            <a:ext cx="5291028" cy="900112"/>
          </a:xfrm>
        </p:spPr>
        <p:txBody>
          <a:bodyPr/>
          <a:lstStyle/>
          <a:p>
            <a:r>
              <a:rPr lang="en-US" sz="3400" b="1">
                <a:latin typeface="Proxima Nova" panose="020B0503030502060204" pitchFamily="34" charset="0"/>
              </a:rPr>
              <a:t>About me</a:t>
            </a:r>
            <a:r>
              <a:rPr lang="en-US" sz="3400" b="0">
                <a:latin typeface="Proxima Nova" panose="020B0503030502060204" pitchFamily="34" charset="0"/>
              </a:rPr>
              <a:t>, Ismael Cabral</a:t>
            </a:r>
          </a:p>
        </p:txBody>
      </p:sp>
      <p:pic>
        <p:nvPicPr>
          <p:cNvPr id="12" name="Picture 11">
            <a:extLst>
              <a:ext uri="{FF2B5EF4-FFF2-40B4-BE49-F238E27FC236}">
                <a16:creationId xmlns:a16="http://schemas.microsoft.com/office/drawing/2014/main" id="{8550C860-E688-FCA2-A842-681595BE5EE9}"/>
              </a:ext>
            </a:extLst>
          </p:cNvPr>
          <p:cNvPicPr>
            <a:picLocks noChangeAspect="1"/>
          </p:cNvPicPr>
          <p:nvPr/>
        </p:nvPicPr>
        <p:blipFill>
          <a:blip r:embed="rId3"/>
          <a:stretch>
            <a:fillRect/>
          </a:stretch>
        </p:blipFill>
        <p:spPr>
          <a:xfrm>
            <a:off x="9638512" y="6024828"/>
            <a:ext cx="2525035" cy="931368"/>
          </a:xfrm>
          <a:prstGeom prst="rect">
            <a:avLst/>
          </a:prstGeom>
        </p:spPr>
      </p:pic>
      <p:pic>
        <p:nvPicPr>
          <p:cNvPr id="10" name="Picture Placeholder 9" descr="A person smiling at the camera&#10;&#10;Description automatically generated with low confidence">
            <a:extLst>
              <a:ext uri="{FF2B5EF4-FFF2-40B4-BE49-F238E27FC236}">
                <a16:creationId xmlns:a16="http://schemas.microsoft.com/office/drawing/2014/main" id="{CFA2B655-5A06-50DC-F532-905D4AF74E57}"/>
              </a:ext>
            </a:extLst>
          </p:cNvPr>
          <p:cNvPicPr>
            <a:picLocks noGrp="1" noChangeAspect="1"/>
          </p:cNvPicPr>
          <p:nvPr>
            <p:ph type="pic" sz="quarter" idx="13"/>
          </p:nvPr>
        </p:nvPicPr>
        <p:blipFill rotWithShape="1">
          <a:blip r:embed="rId4"/>
          <a:srcRect t="9874" r="-23" b="4608"/>
          <a:stretch/>
        </p:blipFill>
        <p:spPr>
          <a:xfrm>
            <a:off x="5782271" y="0"/>
            <a:ext cx="6411184" cy="7309260"/>
          </a:xfrm>
        </p:spPr>
      </p:pic>
      <p:sp>
        <p:nvSpPr>
          <p:cNvPr id="11" name="TextBox 10">
            <a:extLst>
              <a:ext uri="{FF2B5EF4-FFF2-40B4-BE49-F238E27FC236}">
                <a16:creationId xmlns:a16="http://schemas.microsoft.com/office/drawing/2014/main" id="{F6E13D1A-AE4D-90A5-C432-159CAEB28483}"/>
              </a:ext>
            </a:extLst>
          </p:cNvPr>
          <p:cNvSpPr txBox="1"/>
          <p:nvPr/>
        </p:nvSpPr>
        <p:spPr>
          <a:xfrm>
            <a:off x="760527" y="1931400"/>
            <a:ext cx="4940176" cy="440120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solidFill>
                  <a:srgbClr val="5A5A5A"/>
                </a:solidFill>
                <a:latin typeface="Proxima Nova" panose="020B0503030502060204" pitchFamily="34" charset="0"/>
              </a:rPr>
              <a:t>Background: </a:t>
            </a:r>
            <a:r>
              <a:rPr lang="en-US" sz="2000" dirty="0" err="1">
                <a:solidFill>
                  <a:srgbClr val="5A5A5A"/>
                </a:solidFill>
                <a:latin typeface="Proxima Nova" panose="020B0503030502060204" pitchFamily="34" charset="0"/>
              </a:rPr>
              <a:t>Msc</a:t>
            </a:r>
            <a:r>
              <a:rPr lang="en-US" sz="2000" dirty="0">
                <a:solidFill>
                  <a:srgbClr val="5A5A5A"/>
                </a:solidFill>
                <a:latin typeface="Proxima Nova" panose="020B0503030502060204" pitchFamily="34" charset="0"/>
              </a:rPr>
              <a:t> Sustainable tech / Data Science</a:t>
            </a:r>
          </a:p>
          <a:p>
            <a:pPr marL="285750" indent="-285750">
              <a:spcAft>
                <a:spcPts val="1200"/>
              </a:spcAft>
              <a:buFont typeface="Arial" panose="020B0604020202020204" pitchFamily="34" charset="0"/>
              <a:buChar char="•"/>
            </a:pPr>
            <a:r>
              <a:rPr lang="en-US" sz="2000" dirty="0">
                <a:solidFill>
                  <a:srgbClr val="5A5A5A"/>
                </a:solidFill>
                <a:latin typeface="Proxima Nova" panose="020B0503030502060204" pitchFamily="34" charset="0"/>
              </a:rPr>
              <a:t>6 years as Data Scientist / Machine Learning Engineer</a:t>
            </a:r>
          </a:p>
          <a:p>
            <a:pPr marL="285750" indent="-285750">
              <a:spcAft>
                <a:spcPts val="1200"/>
              </a:spcAft>
              <a:buFont typeface="Arial" panose="020B0604020202020204" pitchFamily="34" charset="0"/>
              <a:buChar char="•"/>
            </a:pPr>
            <a:r>
              <a:rPr lang="en-US" sz="2000" dirty="0">
                <a:solidFill>
                  <a:srgbClr val="5A5A5A"/>
                </a:solidFill>
                <a:latin typeface="Proxima Nova" panose="020B0503030502060204" pitchFamily="34" charset="0"/>
              </a:rPr>
              <a:t>Now: Machine Learning Engineer at Xebia Data</a:t>
            </a:r>
          </a:p>
          <a:p>
            <a:pPr marL="285750" indent="-285750">
              <a:spcAft>
                <a:spcPts val="1200"/>
              </a:spcAft>
              <a:buFont typeface="Arial" panose="020B0604020202020204" pitchFamily="34" charset="0"/>
              <a:buChar char="•"/>
            </a:pPr>
            <a:r>
              <a:rPr lang="en-US" sz="2000" dirty="0">
                <a:solidFill>
                  <a:srgbClr val="5A5A5A"/>
                </a:solidFill>
                <a:latin typeface="Proxima Nova" panose="020B0503030502060204" pitchFamily="34" charset="0"/>
              </a:rPr>
              <a:t>Currently working on the second edition of “Data Pipelines with Apache Airflow”</a:t>
            </a:r>
          </a:p>
          <a:p>
            <a:pPr marL="285750" indent="-285750">
              <a:spcAft>
                <a:spcPts val="1200"/>
              </a:spcAft>
              <a:buFont typeface="Arial" panose="020B0604020202020204" pitchFamily="34" charset="0"/>
              <a:buChar char="•"/>
            </a:pPr>
            <a:endParaRPr lang="en-US" sz="2000" dirty="0">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sz="2000" dirty="0">
              <a:solidFill>
                <a:srgbClr val="5A5A5A"/>
              </a:solidFill>
              <a:latin typeface="Proxima Nova" panose="020B0503030502060204" pitchFamily="34" charset="0"/>
            </a:endParaRPr>
          </a:p>
          <a:p>
            <a:pPr algn="ctr">
              <a:spcAft>
                <a:spcPts val="1200"/>
              </a:spcAft>
            </a:pPr>
            <a:endParaRPr lang="en-US" sz="2000" dirty="0">
              <a:solidFill>
                <a:srgbClr val="5A5A5A"/>
              </a:solidFill>
              <a:latin typeface="Proxima Nova" panose="020B0503030502060204" pitchFamily="34" charset="0"/>
            </a:endParaRPr>
          </a:p>
        </p:txBody>
      </p:sp>
    </p:spTree>
    <p:extLst>
      <p:ext uri="{BB962C8B-B14F-4D97-AF65-F5344CB8AC3E}">
        <p14:creationId xmlns:p14="http://schemas.microsoft.com/office/powerpoint/2010/main" val="167804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723467"/>
            <a:ext cx="3841116" cy="1569660"/>
          </a:xfrm>
          <a:prstGeom prst="rect">
            <a:avLst/>
          </a:prstGeom>
        </p:spPr>
        <p:txBody>
          <a:bodyPr wrap="none">
            <a:spAutoFit/>
          </a:bodyPr>
          <a:lstStyle/>
          <a:p>
            <a:r>
              <a:rPr lang="en-US" sz="3600" b="1">
                <a:solidFill>
                  <a:schemeClr val="tx1">
                    <a:lumMod val="85000"/>
                    <a:lumOff val="15000"/>
                  </a:schemeClr>
                </a:solidFill>
                <a:latin typeface="Proxima Nova" panose="020B0503030502060204" pitchFamily="34" charset="0"/>
              </a:rPr>
              <a:t>Grid View</a:t>
            </a:r>
          </a:p>
          <a:p>
            <a:r>
              <a:rPr lang="en-US" sz="2400">
                <a:solidFill>
                  <a:srgbClr val="5A5A5A"/>
                </a:solidFill>
                <a:latin typeface="Proxima Nova" panose="020B0503030502060204" pitchFamily="34" charset="0"/>
              </a:rPr>
              <a:t>The state of your DAG runs</a:t>
            </a:r>
          </a:p>
          <a:p>
            <a:endParaRPr lang="en-NL" sz="3600">
              <a:latin typeface="Proxima Nova" panose="020B0503030502060204" pitchFamily="34" charset="0"/>
            </a:endParaRPr>
          </a:p>
        </p:txBody>
      </p:sp>
      <p:pic>
        <p:nvPicPr>
          <p:cNvPr id="14" name="Picture 13">
            <a:extLst>
              <a:ext uri="{FF2B5EF4-FFF2-40B4-BE49-F238E27FC236}">
                <a16:creationId xmlns:a16="http://schemas.microsoft.com/office/drawing/2014/main" id="{ACC7B876-F707-8639-CD3A-847ABBC46504}"/>
              </a:ext>
            </a:extLst>
          </p:cNvPr>
          <p:cNvPicPr>
            <a:picLocks noChangeAspect="1"/>
          </p:cNvPicPr>
          <p:nvPr/>
        </p:nvPicPr>
        <p:blipFill rotWithShape="1">
          <a:blip r:embed="rId3"/>
          <a:srcRect r="1144"/>
          <a:stretch/>
        </p:blipFill>
        <p:spPr>
          <a:xfrm>
            <a:off x="5707445" y="1094740"/>
            <a:ext cx="5870492" cy="4668520"/>
          </a:xfrm>
          <a:prstGeom prst="rect">
            <a:avLst/>
          </a:prstGeom>
        </p:spPr>
      </p:pic>
      <p:sp>
        <p:nvSpPr>
          <p:cNvPr id="15" name="TextBox 14">
            <a:extLst>
              <a:ext uri="{FF2B5EF4-FFF2-40B4-BE49-F238E27FC236}">
                <a16:creationId xmlns:a16="http://schemas.microsoft.com/office/drawing/2014/main" id="{F810F5B3-1F65-AF3B-7616-0E4054474A03}"/>
              </a:ext>
            </a:extLst>
          </p:cNvPr>
          <p:cNvSpPr txBox="1"/>
          <p:nvPr/>
        </p:nvSpPr>
        <p:spPr>
          <a:xfrm>
            <a:off x="5964390" y="4276268"/>
            <a:ext cx="3995665" cy="2739211"/>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600">
                <a:solidFill>
                  <a:srgbClr val="5A5A5A"/>
                </a:solidFill>
                <a:latin typeface="Proxima Nova" panose="020B0503030502060204" pitchFamily="34" charset="0"/>
              </a:rPr>
              <a:t>Details the state of each task per run</a:t>
            </a:r>
          </a:p>
          <a:p>
            <a:pPr marL="285750" indent="-285750">
              <a:spcAft>
                <a:spcPts val="1200"/>
              </a:spcAft>
              <a:buFont typeface="Arial" panose="020B0604020202020204" pitchFamily="34" charset="0"/>
              <a:buChar char="•"/>
            </a:pPr>
            <a:r>
              <a:rPr lang="en-US" sz="1600">
                <a:solidFill>
                  <a:srgbClr val="5A5A5A"/>
                </a:solidFill>
                <a:latin typeface="Proxima Nova" panose="020B0503030502060204" pitchFamily="34" charset="0"/>
              </a:rPr>
              <a:t>Total Success / Fail tasks</a:t>
            </a:r>
          </a:p>
          <a:p>
            <a:pPr marL="285750" indent="-285750">
              <a:spcAft>
                <a:spcPts val="1200"/>
              </a:spcAft>
              <a:buFont typeface="Arial" panose="020B0604020202020204" pitchFamily="34" charset="0"/>
              <a:buChar char="•"/>
            </a:pPr>
            <a:r>
              <a:rPr lang="en-US" sz="1600">
                <a:solidFill>
                  <a:srgbClr val="5A5A5A"/>
                </a:solidFill>
                <a:latin typeface="Proxima Nova" panose="020B0503030502060204" pitchFamily="34" charset="0"/>
              </a:rPr>
              <a:t>Duration per run</a:t>
            </a:r>
          </a:p>
          <a:p>
            <a:pPr marL="285750" indent="-285750">
              <a:spcAft>
                <a:spcPts val="1200"/>
              </a:spcAft>
              <a:buFont typeface="Arial" panose="020B0604020202020204" pitchFamily="34" charset="0"/>
              <a:buChar char="•"/>
            </a:pPr>
            <a:r>
              <a:rPr lang="en-US" sz="1600">
                <a:solidFill>
                  <a:srgbClr val="5A5A5A"/>
                </a:solidFill>
                <a:latin typeface="Proxima Nova" panose="020B0503030502060204" pitchFamily="34" charset="0"/>
              </a:rPr>
              <a:t>Task metadata (Name, id, </a:t>
            </a:r>
            <a:r>
              <a:rPr lang="en-US" sz="1600" err="1">
                <a:solidFill>
                  <a:srgbClr val="5A5A5A"/>
                </a:solidFill>
                <a:latin typeface="Proxima Nova" panose="020B0503030502060204" pitchFamily="34" charset="0"/>
              </a:rPr>
              <a:t>etc</a:t>
            </a:r>
            <a:r>
              <a:rPr lang="en-US" sz="1600">
                <a:solidFill>
                  <a:srgbClr val="5A5A5A"/>
                </a:solidFill>
                <a:latin typeface="Proxima Nova" panose="020B0503030502060204" pitchFamily="34" charset="0"/>
              </a:rPr>
              <a:t>)</a:t>
            </a:r>
          </a:p>
          <a:p>
            <a:pPr marL="285750" indent="-285750">
              <a:spcAft>
                <a:spcPts val="1200"/>
              </a:spcAft>
              <a:buFont typeface="Arial" panose="020B0604020202020204" pitchFamily="34" charset="0"/>
              <a:buChar char="•"/>
            </a:pPr>
            <a:endParaRPr lang="en-US" sz="1600">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sz="1600">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sz="1600">
              <a:solidFill>
                <a:srgbClr val="5A5A5A"/>
              </a:solidFill>
              <a:latin typeface="Proxima Nova" panose="020B0503030502060204" pitchFamily="34" charset="0"/>
            </a:endParaRPr>
          </a:p>
        </p:txBody>
      </p:sp>
      <p:sp>
        <p:nvSpPr>
          <p:cNvPr id="16" name="TextBox 15">
            <a:extLst>
              <a:ext uri="{FF2B5EF4-FFF2-40B4-BE49-F238E27FC236}">
                <a16:creationId xmlns:a16="http://schemas.microsoft.com/office/drawing/2014/main" id="{DEDBE162-3BFD-D06C-CB28-90B07D597EF7}"/>
              </a:ext>
            </a:extLst>
          </p:cNvPr>
          <p:cNvSpPr txBox="1"/>
          <p:nvPr/>
        </p:nvSpPr>
        <p:spPr>
          <a:xfrm>
            <a:off x="639644" y="2388759"/>
            <a:ext cx="4860611" cy="255454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Wide view of all the Runs</a:t>
            </a:r>
          </a:p>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If you see all green, you stop worrying</a:t>
            </a:r>
          </a:p>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If you see yellow / red you can go deeper to review what happened</a:t>
            </a:r>
          </a:p>
          <a:p>
            <a:pPr marL="285750" indent="-285750">
              <a:spcAft>
                <a:spcPts val="1200"/>
              </a:spcAft>
              <a:buFont typeface="Arial" panose="020B0604020202020204" pitchFamily="34" charset="0"/>
              <a:buChar char="•"/>
            </a:pPr>
            <a:endParaRPr lang="en-US" sz="2000">
              <a:solidFill>
                <a:srgbClr val="5A5A5A"/>
              </a:solidFill>
              <a:latin typeface="Proxima Nova" panose="020B0503030502060204" pitchFamily="34" charset="0"/>
            </a:endParaRPr>
          </a:p>
          <a:p>
            <a:pPr algn="ctr">
              <a:spcAft>
                <a:spcPts val="1200"/>
              </a:spcAft>
            </a:pPr>
            <a:endParaRPr lang="en-US" sz="2000">
              <a:solidFill>
                <a:srgbClr val="5A5A5A"/>
              </a:solidFill>
              <a:latin typeface="Proxima Nova" panose="020B0503030502060204" pitchFamily="34" charset="0"/>
            </a:endParaRPr>
          </a:p>
        </p:txBody>
      </p:sp>
    </p:spTree>
    <p:extLst>
      <p:ext uri="{BB962C8B-B14F-4D97-AF65-F5344CB8AC3E}">
        <p14:creationId xmlns:p14="http://schemas.microsoft.com/office/powerpoint/2010/main" val="82390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48">
            <a:extLst>
              <a:ext uri="{FF2B5EF4-FFF2-40B4-BE49-F238E27FC236}">
                <a16:creationId xmlns:a16="http://schemas.microsoft.com/office/drawing/2014/main" id="{4EF8AFA9-3FB8-0B0D-1D68-DD25446F91A7}"/>
              </a:ext>
            </a:extLst>
          </p:cNvPr>
          <p:cNvSpPr/>
          <p:nvPr/>
        </p:nvSpPr>
        <p:spPr>
          <a:xfrm>
            <a:off x="719599" y="723467"/>
            <a:ext cx="4380719" cy="1384995"/>
          </a:xfrm>
          <a:prstGeom prst="rect">
            <a:avLst/>
          </a:prstGeom>
        </p:spPr>
        <p:txBody>
          <a:bodyPr wrap="square">
            <a:spAutoFit/>
          </a:bodyPr>
          <a:lstStyle/>
          <a:p>
            <a:r>
              <a:rPr lang="en-US" sz="3200" b="1">
                <a:solidFill>
                  <a:schemeClr val="tx1">
                    <a:lumMod val="85000"/>
                    <a:lumOff val="15000"/>
                  </a:schemeClr>
                </a:solidFill>
                <a:latin typeface="Proxima Nova" panose="020B0503030502060204" pitchFamily="34" charset="0"/>
              </a:rPr>
              <a:t>Graph view</a:t>
            </a:r>
          </a:p>
          <a:p>
            <a:r>
              <a:rPr lang="en-US" sz="2000">
                <a:solidFill>
                  <a:srgbClr val="5A5A5A"/>
                </a:solidFill>
                <a:latin typeface="Proxima Nova" panose="020B0503030502060204" pitchFamily="34" charset="0"/>
              </a:rPr>
              <a:t>Logical Sequence of your DAG</a:t>
            </a:r>
          </a:p>
          <a:p>
            <a:endParaRPr lang="en-NL" sz="3200">
              <a:latin typeface="Proxima Nova" panose="020B0503030502060204" pitchFamily="34" charset="0"/>
            </a:endParaRPr>
          </a:p>
        </p:txBody>
      </p:sp>
      <p:sp>
        <p:nvSpPr>
          <p:cNvPr id="3" name="TextBox 2">
            <a:extLst>
              <a:ext uri="{FF2B5EF4-FFF2-40B4-BE49-F238E27FC236}">
                <a16:creationId xmlns:a16="http://schemas.microsoft.com/office/drawing/2014/main" id="{19997DE7-9AD7-C719-DD65-D940945D27E7}"/>
              </a:ext>
            </a:extLst>
          </p:cNvPr>
          <p:cNvSpPr txBox="1"/>
          <p:nvPr/>
        </p:nvSpPr>
        <p:spPr>
          <a:xfrm>
            <a:off x="678959" y="2089998"/>
            <a:ext cx="4890567" cy="378565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You can see how tasks depend on each other</a:t>
            </a:r>
          </a:p>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What kind of operators do we have by color filling</a:t>
            </a:r>
          </a:p>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Status of each task by color edge</a:t>
            </a:r>
          </a:p>
          <a:p>
            <a:pPr marL="285750" indent="-285750">
              <a:spcAft>
                <a:spcPts val="1200"/>
              </a:spcAft>
              <a:buFont typeface="Arial" panose="020B0604020202020204" pitchFamily="34" charset="0"/>
              <a:buChar char="•"/>
            </a:pPr>
            <a:r>
              <a:rPr lang="en-US" sz="2000">
                <a:solidFill>
                  <a:srgbClr val="5A5A5A"/>
                </a:solidFill>
                <a:latin typeface="Proxima Nova" panose="020B0503030502060204" pitchFamily="34" charset="0"/>
              </a:rPr>
              <a:t>Verify task dependencies are correct</a:t>
            </a:r>
          </a:p>
          <a:p>
            <a:pPr marL="285750" indent="-285750">
              <a:spcAft>
                <a:spcPts val="1200"/>
              </a:spcAft>
              <a:buFont typeface="Arial" panose="020B0604020202020204" pitchFamily="34" charset="0"/>
              <a:buChar char="•"/>
            </a:pPr>
            <a:endParaRPr lang="en-US" sz="2000">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sz="2000">
              <a:solidFill>
                <a:srgbClr val="5A5A5A"/>
              </a:solidFill>
              <a:latin typeface="Proxima Nova" panose="020B0503030502060204" pitchFamily="34" charset="0"/>
            </a:endParaRPr>
          </a:p>
          <a:p>
            <a:pPr algn="ctr">
              <a:spcAft>
                <a:spcPts val="1200"/>
              </a:spcAft>
            </a:pPr>
            <a:endParaRPr lang="en-US" sz="2000">
              <a:solidFill>
                <a:srgbClr val="5A5A5A"/>
              </a:solidFill>
              <a:latin typeface="Proxima Nova" panose="020B0503030502060204" pitchFamily="34" charset="0"/>
            </a:endParaRPr>
          </a:p>
        </p:txBody>
      </p:sp>
      <p:pic>
        <p:nvPicPr>
          <p:cNvPr id="5" name="Picture 4">
            <a:extLst>
              <a:ext uri="{FF2B5EF4-FFF2-40B4-BE49-F238E27FC236}">
                <a16:creationId xmlns:a16="http://schemas.microsoft.com/office/drawing/2014/main" id="{2BD46BBC-FCE0-DAD8-0261-FC95A14A2D11}"/>
              </a:ext>
            </a:extLst>
          </p:cNvPr>
          <p:cNvPicPr>
            <a:picLocks noChangeAspect="1"/>
          </p:cNvPicPr>
          <p:nvPr/>
        </p:nvPicPr>
        <p:blipFill rotWithShape="1">
          <a:blip r:embed="rId2"/>
          <a:srcRect t="1610"/>
          <a:stretch/>
        </p:blipFill>
        <p:spPr>
          <a:xfrm>
            <a:off x="6114002" y="1782475"/>
            <a:ext cx="5465077" cy="3038907"/>
          </a:xfrm>
          <a:prstGeom prst="rect">
            <a:avLst/>
          </a:prstGeom>
        </p:spPr>
      </p:pic>
      <p:pic>
        <p:nvPicPr>
          <p:cNvPr id="6" name="Picture 5">
            <a:extLst>
              <a:ext uri="{FF2B5EF4-FFF2-40B4-BE49-F238E27FC236}">
                <a16:creationId xmlns:a16="http://schemas.microsoft.com/office/drawing/2014/main" id="{327777EA-4E04-EA7C-3C0F-DDF20AEFF218}"/>
              </a:ext>
            </a:extLst>
          </p:cNvPr>
          <p:cNvPicPr/>
          <p:nvPr/>
        </p:nvPicPr>
        <p:blipFill>
          <a:blip r:embed="rId3"/>
          <a:stretch>
            <a:fillRect/>
          </a:stretch>
        </p:blipFill>
        <p:spPr>
          <a:xfrm>
            <a:off x="10555862" y="6181151"/>
            <a:ext cx="1448569" cy="460909"/>
          </a:xfrm>
          <a:prstGeom prst="rect">
            <a:avLst/>
          </a:prstGeom>
        </p:spPr>
      </p:pic>
    </p:spTree>
    <p:extLst>
      <p:ext uri="{BB962C8B-B14F-4D97-AF65-F5344CB8AC3E}">
        <p14:creationId xmlns:p14="http://schemas.microsoft.com/office/powerpoint/2010/main" val="202363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48">
            <a:extLst>
              <a:ext uri="{FF2B5EF4-FFF2-40B4-BE49-F238E27FC236}">
                <a16:creationId xmlns:a16="http://schemas.microsoft.com/office/drawing/2014/main" id="{4EF8AFA9-3FB8-0B0D-1D68-DD25446F91A7}"/>
              </a:ext>
            </a:extLst>
          </p:cNvPr>
          <p:cNvSpPr/>
          <p:nvPr/>
        </p:nvSpPr>
        <p:spPr>
          <a:xfrm>
            <a:off x="719599" y="723467"/>
            <a:ext cx="8699359" cy="1569660"/>
          </a:xfrm>
          <a:prstGeom prst="rect">
            <a:avLst/>
          </a:prstGeom>
        </p:spPr>
        <p:txBody>
          <a:bodyPr wrap="square">
            <a:spAutoFit/>
          </a:bodyPr>
          <a:lstStyle/>
          <a:p>
            <a:r>
              <a:rPr lang="en-US" sz="3600" b="1">
                <a:solidFill>
                  <a:schemeClr val="tx1">
                    <a:lumMod val="85000"/>
                    <a:lumOff val="15000"/>
                  </a:schemeClr>
                </a:solidFill>
                <a:latin typeface="Proxima Nova" panose="020B0503030502060204" pitchFamily="34" charset="0"/>
              </a:rPr>
              <a:t>Landing times</a:t>
            </a:r>
          </a:p>
          <a:p>
            <a:r>
              <a:rPr lang="en-US" sz="2400">
                <a:solidFill>
                  <a:srgbClr val="5A5A5A"/>
                </a:solidFill>
                <a:latin typeface="Proxima Nova" panose="020B0503030502060204" pitchFamily="34" charset="0"/>
              </a:rPr>
              <a:t>Measures Schedule time vs Realized time</a:t>
            </a:r>
          </a:p>
          <a:p>
            <a:endParaRPr lang="en-NL" sz="3600">
              <a:latin typeface="Proxima Nova" panose="020B0503030502060204" pitchFamily="34" charset="0"/>
            </a:endParaRPr>
          </a:p>
        </p:txBody>
      </p:sp>
      <p:sp>
        <p:nvSpPr>
          <p:cNvPr id="3" name="TextBox 2">
            <a:extLst>
              <a:ext uri="{FF2B5EF4-FFF2-40B4-BE49-F238E27FC236}">
                <a16:creationId xmlns:a16="http://schemas.microsoft.com/office/drawing/2014/main" id="{19997DE7-9AD7-C719-DD65-D940945D27E7}"/>
              </a:ext>
            </a:extLst>
          </p:cNvPr>
          <p:cNvSpPr txBox="1"/>
          <p:nvPr/>
        </p:nvSpPr>
        <p:spPr>
          <a:xfrm>
            <a:off x="575514" y="2122064"/>
            <a:ext cx="4661967" cy="464742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a:solidFill>
                  <a:srgbClr val="5A5A5A"/>
                </a:solidFill>
                <a:latin typeface="Proxima Nova" panose="020B0503030502060204" pitchFamily="34" charset="0"/>
              </a:rPr>
              <a:t>Overall view of your system performance</a:t>
            </a:r>
          </a:p>
          <a:p>
            <a:pPr marL="285750" indent="-285750">
              <a:spcAft>
                <a:spcPts val="1200"/>
              </a:spcAft>
              <a:buFont typeface="Arial" panose="020B0604020202020204" pitchFamily="34" charset="0"/>
              <a:buChar char="•"/>
            </a:pPr>
            <a:r>
              <a:rPr lang="en-US">
                <a:solidFill>
                  <a:srgbClr val="5A5A5A"/>
                </a:solidFill>
                <a:latin typeface="Proxima Nova" panose="020B0503030502060204" pitchFamily="34" charset="0"/>
              </a:rPr>
              <a:t>Identify periods in time when there was a task failure</a:t>
            </a:r>
          </a:p>
          <a:p>
            <a:pPr marL="285750" indent="-285750">
              <a:spcAft>
                <a:spcPts val="1200"/>
              </a:spcAft>
              <a:buFont typeface="Arial" panose="020B0604020202020204" pitchFamily="34" charset="0"/>
              <a:buChar char="•"/>
            </a:pPr>
            <a:r>
              <a:rPr lang="en-US">
                <a:solidFill>
                  <a:srgbClr val="5A5A5A"/>
                </a:solidFill>
                <a:latin typeface="Proxima Nova" panose="020B0503030502060204" pitchFamily="34" charset="0"/>
              </a:rPr>
              <a:t>See how task duration is improving (or degrading) over time</a:t>
            </a:r>
          </a:p>
          <a:p>
            <a:pPr marL="285750" indent="-285750">
              <a:spcAft>
                <a:spcPts val="1200"/>
              </a:spcAft>
              <a:buFont typeface="Arial" panose="020B0604020202020204" pitchFamily="34" charset="0"/>
              <a:buChar char="•"/>
            </a:pPr>
            <a:r>
              <a:rPr lang="en-US">
                <a:solidFill>
                  <a:srgbClr val="5A5A5A"/>
                </a:solidFill>
                <a:latin typeface="Proxima Nova" panose="020B0503030502060204" pitchFamily="34" charset="0"/>
              </a:rPr>
              <a:t>Identify when new tasks have been added</a:t>
            </a:r>
          </a:p>
          <a:p>
            <a:pPr marL="285750" indent="-285750">
              <a:spcAft>
                <a:spcPts val="1200"/>
              </a:spcAft>
              <a:buFont typeface="Arial" panose="020B0604020202020204" pitchFamily="34" charset="0"/>
              <a:buChar char="•"/>
            </a:pPr>
            <a:endParaRPr lang="en-US">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a:solidFill>
                <a:srgbClr val="5A5A5A"/>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a:solidFill>
                <a:srgbClr val="5A5A5A"/>
              </a:solidFill>
              <a:latin typeface="Proxima Nova" panose="020B0503030502060204" pitchFamily="34" charset="0"/>
            </a:endParaRPr>
          </a:p>
          <a:p>
            <a:pPr algn="ctr">
              <a:spcAft>
                <a:spcPts val="1200"/>
              </a:spcAft>
            </a:pPr>
            <a:endParaRPr lang="en-US">
              <a:solidFill>
                <a:srgbClr val="5A5A5A"/>
              </a:solidFill>
              <a:latin typeface="Proxima Nova" panose="020B0503030502060204" pitchFamily="34" charset="0"/>
            </a:endParaRPr>
          </a:p>
        </p:txBody>
      </p:sp>
      <p:pic>
        <p:nvPicPr>
          <p:cNvPr id="6" name="Picture 5" descr="A screen shot of a graph&#10;&#10;Description automatically generated with medium confidence">
            <a:extLst>
              <a:ext uri="{FF2B5EF4-FFF2-40B4-BE49-F238E27FC236}">
                <a16:creationId xmlns:a16="http://schemas.microsoft.com/office/drawing/2014/main" id="{00934AAE-13C2-E135-1461-2D2A6B652B1C}"/>
              </a:ext>
            </a:extLst>
          </p:cNvPr>
          <p:cNvPicPr>
            <a:picLocks noChangeAspect="1"/>
          </p:cNvPicPr>
          <p:nvPr/>
        </p:nvPicPr>
        <p:blipFill>
          <a:blip r:embed="rId2"/>
          <a:stretch>
            <a:fillRect/>
          </a:stretch>
        </p:blipFill>
        <p:spPr>
          <a:xfrm>
            <a:off x="5437630" y="2198875"/>
            <a:ext cx="6130365" cy="2851107"/>
          </a:xfrm>
          <a:prstGeom prst="rect">
            <a:avLst/>
          </a:prstGeom>
        </p:spPr>
      </p:pic>
      <p:pic>
        <p:nvPicPr>
          <p:cNvPr id="7" name="Picture 6">
            <a:extLst>
              <a:ext uri="{FF2B5EF4-FFF2-40B4-BE49-F238E27FC236}">
                <a16:creationId xmlns:a16="http://schemas.microsoft.com/office/drawing/2014/main" id="{714ED76D-F672-1F73-1814-83365F2C5470}"/>
              </a:ext>
            </a:extLst>
          </p:cNvPr>
          <p:cNvPicPr/>
          <p:nvPr/>
        </p:nvPicPr>
        <p:blipFill>
          <a:blip r:embed="rId3"/>
          <a:stretch>
            <a:fillRect/>
          </a:stretch>
        </p:blipFill>
        <p:spPr>
          <a:xfrm>
            <a:off x="10555862" y="6181151"/>
            <a:ext cx="1448569" cy="460909"/>
          </a:xfrm>
          <a:prstGeom prst="rect">
            <a:avLst/>
          </a:prstGeom>
        </p:spPr>
      </p:pic>
    </p:spTree>
    <p:extLst>
      <p:ext uri="{BB962C8B-B14F-4D97-AF65-F5344CB8AC3E}">
        <p14:creationId xmlns:p14="http://schemas.microsoft.com/office/powerpoint/2010/main" val="2419287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hoek 48">
            <a:extLst>
              <a:ext uri="{FF2B5EF4-FFF2-40B4-BE49-F238E27FC236}">
                <a16:creationId xmlns:a16="http://schemas.microsoft.com/office/drawing/2014/main" id="{4EF8AFA9-3FB8-0B0D-1D68-DD25446F91A7}"/>
              </a:ext>
            </a:extLst>
          </p:cNvPr>
          <p:cNvSpPr/>
          <p:nvPr/>
        </p:nvSpPr>
        <p:spPr>
          <a:xfrm>
            <a:off x="6412091" y="-74525"/>
            <a:ext cx="5502003" cy="1716255"/>
          </a:xfrm>
          <a:prstGeom prst="rect">
            <a:avLst/>
          </a:prstGeom>
        </p:spPr>
        <p:txBody>
          <a:bodyPr vert="horz" lIns="91440" tIns="45720" rIns="91440" bIns="45720" rtlCol="0" anchor="b">
            <a:normAutofit/>
          </a:bodyPr>
          <a:lstStyle/>
          <a:p>
            <a:pPr defTabSz="914400">
              <a:lnSpc>
                <a:spcPct val="90000"/>
              </a:lnSpc>
              <a:spcBef>
                <a:spcPct val="0"/>
              </a:spcBef>
              <a:spcAft>
                <a:spcPts val="300"/>
              </a:spcAft>
            </a:pPr>
            <a:r>
              <a:rPr lang="en-US" sz="3600" b="1" kern="1200">
                <a:solidFill>
                  <a:schemeClr val="tx1"/>
                </a:solidFill>
                <a:latin typeface="Proxima Nova" panose="020B0503030502060204" pitchFamily="34" charset="0"/>
                <a:ea typeface="+mj-ea"/>
                <a:cs typeface="+mj-cs"/>
              </a:rPr>
              <a:t>Gant view</a:t>
            </a:r>
          </a:p>
          <a:p>
            <a:pPr defTabSz="914400">
              <a:lnSpc>
                <a:spcPct val="90000"/>
              </a:lnSpc>
              <a:spcBef>
                <a:spcPct val="0"/>
              </a:spcBef>
              <a:spcAft>
                <a:spcPts val="600"/>
              </a:spcAft>
            </a:pPr>
            <a:r>
              <a:rPr lang="en-US" sz="2400" kern="1200">
                <a:solidFill>
                  <a:schemeClr val="tx1"/>
                </a:solidFill>
                <a:latin typeface="Proxima Nova" panose="020B0503030502060204" pitchFamily="34" charset="0"/>
                <a:ea typeface="+mj-ea"/>
                <a:cs typeface="+mj-cs"/>
              </a:rPr>
              <a:t>Detailed task duration times</a:t>
            </a:r>
          </a:p>
        </p:txBody>
      </p:sp>
      <p:sp>
        <p:nvSpPr>
          <p:cNvPr id="24" name="Rectangle 2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D62550-22C4-F35B-D40C-24A447ED9BEC}"/>
              </a:ext>
            </a:extLst>
          </p:cNvPr>
          <p:cNvSpPr txBox="1"/>
          <p:nvPr/>
        </p:nvSpPr>
        <p:spPr>
          <a:xfrm>
            <a:off x="6200694" y="2425120"/>
            <a:ext cx="4775951" cy="3710427"/>
          </a:xfrm>
          <a:prstGeom prst="rect">
            <a:avLst/>
          </a:prstGeom>
        </p:spPr>
        <p:txBody>
          <a:bodyPr vert="horz" lIns="91440" tIns="45720" rIns="91440" bIns="45720" rtlCol="0" anchor="t">
            <a:normAutofit/>
          </a:bodyPr>
          <a:lstStyle/>
          <a:p>
            <a:pPr marL="285750" indent="-228600" defTabSz="914400">
              <a:lnSpc>
                <a:spcPct val="90000"/>
              </a:lnSpc>
              <a:spcAft>
                <a:spcPts val="1200"/>
              </a:spcAft>
              <a:buFont typeface="Arial" panose="020B0604020202020204" pitchFamily="34" charset="0"/>
              <a:buChar char="•"/>
            </a:pPr>
            <a:r>
              <a:rPr lang="en-US">
                <a:solidFill>
                  <a:schemeClr val="tx1">
                    <a:alpha val="80000"/>
                  </a:schemeClr>
                </a:solidFill>
                <a:latin typeface="Proxima Nova" panose="020B0503030502060204" pitchFamily="34" charset="0"/>
              </a:rPr>
              <a:t>Bar size tells you how long a task takes to complete</a:t>
            </a:r>
          </a:p>
          <a:p>
            <a:pPr marL="285750" indent="-228600" defTabSz="914400">
              <a:lnSpc>
                <a:spcPct val="90000"/>
              </a:lnSpc>
              <a:spcAft>
                <a:spcPts val="1200"/>
              </a:spcAft>
              <a:buFont typeface="Arial" panose="020B0604020202020204" pitchFamily="34" charset="0"/>
              <a:buChar char="•"/>
            </a:pPr>
            <a:r>
              <a:rPr lang="en-US">
                <a:solidFill>
                  <a:schemeClr val="tx1">
                    <a:alpha val="80000"/>
                  </a:schemeClr>
                </a:solidFill>
                <a:latin typeface="Proxima Nova" panose="020B0503030502060204" pitchFamily="34" charset="0"/>
              </a:rPr>
              <a:t>Helps you to identify bottlenecks in your pipeline</a:t>
            </a:r>
          </a:p>
          <a:p>
            <a:pPr marL="285750" indent="-228600" defTabSz="914400">
              <a:lnSpc>
                <a:spcPct val="90000"/>
              </a:lnSpc>
              <a:spcAft>
                <a:spcPts val="1200"/>
              </a:spcAft>
              <a:buFont typeface="Arial" panose="020B0604020202020204" pitchFamily="34" charset="0"/>
              <a:buChar char="•"/>
            </a:pPr>
            <a:r>
              <a:rPr lang="en-US">
                <a:solidFill>
                  <a:schemeClr val="tx1">
                    <a:alpha val="80000"/>
                  </a:schemeClr>
                </a:solidFill>
                <a:latin typeface="Proxima Nova" panose="020B0503030502060204" pitchFamily="34" charset="0"/>
              </a:rPr>
              <a:t>Overlapping bars, means that the tasks are running in parallel</a:t>
            </a:r>
          </a:p>
          <a:p>
            <a:pPr marL="285750" indent="-228600" defTabSz="914400">
              <a:lnSpc>
                <a:spcPct val="90000"/>
              </a:lnSpc>
              <a:spcAft>
                <a:spcPts val="1200"/>
              </a:spcAft>
              <a:buFont typeface="Arial" panose="020B0604020202020204" pitchFamily="34" charset="0"/>
              <a:buChar char="•"/>
            </a:pPr>
            <a:endParaRPr lang="en-US">
              <a:solidFill>
                <a:schemeClr val="tx1">
                  <a:alpha val="80000"/>
                </a:schemeClr>
              </a:solidFill>
              <a:latin typeface="Proxima Nova" panose="020B0503030502060204" pitchFamily="34" charset="0"/>
            </a:endParaRPr>
          </a:p>
          <a:p>
            <a:pPr marL="285750" indent="-228600" defTabSz="914400">
              <a:lnSpc>
                <a:spcPct val="90000"/>
              </a:lnSpc>
              <a:spcAft>
                <a:spcPts val="1200"/>
              </a:spcAft>
              <a:buFont typeface="Arial" panose="020B0604020202020204" pitchFamily="34" charset="0"/>
              <a:buChar char="•"/>
            </a:pPr>
            <a:endParaRPr lang="en-US">
              <a:solidFill>
                <a:schemeClr val="tx1">
                  <a:alpha val="80000"/>
                </a:schemeClr>
              </a:solidFill>
              <a:latin typeface="Proxima Nova" panose="020B0503030502060204" pitchFamily="34" charset="0"/>
            </a:endParaRPr>
          </a:p>
          <a:p>
            <a:pPr marL="285750" indent="-228600" defTabSz="914400">
              <a:lnSpc>
                <a:spcPct val="90000"/>
              </a:lnSpc>
              <a:spcAft>
                <a:spcPts val="1200"/>
              </a:spcAft>
              <a:buFont typeface="Arial" panose="020B0604020202020204" pitchFamily="34" charset="0"/>
              <a:buChar char="•"/>
            </a:pPr>
            <a:endParaRPr lang="en-US">
              <a:solidFill>
                <a:schemeClr val="tx1">
                  <a:alpha val="80000"/>
                </a:schemeClr>
              </a:solidFill>
              <a:latin typeface="Proxima Nova" panose="020B0503030502060204" pitchFamily="34" charset="0"/>
            </a:endParaRPr>
          </a:p>
          <a:p>
            <a:pPr marL="285750" indent="-228600" defTabSz="914400">
              <a:lnSpc>
                <a:spcPct val="90000"/>
              </a:lnSpc>
              <a:spcAft>
                <a:spcPts val="1200"/>
              </a:spcAft>
              <a:buFont typeface="Arial" panose="020B0604020202020204" pitchFamily="34" charset="0"/>
              <a:buChar char="•"/>
            </a:pPr>
            <a:endParaRPr lang="en-US">
              <a:solidFill>
                <a:schemeClr val="tx1">
                  <a:alpha val="80000"/>
                </a:schemeClr>
              </a:solidFill>
              <a:latin typeface="Proxima Nova" panose="020B0503030502060204" pitchFamily="34" charset="0"/>
            </a:endParaRPr>
          </a:p>
          <a:p>
            <a:pPr indent="-228600" defTabSz="914400">
              <a:lnSpc>
                <a:spcPct val="90000"/>
              </a:lnSpc>
              <a:spcAft>
                <a:spcPts val="1200"/>
              </a:spcAft>
              <a:buFont typeface="Arial" panose="020B0604020202020204" pitchFamily="34" charset="0"/>
              <a:buChar char="•"/>
            </a:pPr>
            <a:endParaRPr lang="en-US">
              <a:solidFill>
                <a:schemeClr val="tx1">
                  <a:alpha val="80000"/>
                </a:schemeClr>
              </a:solidFill>
              <a:latin typeface="Proxima Nova" panose="020B0503030502060204" pitchFamily="34" charset="0"/>
            </a:endParaRPr>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599928" y="6053432"/>
            <a:ext cx="1448569" cy="460909"/>
          </a:xfrm>
          <a:prstGeom prst="rect">
            <a:avLst/>
          </a:prstGeom>
        </p:spPr>
      </p:pic>
      <p:sp>
        <p:nvSpPr>
          <p:cNvPr id="3" name="Rectangle 2">
            <a:extLst>
              <a:ext uri="{FF2B5EF4-FFF2-40B4-BE49-F238E27FC236}">
                <a16:creationId xmlns:a16="http://schemas.microsoft.com/office/drawing/2014/main" id="{AF13370A-B7EE-3A10-5474-8C0369485B26}"/>
              </a:ext>
            </a:extLst>
          </p:cNvPr>
          <p:cNvSpPr/>
          <p:nvPr/>
        </p:nvSpPr>
        <p:spPr>
          <a:xfrm>
            <a:off x="406045" y="638326"/>
            <a:ext cx="4959331" cy="60037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7BB24EAF-EC74-8365-5833-A7896CD30DEF}"/>
              </a:ext>
            </a:extLst>
          </p:cNvPr>
          <p:cNvPicPr>
            <a:picLocks noChangeAspect="1"/>
          </p:cNvPicPr>
          <p:nvPr/>
        </p:nvPicPr>
        <p:blipFill>
          <a:blip r:embed="rId3"/>
          <a:stretch>
            <a:fillRect/>
          </a:stretch>
        </p:blipFill>
        <p:spPr>
          <a:xfrm>
            <a:off x="522056" y="783603"/>
            <a:ext cx="4648338" cy="5721033"/>
          </a:xfrm>
          <a:prstGeom prst="rect">
            <a:avLst/>
          </a:prstGeom>
        </p:spPr>
      </p:pic>
    </p:spTree>
    <p:extLst>
      <p:ext uri="{BB962C8B-B14F-4D97-AF65-F5344CB8AC3E}">
        <p14:creationId xmlns:p14="http://schemas.microsoft.com/office/powerpoint/2010/main" val="1963633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hoek 48">
            <a:extLst>
              <a:ext uri="{FF2B5EF4-FFF2-40B4-BE49-F238E27FC236}">
                <a16:creationId xmlns:a16="http://schemas.microsoft.com/office/drawing/2014/main" id="{4EF8AFA9-3FB8-0B0D-1D68-DD25446F91A7}"/>
              </a:ext>
            </a:extLst>
          </p:cNvPr>
          <p:cNvSpPr/>
          <p:nvPr/>
        </p:nvSpPr>
        <p:spPr>
          <a:xfrm>
            <a:off x="6332253" y="380580"/>
            <a:ext cx="5500766" cy="171625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100" b="1" kern="1200">
                <a:solidFill>
                  <a:schemeClr val="tx1"/>
                </a:solidFill>
                <a:latin typeface="Proxima Nova" panose="020B0503030502060204" pitchFamily="34" charset="0"/>
                <a:ea typeface="+mj-ea"/>
                <a:cs typeface="+mj-cs"/>
              </a:rPr>
              <a:t>Code view</a:t>
            </a:r>
          </a:p>
          <a:p>
            <a:pPr defTabSz="914400">
              <a:lnSpc>
                <a:spcPct val="90000"/>
              </a:lnSpc>
              <a:spcBef>
                <a:spcPct val="0"/>
              </a:spcBef>
              <a:spcAft>
                <a:spcPts val="600"/>
              </a:spcAft>
            </a:pPr>
            <a:endParaRPr lang="en-US" sz="31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D62550-22C4-F35B-D40C-24A447ED9BEC}"/>
              </a:ext>
            </a:extLst>
          </p:cNvPr>
          <p:cNvSpPr txBox="1"/>
          <p:nvPr/>
        </p:nvSpPr>
        <p:spPr>
          <a:xfrm>
            <a:off x="6324713" y="2049139"/>
            <a:ext cx="4434721" cy="1561255"/>
          </a:xfrm>
          <a:prstGeom prst="rect">
            <a:avLst/>
          </a:prstGeom>
        </p:spPr>
        <p:txBody>
          <a:bodyPr vert="horz" lIns="91440" tIns="45720" rIns="91440" bIns="45720" rtlCol="0" anchor="t">
            <a:normAutofit/>
          </a:bodyPr>
          <a:lstStyle/>
          <a:p>
            <a:pPr marL="285750" indent="-228600" defTabSz="914400">
              <a:lnSpc>
                <a:spcPct val="90000"/>
              </a:lnSpc>
              <a:spcAft>
                <a:spcPts val="1200"/>
              </a:spcAft>
              <a:buFont typeface="Arial" panose="020B0604020202020204" pitchFamily="34" charset="0"/>
              <a:buChar char="•"/>
            </a:pPr>
            <a:r>
              <a:rPr lang="en-US">
                <a:solidFill>
                  <a:schemeClr val="tx1">
                    <a:alpha val="80000"/>
                  </a:schemeClr>
                </a:solidFill>
                <a:latin typeface="Proxima Nova" panose="020B0503030502060204" pitchFamily="34" charset="0"/>
              </a:rPr>
              <a:t>Displays the code of the data pipeline</a:t>
            </a:r>
          </a:p>
          <a:p>
            <a:pPr marL="285750" indent="-228600" defTabSz="914400">
              <a:lnSpc>
                <a:spcPct val="90000"/>
              </a:lnSpc>
              <a:spcAft>
                <a:spcPts val="1200"/>
              </a:spcAft>
              <a:buFont typeface="Arial" panose="020B0604020202020204" pitchFamily="34" charset="0"/>
              <a:buChar char="•"/>
            </a:pPr>
            <a:r>
              <a:rPr lang="en-US">
                <a:solidFill>
                  <a:schemeClr val="tx1">
                    <a:alpha val="80000"/>
                  </a:schemeClr>
                </a:solidFill>
                <a:latin typeface="Proxima Nova" panose="020B0503030502060204" pitchFamily="34" charset="0"/>
              </a:rPr>
              <a:t>Make sure that the latest code is running</a:t>
            </a:r>
          </a:p>
          <a:p>
            <a:pPr indent="-228600" defTabSz="914400">
              <a:lnSpc>
                <a:spcPct val="90000"/>
              </a:lnSpc>
              <a:spcAft>
                <a:spcPts val="1200"/>
              </a:spcAft>
              <a:buFont typeface="Arial" panose="020B0604020202020204" pitchFamily="34" charset="0"/>
              <a:buChar char="•"/>
            </a:pPr>
            <a:endParaRPr lang="en-US">
              <a:solidFill>
                <a:schemeClr val="tx1">
                  <a:alpha val="80000"/>
                </a:schemeClr>
              </a:solidFill>
              <a:latin typeface="Proxima Nova" panose="020B0503030502060204" pitchFamily="34" charset="0"/>
            </a:endParaRPr>
          </a:p>
        </p:txBody>
      </p:sp>
      <p:cxnSp>
        <p:nvCxnSpPr>
          <p:cNvPr id="23"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601642" y="6179024"/>
            <a:ext cx="1448569" cy="409316"/>
          </a:xfrm>
          <a:prstGeom prst="rect">
            <a:avLst/>
          </a:prstGeom>
        </p:spPr>
      </p:pic>
      <p:sp>
        <p:nvSpPr>
          <p:cNvPr id="3" name="Rectangle 2">
            <a:extLst>
              <a:ext uri="{FF2B5EF4-FFF2-40B4-BE49-F238E27FC236}">
                <a16:creationId xmlns:a16="http://schemas.microsoft.com/office/drawing/2014/main" id="{EF8BD357-B73C-EE3A-714F-A749B0A00105}"/>
              </a:ext>
            </a:extLst>
          </p:cNvPr>
          <p:cNvSpPr/>
          <p:nvPr/>
        </p:nvSpPr>
        <p:spPr>
          <a:xfrm>
            <a:off x="358981" y="1536185"/>
            <a:ext cx="5078272" cy="3862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6ECDFDB8-64A4-25EB-664C-6DF56BF140FC}"/>
              </a:ext>
            </a:extLst>
          </p:cNvPr>
          <p:cNvPicPr>
            <a:picLocks noChangeAspect="1"/>
          </p:cNvPicPr>
          <p:nvPr/>
        </p:nvPicPr>
        <p:blipFill>
          <a:blip r:embed="rId3"/>
          <a:stretch>
            <a:fillRect/>
          </a:stretch>
        </p:blipFill>
        <p:spPr>
          <a:xfrm>
            <a:off x="471198" y="1665339"/>
            <a:ext cx="4868995" cy="3627402"/>
          </a:xfrm>
          <a:prstGeom prst="rect">
            <a:avLst/>
          </a:prstGeom>
        </p:spPr>
      </p:pic>
    </p:spTree>
    <p:extLst>
      <p:ext uri="{BB962C8B-B14F-4D97-AF65-F5344CB8AC3E}">
        <p14:creationId xmlns:p14="http://schemas.microsoft.com/office/powerpoint/2010/main" val="1896966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66448" y="2942964"/>
            <a:ext cx="4214834" cy="1442720"/>
          </a:xfrm>
        </p:spPr>
        <p:txBody>
          <a:bodyPr/>
          <a:lstStyle/>
          <a:p>
            <a:pPr>
              <a:spcBef>
                <a:spcPts val="0"/>
              </a:spcBef>
            </a:pPr>
            <a:r>
              <a:rPr lang="en-US" sz="4800" b="1">
                <a:latin typeface="Proxima Nova" panose="020B0503030502060204" pitchFamily="34" charset="0"/>
              </a:rPr>
              <a:t>Coding a DAG</a:t>
            </a:r>
            <a:endParaRPr lang="en-NL" sz="2400">
              <a:latin typeface="Proxima Nova" panose="020B0503030502060204" pitchFamily="34" charset="0"/>
            </a:endParaRPr>
          </a:p>
        </p:txBody>
      </p:sp>
      <p:pic>
        <p:nvPicPr>
          <p:cNvPr id="2052" name="Picture 4" descr="Hello world - Free seo and web icons">
            <a:extLst>
              <a:ext uri="{FF2B5EF4-FFF2-40B4-BE49-F238E27FC236}">
                <a16:creationId xmlns:a16="http://schemas.microsoft.com/office/drawing/2014/main" id="{E1738D69-8CFD-6357-17AB-B12C54006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418" y="2066365"/>
            <a:ext cx="2541195" cy="254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23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7A2AB4-EC96-8D38-2682-3D608AADADDB}"/>
              </a:ext>
            </a:extLst>
          </p:cNvPr>
          <p:cNvSpPr txBox="1"/>
          <p:nvPr/>
        </p:nvSpPr>
        <p:spPr>
          <a:xfrm>
            <a:off x="500791" y="1295639"/>
            <a:ext cx="5349223" cy="4155497"/>
          </a:xfrm>
          <a:prstGeom prst="rect">
            <a:avLst/>
          </a:prstGeom>
          <a:solidFill>
            <a:schemeClr val="tx1"/>
          </a:solidFill>
        </p:spPr>
        <p:txBody>
          <a:bodyPr wrap="square">
            <a:spAutoFit/>
          </a:bodyPr>
          <a:lstStyle/>
          <a:p>
            <a:r>
              <a:rPr lang="en-US" sz="1100" b="0" dirty="0">
                <a:solidFill>
                  <a:srgbClr val="C74DED"/>
                </a:solidFill>
                <a:effectLst/>
                <a:latin typeface="MesloLGS NF" panose="020B0609030804020204" pitchFamily="49" charset="0"/>
              </a:rPr>
              <a:t>from</a:t>
            </a:r>
            <a:r>
              <a:rPr lang="en-US" sz="1100" b="0" dirty="0">
                <a:solidFill>
                  <a:srgbClr val="D5CED9"/>
                </a:solidFill>
                <a:effectLst/>
                <a:latin typeface="MesloLGS NF" panose="020B0609030804020204" pitchFamily="49" charset="0"/>
              </a:rPr>
              <a:t> </a:t>
            </a:r>
            <a:r>
              <a:rPr lang="en-US" sz="1100" b="0" dirty="0" err="1">
                <a:solidFill>
                  <a:srgbClr val="D5CED9"/>
                </a:solidFill>
                <a:effectLst/>
                <a:latin typeface="MesloLGS NF" panose="020B0609030804020204" pitchFamily="49" charset="0"/>
              </a:rPr>
              <a:t>airflow.models</a:t>
            </a:r>
            <a:r>
              <a:rPr lang="en-US" sz="1100" b="0" dirty="0">
                <a:solidFill>
                  <a:srgbClr val="D5CED9"/>
                </a:solidFill>
                <a:effectLst/>
                <a:latin typeface="MesloLGS NF" panose="020B0609030804020204" pitchFamily="49" charset="0"/>
              </a:rPr>
              <a:t> </a:t>
            </a:r>
            <a:r>
              <a:rPr lang="en-US" sz="1100" b="0" dirty="0">
                <a:solidFill>
                  <a:srgbClr val="C74DED"/>
                </a:solidFill>
                <a:effectLst/>
                <a:latin typeface="MesloLGS NF" panose="020B0609030804020204" pitchFamily="49" charset="0"/>
              </a:rPr>
              <a:t>import</a:t>
            </a:r>
            <a:r>
              <a:rPr lang="en-US" sz="1100" b="0" dirty="0">
                <a:solidFill>
                  <a:srgbClr val="D5CED9"/>
                </a:solidFill>
                <a:effectLst/>
                <a:latin typeface="MesloLGS NF" panose="020B0609030804020204" pitchFamily="49" charset="0"/>
              </a:rPr>
              <a:t> </a:t>
            </a:r>
            <a:r>
              <a:rPr lang="en-US" sz="1100" b="0" dirty="0">
                <a:solidFill>
                  <a:srgbClr val="F39C12"/>
                </a:solidFill>
                <a:effectLst/>
                <a:latin typeface="MesloLGS NF" panose="020B0609030804020204" pitchFamily="49" charset="0"/>
              </a:rPr>
              <a:t>DAG</a:t>
            </a:r>
            <a:endParaRPr lang="en-US" sz="1100" b="0" dirty="0">
              <a:solidFill>
                <a:srgbClr val="D5CED9"/>
              </a:solidFill>
              <a:effectLst/>
              <a:latin typeface="MesloLGS NF" panose="020B0609030804020204" pitchFamily="49" charset="0"/>
            </a:endParaRPr>
          </a:p>
          <a:p>
            <a:r>
              <a:rPr lang="en-US" sz="1100" b="0" dirty="0">
                <a:solidFill>
                  <a:srgbClr val="C74DED"/>
                </a:solidFill>
                <a:effectLst/>
                <a:latin typeface="MesloLGS NF" panose="020B0609030804020204" pitchFamily="49" charset="0"/>
              </a:rPr>
              <a:t>from</a:t>
            </a:r>
            <a:r>
              <a:rPr lang="en-US" sz="1100" b="0" dirty="0">
                <a:solidFill>
                  <a:srgbClr val="D5CED9"/>
                </a:solidFill>
                <a:effectLst/>
                <a:latin typeface="MesloLGS NF" panose="020B0609030804020204" pitchFamily="49" charset="0"/>
              </a:rPr>
              <a:t> </a:t>
            </a:r>
            <a:r>
              <a:rPr lang="en-US" sz="1100" b="0" dirty="0" err="1">
                <a:solidFill>
                  <a:srgbClr val="D5CED9"/>
                </a:solidFill>
                <a:effectLst/>
                <a:latin typeface="MesloLGS NF" panose="020B0609030804020204" pitchFamily="49" charset="0"/>
              </a:rPr>
              <a:t>airflow.operators.bash</a:t>
            </a:r>
            <a:r>
              <a:rPr lang="en-US" sz="1100" b="0" dirty="0">
                <a:solidFill>
                  <a:srgbClr val="D5CED9"/>
                </a:solidFill>
                <a:effectLst/>
                <a:latin typeface="MesloLGS NF" panose="020B0609030804020204" pitchFamily="49" charset="0"/>
              </a:rPr>
              <a:t> </a:t>
            </a:r>
            <a:r>
              <a:rPr lang="en-US" sz="1100" b="0" dirty="0">
                <a:solidFill>
                  <a:srgbClr val="C74DED"/>
                </a:solidFill>
                <a:effectLst/>
                <a:latin typeface="MesloLGS NF" panose="020B0609030804020204" pitchFamily="49" charset="0"/>
              </a:rPr>
              <a:t>import</a:t>
            </a:r>
            <a:r>
              <a:rPr lang="en-US" sz="1100" b="0" dirty="0">
                <a:solidFill>
                  <a:srgbClr val="D5CED9"/>
                </a:solidFill>
                <a:effectLst/>
                <a:latin typeface="MesloLGS NF" panose="020B0609030804020204" pitchFamily="49" charset="0"/>
              </a:rPr>
              <a:t> </a:t>
            </a:r>
            <a:r>
              <a:rPr lang="en-US" sz="1100" b="0" dirty="0" err="1">
                <a:solidFill>
                  <a:srgbClr val="D5CED9"/>
                </a:solidFill>
                <a:effectLst/>
                <a:latin typeface="MesloLGS NF" panose="020B0609030804020204" pitchFamily="49" charset="0"/>
              </a:rPr>
              <a:t>BashOperator</a:t>
            </a:r>
            <a:endParaRPr lang="en-US" sz="1100" b="0" dirty="0">
              <a:solidFill>
                <a:srgbClr val="D5CED9"/>
              </a:solidFill>
              <a:effectLst/>
              <a:latin typeface="MesloLGS NF" panose="020B0609030804020204" pitchFamily="49" charset="0"/>
            </a:endParaRPr>
          </a:p>
          <a:p>
            <a:r>
              <a:rPr lang="en-US" sz="1100" b="0" dirty="0">
                <a:solidFill>
                  <a:srgbClr val="C74DED"/>
                </a:solidFill>
                <a:effectLst/>
                <a:latin typeface="MesloLGS NF" panose="020B0609030804020204" pitchFamily="49" charset="0"/>
              </a:rPr>
              <a:t>from</a:t>
            </a:r>
            <a:r>
              <a:rPr lang="en-US" sz="1100" b="0" dirty="0">
                <a:solidFill>
                  <a:srgbClr val="D5CED9"/>
                </a:solidFill>
                <a:effectLst/>
                <a:latin typeface="MesloLGS NF" panose="020B0609030804020204" pitchFamily="49" charset="0"/>
              </a:rPr>
              <a:t> </a:t>
            </a:r>
            <a:r>
              <a:rPr lang="en-US" sz="1100" b="0" dirty="0" err="1">
                <a:solidFill>
                  <a:srgbClr val="D5CED9"/>
                </a:solidFill>
                <a:effectLst/>
                <a:latin typeface="MesloLGS NF" panose="020B0609030804020204" pitchFamily="49" charset="0"/>
              </a:rPr>
              <a:t>airflow.operators.python</a:t>
            </a:r>
            <a:r>
              <a:rPr lang="en-US" sz="1100" b="0" dirty="0">
                <a:solidFill>
                  <a:srgbClr val="D5CED9"/>
                </a:solidFill>
                <a:effectLst/>
                <a:latin typeface="MesloLGS NF" panose="020B0609030804020204" pitchFamily="49" charset="0"/>
              </a:rPr>
              <a:t> </a:t>
            </a:r>
            <a:r>
              <a:rPr lang="en-US" sz="1100" b="0" dirty="0">
                <a:solidFill>
                  <a:srgbClr val="C74DED"/>
                </a:solidFill>
                <a:effectLst/>
                <a:latin typeface="MesloLGS NF" panose="020B0609030804020204" pitchFamily="49" charset="0"/>
              </a:rPr>
              <a:t>import</a:t>
            </a:r>
            <a:r>
              <a:rPr lang="en-US" sz="1100" b="0" dirty="0">
                <a:solidFill>
                  <a:srgbClr val="D5CED9"/>
                </a:solidFill>
                <a:effectLst/>
                <a:latin typeface="MesloLGS NF" panose="020B0609030804020204" pitchFamily="49" charset="0"/>
              </a:rPr>
              <a:t> </a:t>
            </a:r>
            <a:r>
              <a:rPr lang="en-US" sz="1100" b="0" dirty="0" err="1">
                <a:solidFill>
                  <a:srgbClr val="D5CED9"/>
                </a:solidFill>
                <a:effectLst/>
                <a:latin typeface="MesloLGS NF" panose="020B0609030804020204" pitchFamily="49" charset="0"/>
              </a:rPr>
              <a:t>PythonOperator</a:t>
            </a:r>
            <a:endParaRPr lang="en-US" sz="1100" b="0" dirty="0">
              <a:solidFill>
                <a:srgbClr val="D5CED9"/>
              </a:solidFill>
              <a:effectLst/>
              <a:latin typeface="MesloLGS NF" panose="020B0609030804020204" pitchFamily="49" charset="0"/>
            </a:endParaRPr>
          </a:p>
          <a:p>
            <a:r>
              <a:rPr lang="en-US" sz="1100" b="0" dirty="0">
                <a:solidFill>
                  <a:srgbClr val="C74DED"/>
                </a:solidFill>
                <a:effectLst/>
                <a:latin typeface="MesloLGS NF" panose="020B0609030804020204" pitchFamily="49" charset="0"/>
              </a:rPr>
              <a:t>import</a:t>
            </a:r>
            <a:r>
              <a:rPr lang="en-US" sz="1100" b="0" dirty="0">
                <a:solidFill>
                  <a:srgbClr val="D5CED9"/>
                </a:solidFill>
                <a:effectLst/>
                <a:latin typeface="MesloLGS NF" panose="020B0609030804020204" pitchFamily="49" charset="0"/>
              </a:rPr>
              <a:t> pendulum</a:t>
            </a:r>
          </a:p>
          <a:p>
            <a:br>
              <a:rPr lang="en-US" sz="1100" b="0" dirty="0">
                <a:solidFill>
                  <a:srgbClr val="D5CED9"/>
                </a:solidFill>
                <a:effectLst/>
                <a:latin typeface="MesloLGS NF" panose="020B0609030804020204" pitchFamily="49" charset="0"/>
              </a:rPr>
            </a:br>
            <a:r>
              <a:rPr lang="en-US" sz="1100" b="0" dirty="0">
                <a:solidFill>
                  <a:srgbClr val="D5CED9"/>
                </a:solidFill>
                <a:effectLst/>
                <a:latin typeface="MesloLGS NF" panose="020B0609030804020204" pitchFamily="49" charset="0"/>
              </a:rPr>
              <a:t>with </a:t>
            </a:r>
            <a:r>
              <a:rPr lang="en-US" sz="1100" b="0" dirty="0">
                <a:solidFill>
                  <a:srgbClr val="FFE66D"/>
                </a:solidFill>
                <a:effectLst/>
                <a:latin typeface="MesloLGS NF" panose="020B0609030804020204" pitchFamily="49" charset="0"/>
              </a:rPr>
              <a:t>DAG</a:t>
            </a:r>
            <a:r>
              <a:rPr lang="en-US" sz="1100" b="0" dirty="0">
                <a:solidFill>
                  <a:srgbClr val="D5CED9"/>
                </a:solidFill>
                <a:effectLst/>
                <a:latin typeface="MesloLGS NF" panose="020B0609030804020204" pitchFamily="49" charset="0"/>
              </a:rPr>
              <a:t>(</a:t>
            </a:r>
          </a:p>
          <a:p>
            <a:r>
              <a:rPr lang="en-US" sz="1100" b="0" dirty="0">
                <a:solidFill>
                  <a:srgbClr val="D5CED9"/>
                </a:solidFill>
                <a:effectLst/>
                <a:latin typeface="MesloLGS NF" panose="020B0609030804020204" pitchFamily="49" charset="0"/>
              </a:rPr>
              <a:t>    </a:t>
            </a:r>
            <a:r>
              <a:rPr lang="en-US" sz="1100" b="0" dirty="0" err="1">
                <a:solidFill>
                  <a:srgbClr val="00E8C6"/>
                </a:solidFill>
                <a:effectLst/>
                <a:latin typeface="MesloLGS NF" panose="020B0609030804020204" pitchFamily="49" charset="0"/>
              </a:rPr>
              <a:t>dag_id</a:t>
            </a:r>
            <a:r>
              <a:rPr lang="en-US" sz="1100" b="0" dirty="0">
                <a:solidFill>
                  <a:srgbClr val="EE5D43"/>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a:t>
            </a:r>
            <a:r>
              <a:rPr lang="en-US" sz="1100" b="0" dirty="0" err="1">
                <a:solidFill>
                  <a:srgbClr val="96E072"/>
                </a:solidFill>
                <a:effectLst/>
                <a:latin typeface="MesloLGS NF" panose="020B0609030804020204" pitchFamily="49" charset="0"/>
              </a:rPr>
              <a:t>hello_world</a:t>
            </a:r>
            <a:r>
              <a:rPr lang="en-US" sz="1100" b="0" dirty="0">
                <a:solidFill>
                  <a:srgbClr val="96E072"/>
                </a:solidFill>
                <a:effectLst/>
                <a:latin typeface="MesloLGS NF" panose="020B0609030804020204" pitchFamily="49" charset="0"/>
              </a:rPr>
              <a:t>"</a:t>
            </a:r>
            <a:r>
              <a:rPr lang="en-US" sz="1100" b="0" dirty="0">
                <a:solidFill>
                  <a:srgbClr val="D5CED9"/>
                </a:solidFill>
                <a:effectLst/>
                <a:latin typeface="MesloLGS NF" panose="020B0609030804020204" pitchFamily="49" charset="0"/>
              </a:rPr>
              <a:t>,</a:t>
            </a:r>
          </a:p>
          <a:p>
            <a:r>
              <a:rPr lang="en-US" sz="1100" b="0" dirty="0">
                <a:solidFill>
                  <a:srgbClr val="D5CED9"/>
                </a:solidFill>
                <a:effectLst/>
                <a:latin typeface="MesloLGS NF" panose="020B0609030804020204" pitchFamily="49" charset="0"/>
              </a:rPr>
              <a:t>    </a:t>
            </a:r>
            <a:r>
              <a:rPr lang="en-US" sz="1100" b="0" dirty="0" err="1">
                <a:solidFill>
                  <a:srgbClr val="00E8C6"/>
                </a:solidFill>
                <a:effectLst/>
                <a:latin typeface="MesloLGS NF" panose="020B0609030804020204" pitchFamily="49" charset="0"/>
              </a:rPr>
              <a:t>start_date</a:t>
            </a:r>
            <a:r>
              <a:rPr lang="en-US" sz="1100" b="0" dirty="0">
                <a:solidFill>
                  <a:srgbClr val="D5CED9"/>
                </a:solidFill>
                <a:effectLst/>
                <a:latin typeface="MesloLGS NF" panose="020B0609030804020204" pitchFamily="49" charset="0"/>
              </a:rPr>
              <a:t> </a:t>
            </a:r>
            <a:r>
              <a:rPr lang="en-US" sz="1100" b="0" dirty="0">
                <a:solidFill>
                  <a:srgbClr val="EE5D43"/>
                </a:solidFill>
                <a:effectLst/>
                <a:latin typeface="MesloLGS NF" panose="020B0609030804020204" pitchFamily="49" charset="0"/>
              </a:rPr>
              <a:t>=</a:t>
            </a:r>
            <a:r>
              <a:rPr lang="en-US" sz="1100" b="0" dirty="0">
                <a:solidFill>
                  <a:srgbClr val="D5CED9"/>
                </a:solidFill>
                <a:effectLst/>
                <a:latin typeface="MesloLGS NF" panose="020B0609030804020204" pitchFamily="49" charset="0"/>
              </a:rPr>
              <a:t> </a:t>
            </a:r>
            <a:r>
              <a:rPr lang="en-US" sz="1100" b="0" dirty="0" err="1">
                <a:solidFill>
                  <a:srgbClr val="D5CED9"/>
                </a:solidFill>
                <a:effectLst/>
                <a:latin typeface="MesloLGS NF" panose="020B0609030804020204" pitchFamily="49" charset="0"/>
              </a:rPr>
              <a:t>pendulum.</a:t>
            </a:r>
            <a:r>
              <a:rPr lang="en-US" sz="1100" b="0" dirty="0" err="1">
                <a:solidFill>
                  <a:srgbClr val="FFE66D"/>
                </a:solidFill>
                <a:effectLst/>
                <a:latin typeface="MesloLGS NF" panose="020B0609030804020204" pitchFamily="49" charset="0"/>
              </a:rPr>
              <a:t>today</a:t>
            </a:r>
            <a:r>
              <a:rPr lang="en-US" sz="1100" b="0" dirty="0">
                <a:solidFill>
                  <a:srgbClr val="D5CED9"/>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'UTC'</a:t>
            </a:r>
            <a:r>
              <a:rPr lang="en-US" sz="1100" b="0" dirty="0">
                <a:solidFill>
                  <a:srgbClr val="D5CED9"/>
                </a:solidFill>
                <a:effectLst/>
                <a:latin typeface="MesloLGS NF" panose="020B0609030804020204" pitchFamily="49" charset="0"/>
              </a:rPr>
              <a:t>).</a:t>
            </a:r>
            <a:r>
              <a:rPr lang="en-US" sz="1100" b="0" dirty="0">
                <a:solidFill>
                  <a:srgbClr val="FFE66D"/>
                </a:solidFill>
                <a:effectLst/>
                <a:latin typeface="MesloLGS NF" panose="020B0609030804020204" pitchFamily="49" charset="0"/>
              </a:rPr>
              <a:t>add</a:t>
            </a:r>
            <a:r>
              <a:rPr lang="en-US" sz="1100" b="0" dirty="0">
                <a:solidFill>
                  <a:srgbClr val="D5CED9"/>
                </a:solidFill>
                <a:effectLst/>
                <a:latin typeface="MesloLGS NF" panose="020B0609030804020204" pitchFamily="49" charset="0"/>
              </a:rPr>
              <a:t>(</a:t>
            </a:r>
            <a:r>
              <a:rPr lang="en-US" sz="1100" b="0" dirty="0">
                <a:solidFill>
                  <a:srgbClr val="00E8C6"/>
                </a:solidFill>
                <a:effectLst/>
                <a:latin typeface="MesloLGS NF" panose="020B0609030804020204" pitchFamily="49" charset="0"/>
              </a:rPr>
              <a:t>days</a:t>
            </a:r>
            <a:r>
              <a:rPr lang="en-US" sz="1100" b="0" dirty="0">
                <a:solidFill>
                  <a:srgbClr val="EE5D43"/>
                </a:solidFill>
                <a:effectLst/>
                <a:latin typeface="MesloLGS NF" panose="020B0609030804020204" pitchFamily="49" charset="0"/>
              </a:rPr>
              <a:t>=-</a:t>
            </a:r>
            <a:r>
              <a:rPr lang="en-US" sz="1100" b="0" dirty="0">
                <a:solidFill>
                  <a:srgbClr val="F39C12"/>
                </a:solidFill>
                <a:effectLst/>
                <a:latin typeface="MesloLGS NF" panose="020B0609030804020204" pitchFamily="49" charset="0"/>
              </a:rPr>
              <a:t>14</a:t>
            </a:r>
            <a:r>
              <a:rPr lang="en-US" sz="1100" b="0" dirty="0">
                <a:solidFill>
                  <a:srgbClr val="D5CED9"/>
                </a:solidFill>
                <a:effectLst/>
                <a:latin typeface="MesloLGS NF" panose="020B0609030804020204" pitchFamily="49" charset="0"/>
              </a:rPr>
              <a:t>),</a:t>
            </a:r>
          </a:p>
          <a:p>
            <a:r>
              <a:rPr lang="en-US" sz="1100" b="0" dirty="0">
                <a:solidFill>
                  <a:srgbClr val="D5CED9"/>
                </a:solidFill>
                <a:effectLst/>
                <a:latin typeface="MesloLGS NF" panose="020B0609030804020204" pitchFamily="49" charset="0"/>
              </a:rPr>
              <a:t>    </a:t>
            </a:r>
            <a:r>
              <a:rPr lang="en-US" sz="1100" b="0" dirty="0">
                <a:solidFill>
                  <a:srgbClr val="00E8C6"/>
                </a:solidFill>
                <a:effectLst/>
                <a:latin typeface="MesloLGS NF" panose="020B0609030804020204" pitchFamily="49" charset="0"/>
              </a:rPr>
              <a:t>description</a:t>
            </a:r>
            <a:r>
              <a:rPr lang="en-US" sz="1100" b="0" dirty="0">
                <a:solidFill>
                  <a:srgbClr val="EE5D43"/>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'This DAG will print "Hello“ &amp; "World".'</a:t>
            </a:r>
            <a:r>
              <a:rPr lang="en-US" sz="1100" b="0" dirty="0">
                <a:solidFill>
                  <a:srgbClr val="D5CED9"/>
                </a:solidFill>
                <a:effectLst/>
                <a:latin typeface="MesloLGS NF" panose="020B0609030804020204" pitchFamily="49" charset="0"/>
              </a:rPr>
              <a:t>,</a:t>
            </a:r>
          </a:p>
          <a:p>
            <a:r>
              <a:rPr lang="en-US" sz="1100" b="0" dirty="0">
                <a:solidFill>
                  <a:srgbClr val="D5CED9"/>
                </a:solidFill>
                <a:effectLst/>
                <a:latin typeface="MesloLGS NF" panose="020B0609030804020204" pitchFamily="49" charset="0"/>
              </a:rPr>
              <a:t>    </a:t>
            </a:r>
            <a:r>
              <a:rPr lang="en-US" sz="1100" b="0" dirty="0">
                <a:solidFill>
                  <a:srgbClr val="00E8C6"/>
                </a:solidFill>
                <a:effectLst/>
                <a:latin typeface="MesloLGS NF" panose="020B0609030804020204" pitchFamily="49" charset="0"/>
              </a:rPr>
              <a:t>schedule</a:t>
            </a:r>
            <a:r>
              <a:rPr lang="en-US" sz="1100" b="0" dirty="0">
                <a:solidFill>
                  <a:srgbClr val="EE5D43"/>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"@daily"</a:t>
            </a:r>
            <a:r>
              <a:rPr lang="en-US" sz="1100" b="0" dirty="0">
                <a:solidFill>
                  <a:srgbClr val="D5CED9"/>
                </a:solidFill>
                <a:effectLst/>
                <a:latin typeface="MesloLGS NF" panose="020B0609030804020204" pitchFamily="49" charset="0"/>
              </a:rPr>
              <a:t>,</a:t>
            </a:r>
          </a:p>
          <a:p>
            <a:r>
              <a:rPr lang="en-US" sz="1100" b="0" dirty="0">
                <a:solidFill>
                  <a:srgbClr val="D5CED9"/>
                </a:solidFill>
                <a:effectLst/>
                <a:latin typeface="MesloLGS NF" panose="020B0609030804020204" pitchFamily="49" charset="0"/>
              </a:rPr>
              <a:t>):</a:t>
            </a:r>
          </a:p>
          <a:p>
            <a:pPr lvl="1"/>
            <a:br>
              <a:rPr lang="en-US" sz="1100" b="0" dirty="0">
                <a:solidFill>
                  <a:srgbClr val="D5CED9"/>
                </a:solidFill>
                <a:effectLst/>
                <a:latin typeface="MesloLGS NF" panose="020B0609030804020204" pitchFamily="49" charset="0"/>
              </a:rPr>
            </a:br>
            <a:r>
              <a:rPr lang="en-US" sz="1100" b="0" dirty="0">
                <a:solidFill>
                  <a:srgbClr val="D5CED9"/>
                </a:solidFill>
                <a:effectLst/>
                <a:latin typeface="MesloLGS NF" panose="020B0609030804020204" pitchFamily="49" charset="0"/>
              </a:rPr>
              <a:t>hello </a:t>
            </a:r>
            <a:r>
              <a:rPr lang="en-US" sz="1100" b="0" dirty="0">
                <a:solidFill>
                  <a:srgbClr val="EE5D43"/>
                </a:solidFill>
                <a:effectLst/>
                <a:latin typeface="MesloLGS NF" panose="020B0609030804020204" pitchFamily="49" charset="0"/>
              </a:rPr>
              <a:t>=</a:t>
            </a:r>
            <a:r>
              <a:rPr lang="en-US" sz="1100" b="0" dirty="0">
                <a:solidFill>
                  <a:srgbClr val="D5CED9"/>
                </a:solidFill>
                <a:effectLst/>
                <a:latin typeface="MesloLGS NF" panose="020B0609030804020204" pitchFamily="49" charset="0"/>
              </a:rPr>
              <a:t> </a:t>
            </a:r>
            <a:r>
              <a:rPr lang="en-US" sz="1100" b="0" dirty="0" err="1">
                <a:solidFill>
                  <a:srgbClr val="FFE66D"/>
                </a:solidFill>
                <a:effectLst/>
                <a:latin typeface="MesloLGS NF" panose="020B0609030804020204" pitchFamily="49" charset="0"/>
              </a:rPr>
              <a:t>BashOperator</a:t>
            </a:r>
            <a:r>
              <a:rPr lang="en-US" sz="1100" b="0" dirty="0">
                <a:solidFill>
                  <a:srgbClr val="D5CED9"/>
                </a:solidFill>
                <a:effectLst/>
                <a:latin typeface="MesloLGS NF" panose="020B0609030804020204" pitchFamily="49" charset="0"/>
              </a:rPr>
              <a:t>(</a:t>
            </a:r>
          </a:p>
          <a:p>
            <a:pPr lvl="2"/>
            <a:r>
              <a:rPr lang="en-US" sz="1100" b="0" dirty="0" err="1">
                <a:solidFill>
                  <a:srgbClr val="00E8C6"/>
                </a:solidFill>
                <a:effectLst/>
                <a:latin typeface="MesloLGS NF" panose="020B0609030804020204" pitchFamily="49" charset="0"/>
              </a:rPr>
              <a:t>task_id</a:t>
            </a:r>
            <a:r>
              <a:rPr lang="en-US" sz="1100" b="0" dirty="0">
                <a:solidFill>
                  <a:srgbClr val="EE5D43"/>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"hello"</a:t>
            </a:r>
            <a:r>
              <a:rPr lang="en-US" sz="1100" b="0" dirty="0">
                <a:solidFill>
                  <a:srgbClr val="D5CED9"/>
                </a:solidFill>
                <a:effectLst/>
                <a:latin typeface="MesloLGS NF" panose="020B0609030804020204" pitchFamily="49" charset="0"/>
              </a:rPr>
              <a:t>, </a:t>
            </a:r>
          </a:p>
          <a:p>
            <a:pPr lvl="2"/>
            <a:r>
              <a:rPr lang="en-US" sz="1100" b="0" dirty="0" err="1">
                <a:solidFill>
                  <a:srgbClr val="00E8C6"/>
                </a:solidFill>
                <a:effectLst/>
                <a:latin typeface="MesloLGS NF" panose="020B0609030804020204" pitchFamily="49" charset="0"/>
              </a:rPr>
              <a:t>bash_command</a:t>
            </a:r>
            <a:r>
              <a:rPr lang="en-US" sz="1100" b="0" dirty="0">
                <a:solidFill>
                  <a:srgbClr val="EE5D43"/>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"echo 'hello’”</a:t>
            </a:r>
          </a:p>
          <a:p>
            <a:pPr lvl="1"/>
            <a:r>
              <a:rPr lang="en-US" sz="1100" b="0" dirty="0">
                <a:solidFill>
                  <a:srgbClr val="D5CED9"/>
                </a:solidFill>
                <a:effectLst/>
                <a:latin typeface="MesloLGS NF" panose="020B0609030804020204" pitchFamily="49" charset="0"/>
              </a:rPr>
              <a:t>)</a:t>
            </a:r>
          </a:p>
          <a:p>
            <a:pPr lvl="1"/>
            <a:endParaRPr lang="en-US" sz="1100" b="0" dirty="0">
              <a:solidFill>
                <a:srgbClr val="D5CED9"/>
              </a:solidFill>
              <a:effectLst/>
              <a:latin typeface="MesloLGS NF" panose="020B0609030804020204" pitchFamily="49" charset="0"/>
            </a:endParaRPr>
          </a:p>
          <a:p>
            <a:pPr lvl="1"/>
            <a:r>
              <a:rPr lang="en-US" sz="1100" b="0" dirty="0">
                <a:solidFill>
                  <a:srgbClr val="D5CED9"/>
                </a:solidFill>
                <a:effectLst/>
                <a:latin typeface="MesloLGS NF" panose="020B0609030804020204" pitchFamily="49" charset="0"/>
              </a:rPr>
              <a:t>world </a:t>
            </a:r>
            <a:r>
              <a:rPr lang="en-US" sz="1100" b="0" dirty="0">
                <a:solidFill>
                  <a:srgbClr val="EE5D43"/>
                </a:solidFill>
                <a:effectLst/>
                <a:latin typeface="MesloLGS NF" panose="020B0609030804020204" pitchFamily="49" charset="0"/>
              </a:rPr>
              <a:t>=</a:t>
            </a:r>
            <a:r>
              <a:rPr lang="en-US" sz="1100" b="0" dirty="0">
                <a:solidFill>
                  <a:srgbClr val="D5CED9"/>
                </a:solidFill>
                <a:effectLst/>
                <a:latin typeface="MesloLGS NF" panose="020B0609030804020204" pitchFamily="49" charset="0"/>
              </a:rPr>
              <a:t> </a:t>
            </a:r>
            <a:r>
              <a:rPr lang="en-US" sz="1100" b="0" dirty="0" err="1">
                <a:solidFill>
                  <a:srgbClr val="FFE66D"/>
                </a:solidFill>
                <a:effectLst/>
                <a:latin typeface="MesloLGS NF" panose="020B0609030804020204" pitchFamily="49" charset="0"/>
              </a:rPr>
              <a:t>PythonOperator</a:t>
            </a:r>
            <a:r>
              <a:rPr lang="en-US" sz="1100" b="0" dirty="0">
                <a:solidFill>
                  <a:srgbClr val="D5CED9"/>
                </a:solidFill>
                <a:effectLst/>
                <a:latin typeface="MesloLGS NF" panose="020B0609030804020204" pitchFamily="49" charset="0"/>
              </a:rPr>
              <a:t>(</a:t>
            </a:r>
          </a:p>
          <a:p>
            <a:pPr lvl="1"/>
            <a:r>
              <a:rPr lang="en-US" sz="1100" dirty="0">
                <a:solidFill>
                  <a:srgbClr val="D5CED9"/>
                </a:solidFill>
                <a:latin typeface="MesloLGS NF" panose="020B0609030804020204" pitchFamily="49" charset="0"/>
              </a:rPr>
              <a:t>	</a:t>
            </a:r>
            <a:r>
              <a:rPr lang="en-US" sz="1100" b="0" dirty="0" err="1">
                <a:solidFill>
                  <a:srgbClr val="00E8C6"/>
                </a:solidFill>
                <a:effectLst/>
                <a:latin typeface="MesloLGS NF" panose="020B0609030804020204" pitchFamily="49" charset="0"/>
              </a:rPr>
              <a:t>task_id</a:t>
            </a:r>
            <a:r>
              <a:rPr lang="en-US" sz="1100" b="0" dirty="0">
                <a:solidFill>
                  <a:srgbClr val="EE5D43"/>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"world"</a:t>
            </a:r>
            <a:r>
              <a:rPr lang="en-US" sz="1100" b="0" dirty="0">
                <a:solidFill>
                  <a:srgbClr val="D5CED9"/>
                </a:solidFill>
                <a:effectLst/>
                <a:latin typeface="MesloLGS NF" panose="020B0609030804020204" pitchFamily="49" charset="0"/>
              </a:rPr>
              <a:t>, </a:t>
            </a:r>
          </a:p>
          <a:p>
            <a:pPr lvl="1"/>
            <a:r>
              <a:rPr lang="en-US" sz="1100" dirty="0">
                <a:solidFill>
                  <a:srgbClr val="D5CED9"/>
                </a:solidFill>
                <a:latin typeface="MesloLGS NF" panose="020B0609030804020204" pitchFamily="49" charset="0"/>
              </a:rPr>
              <a:t>	</a:t>
            </a:r>
            <a:r>
              <a:rPr lang="en-US" sz="1100" b="0" dirty="0" err="1">
                <a:solidFill>
                  <a:srgbClr val="00E8C6"/>
                </a:solidFill>
                <a:effectLst/>
                <a:latin typeface="MesloLGS NF" panose="020B0609030804020204" pitchFamily="49" charset="0"/>
              </a:rPr>
              <a:t>python_callable</a:t>
            </a:r>
            <a:r>
              <a:rPr lang="en-US" sz="1100" b="0" dirty="0">
                <a:solidFill>
                  <a:srgbClr val="EE5D43"/>
                </a:solidFill>
                <a:effectLst/>
                <a:latin typeface="MesloLGS NF" panose="020B0609030804020204" pitchFamily="49" charset="0"/>
              </a:rPr>
              <a:t>=</a:t>
            </a:r>
            <a:r>
              <a:rPr lang="en-US" sz="1100" b="0" dirty="0">
                <a:solidFill>
                  <a:srgbClr val="C74DED"/>
                </a:solidFill>
                <a:effectLst/>
                <a:latin typeface="MesloLGS NF" panose="020B0609030804020204" pitchFamily="49" charset="0"/>
              </a:rPr>
              <a:t>lambda</a:t>
            </a:r>
            <a:r>
              <a:rPr lang="en-US" sz="1100" b="0" dirty="0">
                <a:solidFill>
                  <a:srgbClr val="D5CED9"/>
                </a:solidFill>
                <a:effectLst/>
                <a:latin typeface="MesloLGS NF" panose="020B0609030804020204" pitchFamily="49" charset="0"/>
              </a:rPr>
              <a:t>: </a:t>
            </a:r>
            <a:r>
              <a:rPr lang="en-US" sz="1100" b="0" dirty="0">
                <a:solidFill>
                  <a:srgbClr val="FFE66D"/>
                </a:solidFill>
                <a:effectLst/>
                <a:latin typeface="MesloLGS NF" panose="020B0609030804020204" pitchFamily="49" charset="0"/>
              </a:rPr>
              <a:t>print</a:t>
            </a:r>
            <a:r>
              <a:rPr lang="en-US" sz="1100" b="0" dirty="0">
                <a:solidFill>
                  <a:srgbClr val="D5CED9"/>
                </a:solidFill>
                <a:effectLst/>
                <a:latin typeface="MesloLGS NF" panose="020B0609030804020204" pitchFamily="49" charset="0"/>
              </a:rPr>
              <a:t>(</a:t>
            </a:r>
            <a:r>
              <a:rPr lang="en-US" sz="1100" b="0" dirty="0">
                <a:solidFill>
                  <a:srgbClr val="96E072"/>
                </a:solidFill>
                <a:effectLst/>
                <a:latin typeface="MesloLGS NF" panose="020B0609030804020204" pitchFamily="49" charset="0"/>
              </a:rPr>
              <a:t>"world"</a:t>
            </a:r>
            <a:r>
              <a:rPr lang="en-US" sz="1100" b="0" dirty="0">
                <a:solidFill>
                  <a:srgbClr val="D5CED9"/>
                </a:solidFill>
                <a:effectLst/>
                <a:latin typeface="MesloLGS NF" panose="020B0609030804020204" pitchFamily="49" charset="0"/>
              </a:rPr>
              <a:t>)</a:t>
            </a:r>
          </a:p>
          <a:p>
            <a:pPr lvl="1"/>
            <a:r>
              <a:rPr lang="en-US" sz="1100" b="0" dirty="0">
                <a:solidFill>
                  <a:srgbClr val="D5CED9"/>
                </a:solidFill>
                <a:effectLst/>
                <a:latin typeface="MesloLGS NF" panose="020B0609030804020204" pitchFamily="49" charset="0"/>
              </a:rPr>
              <a:t>)</a:t>
            </a:r>
          </a:p>
          <a:p>
            <a:pPr lvl="1"/>
            <a:br>
              <a:rPr lang="en-US" sz="1100" b="0" dirty="0">
                <a:solidFill>
                  <a:srgbClr val="D5CED9"/>
                </a:solidFill>
                <a:effectLst/>
                <a:latin typeface="MesloLGS NF" panose="020B0609030804020204" pitchFamily="49" charset="0"/>
              </a:rPr>
            </a:br>
            <a:r>
              <a:rPr lang="en-US" sz="1100" b="0" dirty="0">
                <a:solidFill>
                  <a:srgbClr val="D5CED9"/>
                </a:solidFill>
                <a:effectLst/>
                <a:latin typeface="MesloLGS NF" panose="020B0609030804020204" pitchFamily="49" charset="0"/>
              </a:rPr>
              <a:t>hello </a:t>
            </a:r>
            <a:r>
              <a:rPr lang="en-US" sz="1100" b="0" dirty="0">
                <a:solidFill>
                  <a:srgbClr val="EE5D43"/>
                </a:solidFill>
                <a:effectLst/>
                <a:latin typeface="MesloLGS NF" panose="020B0609030804020204" pitchFamily="49" charset="0"/>
              </a:rPr>
              <a:t>&gt;&gt;</a:t>
            </a:r>
            <a:r>
              <a:rPr lang="en-US" sz="1100" b="0" dirty="0">
                <a:solidFill>
                  <a:srgbClr val="D5CED9"/>
                </a:solidFill>
                <a:effectLst/>
                <a:latin typeface="MesloLGS NF" panose="020B0609030804020204" pitchFamily="49" charset="0"/>
              </a:rPr>
              <a:t> world</a:t>
            </a:r>
          </a:p>
          <a:p>
            <a:pPr marL="57150" defTabSz="914400">
              <a:lnSpc>
                <a:spcPct val="90000"/>
              </a:lnSpc>
              <a:spcAft>
                <a:spcPts val="1800"/>
              </a:spcAft>
            </a:pPr>
            <a:endParaRPr lang="en-US" sz="1200" dirty="0">
              <a:latin typeface="Proxima Nova" panose="020B0503030502060204" pitchFamily="34" charset="0"/>
            </a:endParaRPr>
          </a:p>
        </p:txBody>
      </p:sp>
      <p:sp>
        <p:nvSpPr>
          <p:cNvPr id="14" name="Rechthoek 48">
            <a:extLst>
              <a:ext uri="{FF2B5EF4-FFF2-40B4-BE49-F238E27FC236}">
                <a16:creationId xmlns:a16="http://schemas.microsoft.com/office/drawing/2014/main" id="{C0E469CF-BC63-FD79-9736-E37DF2A65C8B}"/>
              </a:ext>
            </a:extLst>
          </p:cNvPr>
          <p:cNvSpPr/>
          <p:nvPr/>
        </p:nvSpPr>
        <p:spPr>
          <a:xfrm>
            <a:off x="533188" y="558064"/>
            <a:ext cx="10515600" cy="100459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b="1">
                <a:latin typeface="Proxima Nova" panose="020B0503030502060204" pitchFamily="34" charset="0"/>
              </a:rPr>
              <a:t>A Dag in Python</a:t>
            </a:r>
            <a:endParaRPr lang="en-US" sz="2800" b="1" kern="1200">
              <a:latin typeface="Proxima Nova" panose="020B0503030502060204" pitchFamily="34" charset="0"/>
              <a:ea typeface="+mj-ea"/>
              <a:cs typeface="+mj-cs"/>
            </a:endParaRPr>
          </a:p>
        </p:txBody>
      </p:sp>
      <p:pic>
        <p:nvPicPr>
          <p:cNvPr id="15" name="Picture 14">
            <a:extLst>
              <a:ext uri="{FF2B5EF4-FFF2-40B4-BE49-F238E27FC236}">
                <a16:creationId xmlns:a16="http://schemas.microsoft.com/office/drawing/2014/main" id="{A8913135-21E9-439A-12EA-A6ECA7929338}"/>
              </a:ext>
            </a:extLst>
          </p:cNvPr>
          <p:cNvPicPr/>
          <p:nvPr/>
        </p:nvPicPr>
        <p:blipFill>
          <a:blip r:embed="rId2">
            <a:clrChange>
              <a:clrFrom>
                <a:srgbClr val="FFFFFF"/>
              </a:clrFrom>
              <a:clrTo>
                <a:srgbClr val="FFFFFF">
                  <a:alpha val="0"/>
                </a:srgbClr>
              </a:clrTo>
            </a:clrChange>
          </a:blip>
          <a:stretch>
            <a:fillRect/>
          </a:stretch>
        </p:blipFill>
        <p:spPr>
          <a:xfrm>
            <a:off x="10599928" y="6053432"/>
            <a:ext cx="1448569" cy="460909"/>
          </a:xfrm>
          <a:prstGeom prst="rect">
            <a:avLst/>
          </a:prstGeom>
        </p:spPr>
      </p:pic>
      <p:cxnSp>
        <p:nvCxnSpPr>
          <p:cNvPr id="5" name="Straight Arrow Connector 4">
            <a:extLst>
              <a:ext uri="{FF2B5EF4-FFF2-40B4-BE49-F238E27FC236}">
                <a16:creationId xmlns:a16="http://schemas.microsoft.com/office/drawing/2014/main" id="{68C8BB7B-8393-7F94-16A0-E6550CD98768}"/>
              </a:ext>
            </a:extLst>
          </p:cNvPr>
          <p:cNvCxnSpPr>
            <a:cxnSpLocks/>
          </p:cNvCxnSpPr>
          <p:nvPr/>
        </p:nvCxnSpPr>
        <p:spPr>
          <a:xfrm flipH="1">
            <a:off x="5604029" y="1882630"/>
            <a:ext cx="491971" cy="0"/>
          </a:xfrm>
          <a:prstGeom prst="straightConnector1">
            <a:avLst/>
          </a:prstGeom>
          <a:ln w="41275">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BE3F3122-0396-B1BF-5116-EB7E6DFC1364}"/>
              </a:ext>
            </a:extLst>
          </p:cNvPr>
          <p:cNvCxnSpPr>
            <a:cxnSpLocks/>
          </p:cNvCxnSpPr>
          <p:nvPr/>
        </p:nvCxnSpPr>
        <p:spPr>
          <a:xfrm flipH="1">
            <a:off x="5550801" y="2740538"/>
            <a:ext cx="491971" cy="0"/>
          </a:xfrm>
          <a:prstGeom prst="straightConnector1">
            <a:avLst/>
          </a:prstGeom>
          <a:ln w="41275">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C22557EE-9651-BA7E-F738-A1AD2F4C1D77}"/>
              </a:ext>
            </a:extLst>
          </p:cNvPr>
          <p:cNvCxnSpPr>
            <a:cxnSpLocks/>
          </p:cNvCxnSpPr>
          <p:nvPr/>
        </p:nvCxnSpPr>
        <p:spPr>
          <a:xfrm flipH="1">
            <a:off x="5540518" y="3937816"/>
            <a:ext cx="523325" cy="0"/>
          </a:xfrm>
          <a:prstGeom prst="straightConnector1">
            <a:avLst/>
          </a:prstGeom>
          <a:ln w="412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6FC4AB-A5E5-F943-EC8E-80A1E1495D03}"/>
              </a:ext>
            </a:extLst>
          </p:cNvPr>
          <p:cNvSpPr txBox="1"/>
          <p:nvPr/>
        </p:nvSpPr>
        <p:spPr>
          <a:xfrm>
            <a:off x="6096000" y="1697964"/>
            <a:ext cx="2037030" cy="338554"/>
          </a:xfrm>
          <a:prstGeom prst="rect">
            <a:avLst/>
          </a:prstGeom>
          <a:noFill/>
        </p:spPr>
        <p:txBody>
          <a:bodyPr wrap="square" rtlCol="0">
            <a:spAutoFit/>
          </a:bodyPr>
          <a:lstStyle/>
          <a:p>
            <a:r>
              <a:rPr lang="en-US" sz="1600">
                <a:latin typeface="Proxima Nova" panose="020B0503030502060204" pitchFamily="34" charset="0"/>
              </a:rPr>
              <a:t>imports</a:t>
            </a:r>
          </a:p>
        </p:txBody>
      </p:sp>
      <p:sp>
        <p:nvSpPr>
          <p:cNvPr id="9" name="TextBox 8">
            <a:extLst>
              <a:ext uri="{FF2B5EF4-FFF2-40B4-BE49-F238E27FC236}">
                <a16:creationId xmlns:a16="http://schemas.microsoft.com/office/drawing/2014/main" id="{3E0C7C28-FEF8-A925-A408-2B4189DC85BE}"/>
              </a:ext>
            </a:extLst>
          </p:cNvPr>
          <p:cNvSpPr txBox="1"/>
          <p:nvPr/>
        </p:nvSpPr>
        <p:spPr>
          <a:xfrm>
            <a:off x="6042772" y="2549541"/>
            <a:ext cx="2037030" cy="338554"/>
          </a:xfrm>
          <a:prstGeom prst="rect">
            <a:avLst/>
          </a:prstGeom>
          <a:noFill/>
        </p:spPr>
        <p:txBody>
          <a:bodyPr wrap="square" rtlCol="0">
            <a:spAutoFit/>
          </a:bodyPr>
          <a:lstStyle/>
          <a:p>
            <a:r>
              <a:rPr lang="en-US" sz="1600">
                <a:latin typeface="Proxima Nova" panose="020B0503030502060204" pitchFamily="34" charset="0"/>
              </a:rPr>
              <a:t>Our </a:t>
            </a:r>
            <a:r>
              <a:rPr lang="en-US" sz="1600" b="1">
                <a:latin typeface="Proxima Nova" panose="020B0503030502060204" pitchFamily="34" charset="0"/>
              </a:rPr>
              <a:t>DAG</a:t>
            </a:r>
            <a:r>
              <a:rPr lang="en-US" sz="1600">
                <a:latin typeface="Proxima Nova" panose="020B0503030502060204" pitchFamily="34" charset="0"/>
              </a:rPr>
              <a:t> object</a:t>
            </a:r>
          </a:p>
        </p:txBody>
      </p:sp>
      <p:sp>
        <p:nvSpPr>
          <p:cNvPr id="11" name="TextBox 10">
            <a:extLst>
              <a:ext uri="{FF2B5EF4-FFF2-40B4-BE49-F238E27FC236}">
                <a16:creationId xmlns:a16="http://schemas.microsoft.com/office/drawing/2014/main" id="{AA391DC9-664C-7B20-4F2B-8D3A8FBD12F7}"/>
              </a:ext>
            </a:extLst>
          </p:cNvPr>
          <p:cNvSpPr txBox="1"/>
          <p:nvPr/>
        </p:nvSpPr>
        <p:spPr>
          <a:xfrm>
            <a:off x="6087309" y="3522317"/>
            <a:ext cx="2706771" cy="830997"/>
          </a:xfrm>
          <a:prstGeom prst="rect">
            <a:avLst/>
          </a:prstGeom>
          <a:noFill/>
        </p:spPr>
        <p:txBody>
          <a:bodyPr wrap="square" rtlCol="0">
            <a:spAutoFit/>
          </a:bodyPr>
          <a:lstStyle/>
          <a:p>
            <a:r>
              <a:rPr lang="en-US" sz="1600" b="1">
                <a:latin typeface="Proxima Nova" panose="020B0503030502060204" pitchFamily="34" charset="0"/>
              </a:rPr>
              <a:t>Tasks: </a:t>
            </a:r>
            <a:r>
              <a:rPr lang="en-US" sz="1600">
                <a:latin typeface="Proxima Nova" panose="020B0503030502060204" pitchFamily="34" charset="0"/>
              </a:rPr>
              <a:t>hello and world</a:t>
            </a:r>
          </a:p>
          <a:p>
            <a:r>
              <a:rPr lang="en-US" sz="1600" b="1">
                <a:latin typeface="Proxima Nova" panose="020B0503030502060204" pitchFamily="34" charset="0"/>
              </a:rPr>
              <a:t>Operators: </a:t>
            </a:r>
            <a:r>
              <a:rPr lang="en-US" sz="1600" err="1">
                <a:latin typeface="Proxima Nova" panose="020B0503030502060204" pitchFamily="34" charset="0"/>
              </a:rPr>
              <a:t>BashOperator</a:t>
            </a:r>
            <a:r>
              <a:rPr lang="en-US" sz="1600">
                <a:latin typeface="Proxima Nova" panose="020B0503030502060204" pitchFamily="34" charset="0"/>
              </a:rPr>
              <a:t> and </a:t>
            </a:r>
            <a:r>
              <a:rPr lang="en-US" sz="1600" err="1">
                <a:latin typeface="Proxima Nova" panose="020B0503030502060204" pitchFamily="34" charset="0"/>
              </a:rPr>
              <a:t>PythonOperator</a:t>
            </a:r>
            <a:endParaRPr lang="en-US" sz="1600">
              <a:latin typeface="Proxima Nova" panose="020B0503030502060204" pitchFamily="34" charset="0"/>
            </a:endParaRPr>
          </a:p>
        </p:txBody>
      </p:sp>
      <p:cxnSp>
        <p:nvCxnSpPr>
          <p:cNvPr id="12" name="Straight Arrow Connector 11">
            <a:extLst>
              <a:ext uri="{FF2B5EF4-FFF2-40B4-BE49-F238E27FC236}">
                <a16:creationId xmlns:a16="http://schemas.microsoft.com/office/drawing/2014/main" id="{779FEE1B-906E-A523-31ED-499F80C88362}"/>
              </a:ext>
            </a:extLst>
          </p:cNvPr>
          <p:cNvCxnSpPr>
            <a:cxnSpLocks/>
          </p:cNvCxnSpPr>
          <p:nvPr/>
        </p:nvCxnSpPr>
        <p:spPr>
          <a:xfrm flipH="1">
            <a:off x="2424933" y="5110448"/>
            <a:ext cx="840441" cy="0"/>
          </a:xfrm>
          <a:prstGeom prst="straightConnector1">
            <a:avLst/>
          </a:prstGeom>
          <a:ln w="412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8C3E706C-ADF0-763C-2EC1-3C1303FEEB7F}"/>
              </a:ext>
            </a:extLst>
          </p:cNvPr>
          <p:cNvSpPr txBox="1"/>
          <p:nvPr/>
        </p:nvSpPr>
        <p:spPr>
          <a:xfrm>
            <a:off x="3321289" y="4926029"/>
            <a:ext cx="1990282" cy="338554"/>
          </a:xfrm>
          <a:prstGeom prst="rect">
            <a:avLst/>
          </a:prstGeom>
          <a:solidFill>
            <a:schemeClr val="bg1">
              <a:lumMod val="95000"/>
            </a:schemeClr>
          </a:solidFill>
        </p:spPr>
        <p:txBody>
          <a:bodyPr wrap="square" rtlCol="0">
            <a:spAutoFit/>
          </a:bodyPr>
          <a:lstStyle/>
          <a:p>
            <a:r>
              <a:rPr lang="en-US" sz="1600">
                <a:latin typeface="Proxima Nova" panose="020B0503030502060204" pitchFamily="34" charset="0"/>
              </a:rPr>
              <a:t>Task dependencies</a:t>
            </a:r>
          </a:p>
        </p:txBody>
      </p:sp>
      <p:sp>
        <p:nvSpPr>
          <p:cNvPr id="22" name="Rounded Rectangle 3">
            <a:extLst>
              <a:ext uri="{FF2B5EF4-FFF2-40B4-BE49-F238E27FC236}">
                <a16:creationId xmlns:a16="http://schemas.microsoft.com/office/drawing/2014/main" id="{17A3E98F-E677-7A55-9713-1856F2EB671A}"/>
              </a:ext>
            </a:extLst>
          </p:cNvPr>
          <p:cNvSpPr/>
          <p:nvPr/>
        </p:nvSpPr>
        <p:spPr>
          <a:xfrm>
            <a:off x="1172001" y="6126040"/>
            <a:ext cx="1308847" cy="484094"/>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Proxima Nova" panose="020B0503030502060204" pitchFamily="34" charset="0"/>
              </a:rPr>
              <a:t>hello</a:t>
            </a:r>
          </a:p>
        </p:txBody>
      </p:sp>
      <p:sp>
        <p:nvSpPr>
          <p:cNvPr id="23" name="Rounded Rectangle 5">
            <a:extLst>
              <a:ext uri="{FF2B5EF4-FFF2-40B4-BE49-F238E27FC236}">
                <a16:creationId xmlns:a16="http://schemas.microsoft.com/office/drawing/2014/main" id="{DAEDFF2A-ED0D-4970-6ED8-90F24AF9E7E7}"/>
              </a:ext>
            </a:extLst>
          </p:cNvPr>
          <p:cNvSpPr/>
          <p:nvPr/>
        </p:nvSpPr>
        <p:spPr>
          <a:xfrm>
            <a:off x="3224257" y="6126040"/>
            <a:ext cx="1308847" cy="484094"/>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Proxima Nova" panose="020B0503030502060204" pitchFamily="34" charset="0"/>
              </a:rPr>
              <a:t>world</a:t>
            </a:r>
          </a:p>
        </p:txBody>
      </p:sp>
      <p:cxnSp>
        <p:nvCxnSpPr>
          <p:cNvPr id="24" name="Straight Arrow Connector 23">
            <a:extLst>
              <a:ext uri="{FF2B5EF4-FFF2-40B4-BE49-F238E27FC236}">
                <a16:creationId xmlns:a16="http://schemas.microsoft.com/office/drawing/2014/main" id="{AB2C022F-89DC-083D-751B-B00121125AD3}"/>
              </a:ext>
            </a:extLst>
          </p:cNvPr>
          <p:cNvCxnSpPr>
            <a:stCxn id="22" idx="3"/>
            <a:endCxn id="23" idx="1"/>
          </p:cNvCxnSpPr>
          <p:nvPr/>
        </p:nvCxnSpPr>
        <p:spPr>
          <a:xfrm>
            <a:off x="2480848" y="6368087"/>
            <a:ext cx="743409" cy="0"/>
          </a:xfrm>
          <a:prstGeom prst="straightConnector1">
            <a:avLst/>
          </a:prstGeom>
          <a:ln w="34925">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B6844FC-A973-DB07-5619-212D8F574CCE}"/>
              </a:ext>
            </a:extLst>
          </p:cNvPr>
          <p:cNvSpPr txBox="1"/>
          <p:nvPr/>
        </p:nvSpPr>
        <p:spPr>
          <a:xfrm>
            <a:off x="500791" y="5660011"/>
            <a:ext cx="5195259" cy="369332"/>
          </a:xfrm>
          <a:prstGeom prst="rect">
            <a:avLst/>
          </a:prstGeom>
          <a:noFill/>
        </p:spPr>
        <p:txBody>
          <a:bodyPr wrap="square">
            <a:spAutoFit/>
          </a:bodyPr>
          <a:lstStyle/>
          <a:p>
            <a:r>
              <a:rPr lang="en-US">
                <a:latin typeface="Proxima Nova" panose="020B0503030502060204" pitchFamily="34" charset="0"/>
              </a:rPr>
              <a:t>T</a:t>
            </a:r>
            <a:r>
              <a:rPr lang="en-US" sz="1800">
                <a:latin typeface="Proxima Nova" panose="020B0503030502060204" pitchFamily="34" charset="0"/>
              </a:rPr>
              <a:t>he DAG looks like this:</a:t>
            </a:r>
            <a:endParaRPr lang="en-NL">
              <a:latin typeface="Proxima Nova" panose="020B0503030502060204" pitchFamily="34" charset="0"/>
            </a:endParaRPr>
          </a:p>
        </p:txBody>
      </p:sp>
      <p:sp>
        <p:nvSpPr>
          <p:cNvPr id="30" name="TextBox 29">
            <a:extLst>
              <a:ext uri="{FF2B5EF4-FFF2-40B4-BE49-F238E27FC236}">
                <a16:creationId xmlns:a16="http://schemas.microsoft.com/office/drawing/2014/main" id="{70BD746A-D3B7-20B3-FA0A-69C041B15C73}"/>
              </a:ext>
            </a:extLst>
          </p:cNvPr>
          <p:cNvSpPr txBox="1"/>
          <p:nvPr/>
        </p:nvSpPr>
        <p:spPr>
          <a:xfrm>
            <a:off x="8746369" y="522535"/>
            <a:ext cx="3274292"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en-GB" sz="1200">
                <a:latin typeface="Proxima Nova" panose="020B0503030502060204" pitchFamily="34" charset="0"/>
              </a:rPr>
              <a:t>C</a:t>
            </a:r>
            <a:r>
              <a:rPr lang="en-NL" sz="1200" err="1">
                <a:latin typeface="Proxima Nova" panose="020B0503030502060204" pitchFamily="34" charset="0"/>
              </a:rPr>
              <a:t>reate</a:t>
            </a:r>
            <a:r>
              <a:rPr lang="en-NL" sz="1200">
                <a:latin typeface="Proxima Nova" panose="020B0503030502060204" pitchFamily="34" charset="0"/>
              </a:rPr>
              <a:t> file called hello_world.py</a:t>
            </a:r>
            <a:r>
              <a:rPr lang="en-US" sz="1200">
                <a:latin typeface="Proxima Nova" panose="020B0503030502060204" pitchFamily="34" charset="0"/>
              </a:rPr>
              <a:t>  in </a:t>
            </a:r>
            <a:r>
              <a:rPr lang="en-US" sz="1200" err="1">
                <a:latin typeface="Proxima Nova" panose="020B0503030502060204" pitchFamily="34" charset="0"/>
              </a:rPr>
              <a:t>dags</a:t>
            </a:r>
            <a:r>
              <a:rPr lang="en-US" sz="1200">
                <a:latin typeface="Proxima Nova" panose="020B0503030502060204" pitchFamily="34" charset="0"/>
              </a:rPr>
              <a:t>/</a:t>
            </a:r>
          </a:p>
          <a:p>
            <a:pPr marL="285750" indent="-285750">
              <a:buFont typeface="Arial" panose="020B0604020202020204" pitchFamily="34" charset="0"/>
              <a:buChar char="•"/>
            </a:pPr>
            <a:r>
              <a:rPr lang="en-GB" sz="1200">
                <a:latin typeface="Proxima Nova" panose="020B0503030502060204" pitchFamily="34" charset="0"/>
              </a:rPr>
              <a:t>Write the hello_world.py code</a:t>
            </a:r>
          </a:p>
          <a:p>
            <a:pPr marL="285750" indent="-285750">
              <a:buFont typeface="Arial" panose="020B0604020202020204" pitchFamily="34" charset="0"/>
              <a:buChar char="•"/>
            </a:pPr>
            <a:r>
              <a:rPr lang="en-GB" sz="1200">
                <a:latin typeface="Proxima Nova" panose="020B0503030502060204" pitchFamily="34" charset="0"/>
              </a:rPr>
              <a:t>Wait 1-5 mins to pick up the new file</a:t>
            </a:r>
          </a:p>
          <a:p>
            <a:pPr marL="285750" indent="-285750">
              <a:buFont typeface="Arial" panose="020B0604020202020204" pitchFamily="34" charset="0"/>
              <a:buChar char="•"/>
            </a:pPr>
            <a:r>
              <a:rPr lang="en-GB" sz="1200">
                <a:latin typeface="Proxima Nova" panose="020B0503030502060204" pitchFamily="34" charset="0"/>
              </a:rPr>
              <a:t>By default new DAGs are paused</a:t>
            </a:r>
          </a:p>
        </p:txBody>
      </p:sp>
      <p:pic>
        <p:nvPicPr>
          <p:cNvPr id="31" name="Picture 30">
            <a:extLst>
              <a:ext uri="{FF2B5EF4-FFF2-40B4-BE49-F238E27FC236}">
                <a16:creationId xmlns:a16="http://schemas.microsoft.com/office/drawing/2014/main" id="{D0306A84-776A-87B1-B825-D2A5EA34ACDD}"/>
              </a:ext>
            </a:extLst>
          </p:cNvPr>
          <p:cNvPicPr>
            <a:picLocks noChangeAspect="1"/>
          </p:cNvPicPr>
          <p:nvPr/>
        </p:nvPicPr>
        <p:blipFill>
          <a:blip r:embed="rId3"/>
          <a:stretch>
            <a:fillRect/>
          </a:stretch>
        </p:blipFill>
        <p:spPr>
          <a:xfrm>
            <a:off x="8746368" y="1424378"/>
            <a:ext cx="3274291" cy="1823810"/>
          </a:xfrm>
          <a:prstGeom prst="rect">
            <a:avLst/>
          </a:prstGeom>
        </p:spPr>
      </p:pic>
    </p:spTree>
    <p:extLst>
      <p:ext uri="{BB962C8B-B14F-4D97-AF65-F5344CB8AC3E}">
        <p14:creationId xmlns:p14="http://schemas.microsoft.com/office/powerpoint/2010/main" val="41957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7" grpId="0" animBg="1"/>
      <p:bldP spid="22" grpId="0" animBg="1"/>
      <p:bldP spid="23" grpId="0" animBg="1"/>
      <p:bldP spid="26" grpId="0"/>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a:rPr>
              <a:t>There are many ways to create a DAG</a:t>
            </a:r>
            <a:endParaRPr lang="en-US"/>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122" name="Picture 2" descr="Confusion - Free people icons">
            <a:extLst>
              <a:ext uri="{FF2B5EF4-FFF2-40B4-BE49-F238E27FC236}">
                <a16:creationId xmlns:a16="http://schemas.microsoft.com/office/drawing/2014/main" id="{A96EF1EB-547C-7322-23F4-24E209315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015" y="721760"/>
            <a:ext cx="1158920" cy="1158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DB706-A91B-5255-0DE6-8133DF1396CE}"/>
              </a:ext>
            </a:extLst>
          </p:cNvPr>
          <p:cNvSpPr txBox="1"/>
          <p:nvPr/>
        </p:nvSpPr>
        <p:spPr>
          <a:xfrm>
            <a:off x="4426875" y="2065794"/>
            <a:ext cx="3689932" cy="3703450"/>
          </a:xfrm>
          <a:prstGeom prst="rect">
            <a:avLst/>
          </a:prstGeom>
          <a:solidFill>
            <a:schemeClr val="tx1"/>
          </a:solidFill>
        </p:spPr>
        <p:txBody>
          <a:bodyPr wrap="square" lIns="91440" tIns="45720" rIns="91440" bIns="45720" anchor="t">
            <a:spAutoFit/>
          </a:bodyPr>
          <a:lstStyle/>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airflow.models</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a:solidFill>
                  <a:srgbClr val="F39C12"/>
                </a:solidFill>
                <a:effectLst/>
                <a:latin typeface="MesloLGS NF" panose="020B0609030804020204" pitchFamily="49" charset="0"/>
              </a:rPr>
              <a:t>DAG</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airflow.operators.bash</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BashOperator</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airflow.operators.python</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PythonOperator</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pendulum</a:t>
            </a:r>
          </a:p>
          <a:p>
            <a:endParaRPr lang="en-US" sz="900" dirty="0">
              <a:solidFill>
                <a:srgbClr val="D5CED9"/>
              </a:solidFill>
              <a:latin typeface="MesloLGS NF"/>
            </a:endParaRPr>
          </a:p>
          <a:p>
            <a:r>
              <a:rPr lang="en-US" sz="900" dirty="0">
                <a:solidFill>
                  <a:srgbClr val="D5CED9"/>
                </a:solidFill>
                <a:latin typeface="MesloLGS NF"/>
              </a:rPr>
              <a:t>def _</a:t>
            </a:r>
            <a:r>
              <a:rPr lang="en-US" sz="900" dirty="0" err="1">
                <a:solidFill>
                  <a:srgbClr val="D5CED9"/>
                </a:solidFill>
                <a:latin typeface="MesloLGS NF"/>
              </a:rPr>
              <a:t>hello_world</a:t>
            </a:r>
            <a:r>
              <a:rPr lang="en-US" sz="900" dirty="0">
                <a:solidFill>
                  <a:srgbClr val="D5CED9"/>
                </a:solidFill>
                <a:latin typeface="MesloLGS NF"/>
              </a:rPr>
              <a:t>():</a:t>
            </a:r>
          </a:p>
          <a:p>
            <a:r>
              <a:rPr lang="en-US" sz="900" dirty="0">
                <a:solidFill>
                  <a:srgbClr val="D5CED9"/>
                </a:solidFill>
                <a:latin typeface="MesloLGS NF"/>
              </a:rPr>
              <a:t>    </a:t>
            </a:r>
            <a:r>
              <a:rPr lang="en-US" sz="900" dirty="0">
                <a:solidFill>
                  <a:srgbClr val="FFE66D"/>
                </a:solidFill>
                <a:latin typeface="MesloLGS NF"/>
              </a:rPr>
              <a:t>print</a:t>
            </a:r>
            <a:r>
              <a:rPr lang="en-US" sz="900" dirty="0">
                <a:solidFill>
                  <a:srgbClr val="D5CED9"/>
                </a:solidFill>
                <a:latin typeface="MesloLGS NF"/>
              </a:rPr>
              <a:t>(</a:t>
            </a:r>
            <a:r>
              <a:rPr lang="en-US" sz="900" dirty="0">
                <a:solidFill>
                  <a:srgbClr val="96E072"/>
                </a:solidFill>
                <a:latin typeface="MesloLGS NF"/>
              </a:rPr>
              <a:t>"world"</a:t>
            </a:r>
            <a:r>
              <a:rPr lang="en-US" sz="900" dirty="0">
                <a:solidFill>
                  <a:srgbClr val="D5CED9"/>
                </a:solidFill>
                <a:latin typeface="MesloLGS NF"/>
              </a:rPr>
              <a:t>)</a:t>
            </a:r>
          </a:p>
          <a:p>
            <a:br>
              <a:rPr lang="en-US" sz="900" b="0" dirty="0">
                <a:solidFill>
                  <a:srgbClr val="D5CED9"/>
                </a:solidFill>
                <a:effectLst/>
                <a:latin typeface="MesloLGS NF" panose="020B0609030804020204" pitchFamily="49" charset="0"/>
              </a:rPr>
            </a:br>
            <a:r>
              <a:rPr lang="en-US" sz="900" b="0" dirty="0">
                <a:solidFill>
                  <a:srgbClr val="D5CED9"/>
                </a:solidFill>
                <a:effectLst/>
                <a:latin typeface="MesloLGS NF" panose="020B0609030804020204" pitchFamily="49" charset="0"/>
              </a:rPr>
              <a:t>with </a:t>
            </a:r>
            <a:r>
              <a:rPr lang="en-US" sz="900" b="0" dirty="0">
                <a:solidFill>
                  <a:srgbClr val="FFE66D"/>
                </a:solidFill>
                <a:effectLst/>
                <a:latin typeface="MesloLGS NF" panose="020B0609030804020204" pitchFamily="49" charset="0"/>
              </a:rPr>
              <a:t>DAG</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panose="020B0609030804020204" pitchFamily="49" charset="0"/>
              </a:rPr>
              <a:t>    </a:t>
            </a:r>
            <a:r>
              <a:rPr lang="en-US" sz="900" b="0" dirty="0" err="1">
                <a:solidFill>
                  <a:srgbClr val="00E8C6"/>
                </a:solidFill>
                <a:effectLst/>
                <a:latin typeface="MesloLGS NF" panose="020B0609030804020204" pitchFamily="49" charset="0"/>
              </a:rPr>
              <a:t>dag_id</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a:t>
            </a:r>
            <a:r>
              <a:rPr lang="en-US" sz="900" b="0" dirty="0" err="1">
                <a:solidFill>
                  <a:srgbClr val="96E072"/>
                </a:solidFill>
                <a:effectLst/>
                <a:latin typeface="MesloLGS NF" panose="020B0609030804020204" pitchFamily="49" charset="0"/>
              </a:rPr>
              <a:t>hello_world</a:t>
            </a:r>
            <a:r>
              <a:rPr lang="en-US" sz="900" b="0" dirty="0">
                <a:solidFill>
                  <a:srgbClr val="96E072"/>
                </a:solidFill>
                <a:effectLst/>
                <a:latin typeface="MesloLGS NF" panose="020B0609030804020204" pitchFamily="49" charset="0"/>
              </a:rPr>
              <a:t>"</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a:rPr>
              <a:t>    </a:t>
            </a:r>
            <a:r>
              <a:rPr lang="en-US" sz="900" b="0" dirty="0" err="1">
                <a:solidFill>
                  <a:srgbClr val="00E8C6"/>
                </a:solidFill>
                <a:effectLst/>
                <a:latin typeface="MesloLGS NF"/>
              </a:rPr>
              <a:t>start_date</a:t>
            </a:r>
            <a:r>
              <a:rPr lang="en-US" sz="900" b="0" dirty="0">
                <a:solidFill>
                  <a:srgbClr val="D5CED9"/>
                </a:solidFill>
                <a:effectLst/>
                <a:latin typeface="MesloLGS NF"/>
              </a:rPr>
              <a:t> </a:t>
            </a:r>
            <a:r>
              <a:rPr lang="en-US" sz="900" b="0" dirty="0">
                <a:solidFill>
                  <a:srgbClr val="EE5D43"/>
                </a:solidFill>
                <a:effectLst/>
                <a:latin typeface="MesloLGS NF"/>
              </a:rPr>
              <a:t>=</a:t>
            </a:r>
            <a:r>
              <a:rPr lang="en-US" sz="900" b="0" dirty="0">
                <a:solidFill>
                  <a:srgbClr val="D5CED9"/>
                </a:solidFill>
                <a:effectLst/>
                <a:latin typeface="MesloLGS NF"/>
              </a:rPr>
              <a:t> </a:t>
            </a:r>
            <a:r>
              <a:rPr lang="en-US" sz="900" b="0" dirty="0" err="1">
                <a:solidFill>
                  <a:srgbClr val="D5CED9"/>
                </a:solidFill>
                <a:effectLst/>
                <a:latin typeface="MesloLGS NF"/>
              </a:rPr>
              <a:t>pendulum.</a:t>
            </a:r>
            <a:r>
              <a:rPr lang="en-US" sz="900" b="0" dirty="0" err="1">
                <a:solidFill>
                  <a:srgbClr val="FFE66D"/>
                </a:solidFill>
                <a:effectLst/>
                <a:latin typeface="MesloLGS NF"/>
              </a:rPr>
              <a:t>today</a:t>
            </a:r>
            <a:r>
              <a:rPr lang="en-US" sz="900" b="0" dirty="0">
                <a:solidFill>
                  <a:srgbClr val="D5CED9"/>
                </a:solidFill>
                <a:effectLst/>
                <a:latin typeface="MesloLGS NF"/>
              </a:rPr>
              <a:t>(</a:t>
            </a:r>
            <a:r>
              <a:rPr lang="en-US" sz="900" b="0" dirty="0">
                <a:solidFill>
                  <a:srgbClr val="96E072"/>
                </a:solidFill>
                <a:effectLst/>
                <a:latin typeface="MesloLGS NF"/>
              </a:rPr>
              <a:t>'UTC</a:t>
            </a:r>
            <a:r>
              <a:rPr lang="en-US" sz="900" dirty="0">
                <a:solidFill>
                  <a:srgbClr val="96E072"/>
                </a:solidFill>
                <a:latin typeface="MesloLGS NF"/>
              </a:rPr>
              <a:t>’</a:t>
            </a:r>
            <a:r>
              <a:rPr lang="en-US" sz="900" dirty="0">
                <a:solidFill>
                  <a:srgbClr val="D5CED9"/>
                </a:solidFill>
                <a:latin typeface="MesloLGS NF"/>
              </a:rPr>
              <a:t>),</a:t>
            </a:r>
            <a:endParaRPr lang="en-US" sz="900" b="0" dirty="0">
              <a:solidFill>
                <a:srgbClr val="D5CED9"/>
              </a:solidFill>
              <a:effectLst/>
              <a:latin typeface="MesloLGS NF" panose="020B0609030804020204" pitchFamily="49" charset="0"/>
            </a:endParaRPr>
          </a:p>
          <a:p>
            <a:r>
              <a:rPr lang="en-US" sz="900" b="0" dirty="0">
                <a:solidFill>
                  <a:srgbClr val="D5CED9"/>
                </a:solidFill>
                <a:effectLst/>
                <a:latin typeface="MesloLGS NF" panose="020B0609030804020204" pitchFamily="49" charset="0"/>
              </a:rPr>
              <a:t>    </a:t>
            </a:r>
            <a:r>
              <a:rPr lang="en-US" sz="900" b="0" dirty="0">
                <a:solidFill>
                  <a:srgbClr val="00E8C6"/>
                </a:solidFill>
                <a:effectLst/>
                <a:latin typeface="MesloLGS NF" panose="020B0609030804020204" pitchFamily="49" charset="0"/>
              </a:rPr>
              <a:t>schedule</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"@daily"</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panose="020B0609030804020204" pitchFamily="49" charset="0"/>
              </a:rPr>
              <a:t>):</a:t>
            </a:r>
          </a:p>
          <a:p>
            <a:pPr lvl="1"/>
            <a:br>
              <a:rPr lang="en-US" sz="900" b="0" dirty="0">
                <a:effectLst/>
                <a:latin typeface="MesloLGS NF" panose="020B0609030804020204" pitchFamily="49" charset="0"/>
              </a:rPr>
            </a:br>
            <a:r>
              <a:rPr lang="en-US" sz="900" b="0" dirty="0">
                <a:solidFill>
                  <a:srgbClr val="D5CED9"/>
                </a:solidFill>
                <a:effectLst/>
                <a:latin typeface="MesloLGS NF"/>
              </a:rPr>
              <a:t>hello </a:t>
            </a:r>
            <a:r>
              <a:rPr lang="en-US" sz="900" b="0" dirty="0">
                <a:solidFill>
                  <a:srgbClr val="EE5D43"/>
                </a:solidFill>
                <a:effectLst/>
                <a:latin typeface="MesloLGS NF"/>
              </a:rPr>
              <a:t>=</a:t>
            </a:r>
            <a:r>
              <a:rPr lang="en-US" sz="900" b="0" dirty="0">
                <a:solidFill>
                  <a:srgbClr val="D5CED9"/>
                </a:solidFill>
                <a:effectLst/>
                <a:latin typeface="MesloLGS NF"/>
              </a:rPr>
              <a:t> </a:t>
            </a:r>
            <a:r>
              <a:rPr lang="en-US" sz="900" dirty="0" err="1">
                <a:solidFill>
                  <a:srgbClr val="FFE66D"/>
                </a:solidFill>
                <a:latin typeface="MesloLGS NF"/>
              </a:rPr>
              <a:t>BashOperator</a:t>
            </a:r>
            <a:r>
              <a:rPr lang="en-US" sz="900" dirty="0">
                <a:solidFill>
                  <a:srgbClr val="D5CED9"/>
                </a:solidFill>
                <a:latin typeface="MesloLGS NF"/>
              </a:rPr>
              <a:t>(</a:t>
            </a:r>
            <a:endParaRPr lang="en-US" sz="900" dirty="0">
              <a:solidFill>
                <a:srgbClr val="D5CED9"/>
              </a:solidFill>
              <a:latin typeface="MesloLGS NF" panose="020B0609030804020204" pitchFamily="49" charset="0"/>
            </a:endParaRPr>
          </a:p>
          <a:p>
            <a:pPr lvl="2"/>
            <a:r>
              <a:rPr lang="en-US" sz="900" dirty="0" err="1">
                <a:solidFill>
                  <a:srgbClr val="00E8C6"/>
                </a:solidFill>
                <a:latin typeface="MesloLGS NF"/>
              </a:rPr>
              <a:t>task</a:t>
            </a:r>
            <a:r>
              <a:rPr lang="en-US" sz="900" b="0" dirty="0" err="1">
                <a:solidFill>
                  <a:srgbClr val="00E8C6"/>
                </a:solidFill>
                <a:effectLst/>
                <a:latin typeface="MesloLGS NF"/>
              </a:rPr>
              <a:t>_id</a:t>
            </a:r>
            <a:r>
              <a:rPr lang="en-US" sz="900" b="0" dirty="0">
                <a:solidFill>
                  <a:srgbClr val="EE5D43"/>
                </a:solidFill>
                <a:effectLst/>
                <a:latin typeface="MesloLGS NF"/>
              </a:rPr>
              <a:t>=</a:t>
            </a:r>
            <a:r>
              <a:rPr lang="en-US" sz="900" b="0" dirty="0">
                <a:solidFill>
                  <a:srgbClr val="96E072"/>
                </a:solidFill>
                <a:effectLst/>
                <a:latin typeface="MesloLGS NF"/>
              </a:rPr>
              <a:t>"hello"</a:t>
            </a:r>
            <a:r>
              <a:rPr lang="en-US" sz="900" b="0" dirty="0">
                <a:solidFill>
                  <a:srgbClr val="D5CED9"/>
                </a:solidFill>
                <a:effectLst/>
                <a:latin typeface="MesloLGS NF"/>
              </a:rPr>
              <a:t>,</a:t>
            </a:r>
            <a:r>
              <a:rPr lang="en-US" sz="900" dirty="0">
                <a:solidFill>
                  <a:srgbClr val="D5CED9"/>
                </a:solidFill>
                <a:latin typeface="MesloLGS NF"/>
              </a:rPr>
              <a:t> </a:t>
            </a:r>
            <a:endParaRPr lang="en-US" sz="1200" dirty="0"/>
          </a:p>
          <a:p>
            <a:pPr lvl="2"/>
            <a:r>
              <a:rPr lang="en-US" sz="900" b="0" dirty="0" err="1">
                <a:solidFill>
                  <a:srgbClr val="00E8C6"/>
                </a:solidFill>
                <a:effectLst/>
                <a:latin typeface="MesloLGS NF" panose="020B0609030804020204" pitchFamily="49" charset="0"/>
              </a:rPr>
              <a:t>bash_command</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"echo 'hello’”</a:t>
            </a:r>
          </a:p>
          <a:p>
            <a:pPr lvl="1"/>
            <a:r>
              <a:rPr lang="en-US" sz="900" b="0" dirty="0">
                <a:solidFill>
                  <a:srgbClr val="D5CED9"/>
                </a:solidFill>
                <a:effectLst/>
                <a:latin typeface="MesloLGS NF" panose="020B0609030804020204" pitchFamily="49" charset="0"/>
              </a:rPr>
              <a:t>)</a:t>
            </a:r>
          </a:p>
          <a:p>
            <a:pPr lvl="1"/>
            <a:endParaRPr lang="en-US" sz="900" b="0" dirty="0">
              <a:solidFill>
                <a:srgbClr val="D5CED9"/>
              </a:solidFill>
              <a:effectLst/>
              <a:latin typeface="MesloLGS NF" panose="020B0609030804020204" pitchFamily="49" charset="0"/>
            </a:endParaRPr>
          </a:p>
          <a:p>
            <a:pPr lvl="1"/>
            <a:r>
              <a:rPr lang="en-US" sz="900" b="0" dirty="0">
                <a:solidFill>
                  <a:srgbClr val="D5CED9"/>
                </a:solidFill>
                <a:effectLst/>
                <a:latin typeface="MesloLGS NF" panose="020B0609030804020204" pitchFamily="49" charset="0"/>
              </a:rPr>
              <a:t>world </a:t>
            </a:r>
            <a:r>
              <a:rPr lang="en-US" sz="900" b="0" dirty="0">
                <a:solidFill>
                  <a:srgbClr val="EE5D43"/>
                </a:solidFill>
                <a:effectLst/>
                <a:latin typeface="MesloLGS NF" panose="020B0609030804020204" pitchFamily="49" charset="0"/>
              </a:rPr>
              <a:t>=</a:t>
            </a:r>
            <a:r>
              <a:rPr lang="en-US" sz="900" b="0" dirty="0">
                <a:solidFill>
                  <a:srgbClr val="D5CED9"/>
                </a:solidFill>
                <a:effectLst/>
                <a:latin typeface="MesloLGS NF" panose="020B0609030804020204" pitchFamily="49" charset="0"/>
              </a:rPr>
              <a:t> </a:t>
            </a:r>
            <a:r>
              <a:rPr lang="en-US" sz="900" b="0" dirty="0" err="1">
                <a:solidFill>
                  <a:srgbClr val="FFE66D"/>
                </a:solidFill>
                <a:effectLst/>
                <a:latin typeface="MesloLGS NF" panose="020B0609030804020204" pitchFamily="49" charset="0"/>
              </a:rPr>
              <a:t>PythonOperator</a:t>
            </a:r>
            <a:r>
              <a:rPr lang="en-US" sz="900" b="0" dirty="0">
                <a:solidFill>
                  <a:srgbClr val="D5CED9"/>
                </a:solidFill>
                <a:effectLst/>
                <a:latin typeface="MesloLGS NF" panose="020B0609030804020204" pitchFamily="49" charset="0"/>
              </a:rPr>
              <a:t>(</a:t>
            </a:r>
          </a:p>
          <a:p>
            <a:pPr lvl="1"/>
            <a:r>
              <a:rPr lang="en-US" sz="900" dirty="0">
                <a:solidFill>
                  <a:srgbClr val="D5CED9"/>
                </a:solidFill>
                <a:latin typeface="MesloLGS NF" panose="020B0609030804020204" pitchFamily="49" charset="0"/>
              </a:rPr>
              <a:t>	</a:t>
            </a:r>
            <a:r>
              <a:rPr lang="en-US" sz="900" b="0" dirty="0" err="1">
                <a:solidFill>
                  <a:srgbClr val="00E8C6"/>
                </a:solidFill>
                <a:effectLst/>
                <a:latin typeface="MesloLGS NF" panose="020B0609030804020204" pitchFamily="49" charset="0"/>
              </a:rPr>
              <a:t>task_id</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"world"</a:t>
            </a:r>
            <a:r>
              <a:rPr lang="en-US" sz="900" b="0" dirty="0">
                <a:solidFill>
                  <a:srgbClr val="D5CED9"/>
                </a:solidFill>
                <a:effectLst/>
                <a:latin typeface="MesloLGS NF" panose="020B0609030804020204" pitchFamily="49" charset="0"/>
              </a:rPr>
              <a:t>, </a:t>
            </a:r>
          </a:p>
          <a:p>
            <a:pPr lvl="1"/>
            <a:r>
              <a:rPr lang="en-US" sz="900" dirty="0">
                <a:solidFill>
                  <a:srgbClr val="D5CED9"/>
                </a:solidFill>
                <a:latin typeface="MesloLGS NF" panose="020B0609030804020204" pitchFamily="49" charset="0"/>
              </a:rPr>
              <a:t>	</a:t>
            </a:r>
            <a:r>
              <a:rPr lang="en-US" sz="900" b="0" dirty="0" err="1">
                <a:solidFill>
                  <a:srgbClr val="00E8C6"/>
                </a:solidFill>
                <a:effectLst/>
                <a:latin typeface="MesloLGS NF" panose="020B0609030804020204" pitchFamily="49" charset="0"/>
              </a:rPr>
              <a:t>python_callable</a:t>
            </a:r>
            <a:r>
              <a:rPr lang="en-US" sz="900" b="0" dirty="0">
                <a:solidFill>
                  <a:srgbClr val="EE5D43"/>
                </a:solidFill>
                <a:effectLst/>
                <a:latin typeface="MesloLGS NF" panose="020B0609030804020204" pitchFamily="49" charset="0"/>
              </a:rPr>
              <a:t>=</a:t>
            </a:r>
            <a:r>
              <a:rPr lang="en-US" sz="900" dirty="0">
                <a:solidFill>
                  <a:srgbClr val="D5CED9"/>
                </a:solidFill>
                <a:latin typeface="MesloLGS NF"/>
              </a:rPr>
              <a:t> _</a:t>
            </a:r>
            <a:r>
              <a:rPr lang="en-US" sz="900" dirty="0" err="1">
                <a:solidFill>
                  <a:srgbClr val="D5CED9"/>
                </a:solidFill>
                <a:latin typeface="MesloLGS NF"/>
              </a:rPr>
              <a:t>hello_world</a:t>
            </a:r>
            <a:endParaRPr lang="en-US" sz="900" b="0" dirty="0">
              <a:solidFill>
                <a:srgbClr val="D5CED9"/>
              </a:solidFill>
              <a:effectLst/>
              <a:latin typeface="MesloLGS NF" panose="020B0609030804020204" pitchFamily="49" charset="0"/>
            </a:endParaRPr>
          </a:p>
          <a:p>
            <a:pPr lvl="1"/>
            <a:r>
              <a:rPr lang="en-US" sz="900" b="0" dirty="0">
                <a:solidFill>
                  <a:srgbClr val="D5CED9"/>
                </a:solidFill>
                <a:effectLst/>
                <a:latin typeface="MesloLGS NF" panose="020B0609030804020204" pitchFamily="49" charset="0"/>
              </a:rPr>
              <a:t>)</a:t>
            </a:r>
          </a:p>
          <a:p>
            <a:pPr lvl="1"/>
            <a:br>
              <a:rPr lang="en-US" sz="900" b="0" dirty="0">
                <a:solidFill>
                  <a:srgbClr val="D5CED9"/>
                </a:solidFill>
                <a:effectLst/>
                <a:latin typeface="MesloLGS NF" panose="020B0609030804020204" pitchFamily="49" charset="0"/>
              </a:rPr>
            </a:br>
            <a:r>
              <a:rPr lang="en-US" sz="900" b="0" dirty="0">
                <a:solidFill>
                  <a:srgbClr val="D5CED9"/>
                </a:solidFill>
                <a:effectLst/>
                <a:latin typeface="MesloLGS NF" panose="020B0609030804020204" pitchFamily="49" charset="0"/>
              </a:rPr>
              <a:t>hello </a:t>
            </a:r>
            <a:r>
              <a:rPr lang="en-US" sz="900" b="0" dirty="0">
                <a:solidFill>
                  <a:srgbClr val="EE5D43"/>
                </a:solidFill>
                <a:effectLst/>
                <a:latin typeface="MesloLGS NF" panose="020B0609030804020204" pitchFamily="49" charset="0"/>
              </a:rPr>
              <a:t>&gt;&gt;</a:t>
            </a:r>
            <a:r>
              <a:rPr lang="en-US" sz="900" b="0" dirty="0">
                <a:solidFill>
                  <a:srgbClr val="D5CED9"/>
                </a:solidFill>
                <a:effectLst/>
                <a:latin typeface="MesloLGS NF" panose="020B0609030804020204" pitchFamily="49" charset="0"/>
              </a:rPr>
              <a:t> world</a:t>
            </a:r>
          </a:p>
          <a:p>
            <a:pPr marL="57150" defTabSz="914400">
              <a:lnSpc>
                <a:spcPct val="90000"/>
              </a:lnSpc>
              <a:spcAft>
                <a:spcPts val="1800"/>
              </a:spcAft>
            </a:pPr>
            <a:endParaRPr lang="en-US" sz="1050" dirty="0">
              <a:latin typeface="Proxima Nova" panose="020B0503030502060204" pitchFamily="34" charset="0"/>
            </a:endParaRPr>
          </a:p>
        </p:txBody>
      </p:sp>
      <p:sp>
        <p:nvSpPr>
          <p:cNvPr id="6" name="TextBox 5">
            <a:extLst>
              <a:ext uri="{FF2B5EF4-FFF2-40B4-BE49-F238E27FC236}">
                <a16:creationId xmlns:a16="http://schemas.microsoft.com/office/drawing/2014/main" id="{F6982900-E26E-4B32-938B-598B957102F1}"/>
              </a:ext>
            </a:extLst>
          </p:cNvPr>
          <p:cNvSpPr txBox="1"/>
          <p:nvPr/>
        </p:nvSpPr>
        <p:spPr>
          <a:xfrm>
            <a:off x="472285" y="2065795"/>
            <a:ext cx="3743077" cy="3970318"/>
          </a:xfrm>
          <a:prstGeom prst="rect">
            <a:avLst/>
          </a:prstGeom>
          <a:solidFill>
            <a:schemeClr val="tx1"/>
          </a:solidFill>
        </p:spPr>
        <p:txBody>
          <a:bodyPr wrap="square" lIns="91440" tIns="45720" rIns="91440" bIns="45720" anchor="t">
            <a:spAutoFit/>
          </a:bodyPr>
          <a:lstStyle/>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airflow.models</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a:solidFill>
                  <a:srgbClr val="F39C12"/>
                </a:solidFill>
                <a:effectLst/>
                <a:latin typeface="MesloLGS NF" panose="020B0609030804020204" pitchFamily="49" charset="0"/>
              </a:rPr>
              <a:t>DAG</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airflow.operators.bash</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BashOperator</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airflow.operators.python</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PythonOperator</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pendulum</a:t>
            </a:r>
          </a:p>
          <a:p>
            <a:br>
              <a:rPr lang="en-US" sz="900" b="0" dirty="0">
                <a:effectLst/>
                <a:latin typeface="MesloLGS NF" panose="020B0609030804020204" pitchFamily="49" charset="0"/>
              </a:rPr>
            </a:br>
            <a:r>
              <a:rPr lang="en-US" sz="900" dirty="0" err="1">
                <a:solidFill>
                  <a:srgbClr val="D5CED9"/>
                </a:solidFill>
                <a:latin typeface="MesloLGS NF"/>
              </a:rPr>
              <a:t>dag</a:t>
            </a:r>
            <a:r>
              <a:rPr lang="en-US" sz="900" dirty="0">
                <a:solidFill>
                  <a:srgbClr val="D5CED9"/>
                </a:solidFill>
                <a:latin typeface="MesloLGS NF"/>
              </a:rPr>
              <a:t> =  </a:t>
            </a:r>
            <a:r>
              <a:rPr lang="en-US" sz="900" b="0" dirty="0">
                <a:solidFill>
                  <a:srgbClr val="FFE66D"/>
                </a:solidFill>
                <a:effectLst/>
                <a:latin typeface="MesloLGS NF"/>
              </a:rPr>
              <a:t>DAG</a:t>
            </a:r>
            <a:r>
              <a:rPr lang="en-US" sz="900" b="0" dirty="0">
                <a:solidFill>
                  <a:srgbClr val="D5CED9"/>
                </a:solidFill>
                <a:effectLst/>
                <a:latin typeface="MesloLGS NF"/>
              </a:rPr>
              <a:t>(</a:t>
            </a:r>
          </a:p>
          <a:p>
            <a:r>
              <a:rPr lang="en-US" sz="900" b="0" dirty="0">
                <a:solidFill>
                  <a:srgbClr val="D5CED9"/>
                </a:solidFill>
                <a:effectLst/>
                <a:latin typeface="MesloLGS NF" panose="020B0609030804020204" pitchFamily="49" charset="0"/>
              </a:rPr>
              <a:t>    </a:t>
            </a:r>
            <a:r>
              <a:rPr lang="en-US" sz="900" b="0" dirty="0" err="1">
                <a:solidFill>
                  <a:srgbClr val="00E8C6"/>
                </a:solidFill>
                <a:effectLst/>
                <a:latin typeface="MesloLGS NF" panose="020B0609030804020204" pitchFamily="49" charset="0"/>
              </a:rPr>
              <a:t>dag_id</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a:t>
            </a:r>
            <a:r>
              <a:rPr lang="en-US" sz="900" b="0" dirty="0" err="1">
                <a:solidFill>
                  <a:srgbClr val="96E072"/>
                </a:solidFill>
                <a:effectLst/>
                <a:latin typeface="MesloLGS NF" panose="020B0609030804020204" pitchFamily="49" charset="0"/>
              </a:rPr>
              <a:t>hello_world</a:t>
            </a:r>
            <a:r>
              <a:rPr lang="en-US" sz="900" b="0" dirty="0">
                <a:solidFill>
                  <a:srgbClr val="96E072"/>
                </a:solidFill>
                <a:effectLst/>
                <a:latin typeface="MesloLGS NF" panose="020B0609030804020204" pitchFamily="49" charset="0"/>
              </a:rPr>
              <a:t>"</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a:rPr>
              <a:t>    </a:t>
            </a:r>
            <a:r>
              <a:rPr lang="en-US" sz="900" dirty="0" err="1">
                <a:solidFill>
                  <a:srgbClr val="00E8C6"/>
                </a:solidFill>
                <a:latin typeface="MesloLGS NF"/>
              </a:rPr>
              <a:t>start_date</a:t>
            </a:r>
            <a:r>
              <a:rPr lang="en-US" sz="900" dirty="0">
                <a:solidFill>
                  <a:srgbClr val="D5CED9"/>
                </a:solidFill>
                <a:latin typeface="MesloLGS NF"/>
              </a:rPr>
              <a:t> </a:t>
            </a:r>
            <a:r>
              <a:rPr lang="en-US" sz="900" dirty="0">
                <a:solidFill>
                  <a:srgbClr val="EE5D43"/>
                </a:solidFill>
                <a:latin typeface="MesloLGS NF"/>
              </a:rPr>
              <a:t>=</a:t>
            </a:r>
            <a:r>
              <a:rPr lang="en-US" sz="900" dirty="0">
                <a:solidFill>
                  <a:srgbClr val="D5CED9"/>
                </a:solidFill>
                <a:latin typeface="MesloLGS NF"/>
              </a:rPr>
              <a:t> </a:t>
            </a:r>
            <a:r>
              <a:rPr lang="en-US" sz="900" dirty="0" err="1">
                <a:solidFill>
                  <a:srgbClr val="D5CED9"/>
                </a:solidFill>
                <a:latin typeface="MesloLGS NF"/>
              </a:rPr>
              <a:t>pendulum.</a:t>
            </a:r>
            <a:r>
              <a:rPr lang="en-US" sz="900" dirty="0" err="1">
                <a:solidFill>
                  <a:srgbClr val="FFE66D"/>
                </a:solidFill>
                <a:latin typeface="MesloLGS NF"/>
              </a:rPr>
              <a:t>today</a:t>
            </a:r>
            <a:r>
              <a:rPr lang="en-US" sz="900" dirty="0">
                <a:solidFill>
                  <a:srgbClr val="D5CED9"/>
                </a:solidFill>
                <a:latin typeface="MesloLGS NF"/>
              </a:rPr>
              <a:t>(</a:t>
            </a:r>
            <a:r>
              <a:rPr lang="en-US" sz="900" dirty="0">
                <a:solidFill>
                  <a:srgbClr val="96E072"/>
                </a:solidFill>
                <a:latin typeface="MesloLGS NF"/>
              </a:rPr>
              <a:t>'UTC’</a:t>
            </a:r>
            <a:r>
              <a:rPr lang="en-US" sz="900" dirty="0">
                <a:solidFill>
                  <a:srgbClr val="D5CED9"/>
                </a:solidFill>
                <a:latin typeface="MesloLGS NF"/>
              </a:rPr>
              <a:t>),</a:t>
            </a:r>
          </a:p>
          <a:p>
            <a:r>
              <a:rPr lang="en-US" sz="900" b="0" dirty="0">
                <a:solidFill>
                  <a:srgbClr val="D5CED9"/>
                </a:solidFill>
                <a:effectLst/>
                <a:latin typeface="MesloLGS NF"/>
              </a:rPr>
              <a:t>    </a:t>
            </a:r>
            <a:r>
              <a:rPr lang="en-US" sz="900" b="0" dirty="0">
                <a:solidFill>
                  <a:srgbClr val="00E8C6"/>
                </a:solidFill>
                <a:effectLst/>
                <a:latin typeface="MesloLGS NF"/>
              </a:rPr>
              <a:t>schedule</a:t>
            </a:r>
            <a:r>
              <a:rPr lang="en-US" sz="900" b="0" dirty="0">
                <a:solidFill>
                  <a:srgbClr val="EE5D43"/>
                </a:solidFill>
                <a:effectLst/>
                <a:latin typeface="MesloLGS NF"/>
              </a:rPr>
              <a:t>=</a:t>
            </a:r>
            <a:r>
              <a:rPr lang="en-US" sz="900" b="0" dirty="0">
                <a:solidFill>
                  <a:srgbClr val="96E072"/>
                </a:solidFill>
                <a:effectLst/>
                <a:latin typeface="MesloLGS NF"/>
              </a:rPr>
              <a:t>"@daily"</a:t>
            </a:r>
            <a:r>
              <a:rPr lang="en-US" sz="900" b="0" dirty="0">
                <a:solidFill>
                  <a:srgbClr val="D5CED9"/>
                </a:solidFill>
                <a:effectLst/>
                <a:latin typeface="MesloLGS NF"/>
              </a:rPr>
              <a:t>,</a:t>
            </a:r>
            <a:endParaRPr lang="en-US" sz="1200" b="0" dirty="0">
              <a:solidFill>
                <a:srgbClr val="000000"/>
              </a:solidFill>
              <a:effectLst/>
              <a:latin typeface="Calibri" panose="020F0502020204030204"/>
              <a:cs typeface="Calibri" panose="020F0502020204030204"/>
            </a:endParaRPr>
          </a:p>
          <a:p>
            <a:r>
              <a:rPr lang="en-US" sz="900" dirty="0">
                <a:solidFill>
                  <a:srgbClr val="D5CED9"/>
                </a:solidFill>
                <a:latin typeface="MesloLGS NF"/>
              </a:rPr>
              <a:t>)</a:t>
            </a:r>
            <a:endParaRPr lang="en-US" sz="900" b="0" dirty="0">
              <a:solidFill>
                <a:srgbClr val="D5CED9"/>
              </a:solidFill>
              <a:effectLst/>
              <a:latin typeface="MesloLGS NF" panose="020B0609030804020204" pitchFamily="49" charset="0"/>
            </a:endParaRPr>
          </a:p>
          <a:p>
            <a:endParaRPr lang="en-US" sz="900" dirty="0">
              <a:solidFill>
                <a:srgbClr val="D5CED9"/>
              </a:solidFill>
              <a:latin typeface="MesloLGS NF"/>
            </a:endParaRPr>
          </a:p>
          <a:p>
            <a:r>
              <a:rPr lang="en-US" sz="900" b="0" dirty="0">
                <a:solidFill>
                  <a:srgbClr val="D5CED9"/>
                </a:solidFill>
                <a:effectLst/>
                <a:latin typeface="MesloLGS NF"/>
              </a:rPr>
              <a:t>hello </a:t>
            </a:r>
            <a:r>
              <a:rPr lang="en-US" sz="900" b="0" dirty="0">
                <a:solidFill>
                  <a:srgbClr val="EE5D43"/>
                </a:solidFill>
                <a:effectLst/>
                <a:latin typeface="MesloLGS NF"/>
              </a:rPr>
              <a:t>=</a:t>
            </a:r>
            <a:r>
              <a:rPr lang="en-US" sz="900" b="0" dirty="0">
                <a:solidFill>
                  <a:srgbClr val="D5CED9"/>
                </a:solidFill>
                <a:effectLst/>
                <a:latin typeface="MesloLGS NF"/>
              </a:rPr>
              <a:t> </a:t>
            </a:r>
            <a:r>
              <a:rPr lang="en-US" sz="900" dirty="0" err="1">
                <a:solidFill>
                  <a:srgbClr val="FFE66D"/>
                </a:solidFill>
                <a:latin typeface="MesloLGS NF"/>
              </a:rPr>
              <a:t>BashOperator</a:t>
            </a:r>
            <a:r>
              <a:rPr lang="en-US" sz="900" dirty="0">
                <a:solidFill>
                  <a:srgbClr val="D5CED9"/>
                </a:solidFill>
                <a:latin typeface="MesloLGS NF"/>
              </a:rPr>
              <a:t>(</a:t>
            </a:r>
          </a:p>
          <a:p>
            <a:r>
              <a:rPr lang="en-US" sz="900" dirty="0">
                <a:solidFill>
                  <a:srgbClr val="D5CED9"/>
                </a:solidFill>
                <a:latin typeface="MesloLGS NF"/>
              </a:rPr>
              <a:t>    </a:t>
            </a:r>
            <a:r>
              <a:rPr lang="en-US" sz="900" dirty="0" err="1">
                <a:solidFill>
                  <a:srgbClr val="00E8C6"/>
                </a:solidFill>
                <a:latin typeface="MesloLGS NF"/>
              </a:rPr>
              <a:t>task</a:t>
            </a:r>
            <a:r>
              <a:rPr lang="en-US" sz="900" b="0" dirty="0" err="1">
                <a:solidFill>
                  <a:srgbClr val="00E8C6"/>
                </a:solidFill>
                <a:effectLst/>
                <a:latin typeface="MesloLGS NF"/>
              </a:rPr>
              <a:t>_id</a:t>
            </a:r>
            <a:r>
              <a:rPr lang="en-US" sz="900" b="0" dirty="0">
                <a:solidFill>
                  <a:srgbClr val="EE5D43"/>
                </a:solidFill>
                <a:effectLst/>
                <a:latin typeface="MesloLGS NF"/>
              </a:rPr>
              <a:t>=</a:t>
            </a:r>
            <a:r>
              <a:rPr lang="en-US" sz="900" b="0" dirty="0">
                <a:solidFill>
                  <a:srgbClr val="96E072"/>
                </a:solidFill>
                <a:effectLst/>
                <a:latin typeface="MesloLGS NF"/>
              </a:rPr>
              <a:t>"hello"</a:t>
            </a:r>
            <a:r>
              <a:rPr lang="en-US" sz="900" b="0" dirty="0">
                <a:solidFill>
                  <a:srgbClr val="D5CED9"/>
                </a:solidFill>
                <a:effectLst/>
                <a:latin typeface="MesloLGS NF"/>
              </a:rPr>
              <a:t>,</a:t>
            </a:r>
            <a:r>
              <a:rPr lang="en-US" sz="900" dirty="0">
                <a:solidFill>
                  <a:srgbClr val="D5CED9"/>
                </a:solidFill>
                <a:latin typeface="MesloLGS NF"/>
              </a:rPr>
              <a:t> </a:t>
            </a:r>
          </a:p>
          <a:p>
            <a:r>
              <a:rPr lang="en-US" sz="900" b="0" dirty="0">
                <a:solidFill>
                  <a:srgbClr val="D5CED9"/>
                </a:solidFill>
                <a:effectLst/>
                <a:latin typeface="MesloLGS NF"/>
              </a:rPr>
              <a:t>    </a:t>
            </a:r>
            <a:r>
              <a:rPr lang="en-US" sz="900" b="0" dirty="0" err="1">
                <a:solidFill>
                  <a:srgbClr val="00E8C6"/>
                </a:solidFill>
                <a:effectLst/>
                <a:latin typeface="MesloLGS NF"/>
              </a:rPr>
              <a:t>bash_command</a:t>
            </a:r>
            <a:r>
              <a:rPr lang="en-US" sz="900" b="0" dirty="0">
                <a:solidFill>
                  <a:srgbClr val="EE5D43"/>
                </a:solidFill>
                <a:effectLst/>
                <a:latin typeface="MesloLGS NF"/>
              </a:rPr>
              <a:t>=</a:t>
            </a:r>
            <a:r>
              <a:rPr lang="en-US" sz="900" b="0" dirty="0">
                <a:solidFill>
                  <a:srgbClr val="96E072"/>
                </a:solidFill>
                <a:effectLst/>
                <a:latin typeface="MesloLGS NF"/>
              </a:rPr>
              <a:t>"echo 'hello</a:t>
            </a:r>
            <a:r>
              <a:rPr lang="en-US" sz="900" dirty="0">
                <a:solidFill>
                  <a:srgbClr val="96E072"/>
                </a:solidFill>
                <a:latin typeface="MesloLGS NF"/>
              </a:rPr>
              <a:t>’”, </a:t>
            </a:r>
          </a:p>
          <a:p>
            <a:r>
              <a:rPr lang="en-US" sz="900" dirty="0">
                <a:solidFill>
                  <a:srgbClr val="96E072"/>
                </a:solidFill>
                <a:latin typeface="MesloLGS NF"/>
              </a:rPr>
              <a:t>    </a:t>
            </a:r>
            <a:r>
              <a:rPr lang="en-US" sz="900" dirty="0" err="1">
                <a:solidFill>
                  <a:srgbClr val="00E8C6"/>
                </a:solidFill>
                <a:latin typeface="MesloLGS NF"/>
              </a:rPr>
              <a:t>dag</a:t>
            </a:r>
            <a:r>
              <a:rPr lang="en-US" sz="900" dirty="0">
                <a:solidFill>
                  <a:srgbClr val="00E8C6"/>
                </a:solidFill>
                <a:latin typeface="MesloLGS NF"/>
              </a:rPr>
              <a:t>=</a:t>
            </a:r>
            <a:r>
              <a:rPr lang="en-US" sz="900" dirty="0" err="1">
                <a:solidFill>
                  <a:srgbClr val="D5CED9"/>
                </a:solidFill>
                <a:latin typeface="MesloLGS NF"/>
              </a:rPr>
              <a:t>dag</a:t>
            </a:r>
            <a:endParaRPr lang="en-US" sz="900" dirty="0">
              <a:solidFill>
                <a:srgbClr val="D5CED9"/>
              </a:solidFill>
              <a:latin typeface="MesloLGS NF"/>
            </a:endParaRPr>
          </a:p>
          <a:p>
            <a:r>
              <a:rPr lang="en-US" sz="900" dirty="0">
                <a:solidFill>
                  <a:srgbClr val="D5CED9"/>
                </a:solidFill>
                <a:latin typeface="MesloLGS NF"/>
              </a:rPr>
              <a:t>)</a:t>
            </a:r>
            <a:endParaRPr lang="en-US" sz="1200" b="0" dirty="0">
              <a:solidFill>
                <a:srgbClr val="000000"/>
              </a:solidFill>
              <a:effectLst/>
              <a:latin typeface="Calibri"/>
              <a:cs typeface="Calibri"/>
            </a:endParaRPr>
          </a:p>
          <a:p>
            <a:endParaRPr lang="en-US" sz="900" dirty="0">
              <a:solidFill>
                <a:srgbClr val="D5CED9"/>
              </a:solidFill>
              <a:latin typeface="MesloLGS NF"/>
            </a:endParaRPr>
          </a:p>
          <a:p>
            <a:r>
              <a:rPr lang="en-US" sz="900" dirty="0">
                <a:solidFill>
                  <a:srgbClr val="D5CED9"/>
                </a:solidFill>
                <a:latin typeface="MesloLGS NF"/>
              </a:rPr>
              <a:t>def _</a:t>
            </a:r>
            <a:r>
              <a:rPr lang="en-US" sz="900" dirty="0" err="1">
                <a:solidFill>
                  <a:srgbClr val="D5CED9"/>
                </a:solidFill>
                <a:latin typeface="MesloLGS NF"/>
              </a:rPr>
              <a:t>hello_world</a:t>
            </a:r>
            <a:r>
              <a:rPr lang="en-US" sz="900" dirty="0">
                <a:solidFill>
                  <a:srgbClr val="D5CED9"/>
                </a:solidFill>
                <a:latin typeface="MesloLGS NF"/>
              </a:rPr>
              <a:t>():</a:t>
            </a:r>
          </a:p>
          <a:p>
            <a:r>
              <a:rPr lang="en-US" sz="900" dirty="0">
                <a:solidFill>
                  <a:srgbClr val="D5CED9"/>
                </a:solidFill>
                <a:latin typeface="MesloLGS NF"/>
              </a:rPr>
              <a:t>    </a:t>
            </a:r>
            <a:r>
              <a:rPr lang="en-US" sz="900" dirty="0">
                <a:solidFill>
                  <a:srgbClr val="FFE66D"/>
                </a:solidFill>
                <a:latin typeface="MesloLGS NF"/>
              </a:rPr>
              <a:t>print</a:t>
            </a:r>
            <a:r>
              <a:rPr lang="en-US" sz="900" dirty="0">
                <a:solidFill>
                  <a:srgbClr val="D5CED9"/>
                </a:solidFill>
                <a:latin typeface="MesloLGS NF"/>
              </a:rPr>
              <a:t>(</a:t>
            </a:r>
            <a:r>
              <a:rPr lang="en-US" sz="900" dirty="0">
                <a:solidFill>
                  <a:srgbClr val="96E072"/>
                </a:solidFill>
                <a:latin typeface="MesloLGS NF"/>
              </a:rPr>
              <a:t>"world"</a:t>
            </a:r>
            <a:r>
              <a:rPr lang="en-US" sz="900" dirty="0">
                <a:solidFill>
                  <a:srgbClr val="D5CED9"/>
                </a:solidFill>
                <a:latin typeface="MesloLGS NF"/>
              </a:rPr>
              <a:t>)</a:t>
            </a:r>
          </a:p>
          <a:p>
            <a:endParaRPr lang="en-US" sz="900" dirty="0">
              <a:solidFill>
                <a:srgbClr val="D5CED9"/>
              </a:solidFill>
              <a:latin typeface="MesloLGS NF"/>
            </a:endParaRPr>
          </a:p>
          <a:p>
            <a:r>
              <a:rPr lang="en-US" sz="900" b="0" dirty="0">
                <a:solidFill>
                  <a:srgbClr val="D5CED9"/>
                </a:solidFill>
                <a:effectLst/>
                <a:latin typeface="MesloLGS NF"/>
              </a:rPr>
              <a:t>world </a:t>
            </a:r>
            <a:r>
              <a:rPr lang="en-US" sz="900" b="0" dirty="0">
                <a:solidFill>
                  <a:srgbClr val="EE5D43"/>
                </a:solidFill>
                <a:effectLst/>
                <a:latin typeface="MesloLGS NF"/>
              </a:rPr>
              <a:t>=</a:t>
            </a:r>
            <a:r>
              <a:rPr lang="en-US" sz="900" b="0" dirty="0">
                <a:solidFill>
                  <a:srgbClr val="D5CED9"/>
                </a:solidFill>
                <a:effectLst/>
                <a:latin typeface="MesloLGS NF"/>
              </a:rPr>
              <a:t> </a:t>
            </a:r>
            <a:r>
              <a:rPr lang="en-US" sz="900" b="0" dirty="0" err="1">
                <a:solidFill>
                  <a:srgbClr val="FFE66D"/>
                </a:solidFill>
                <a:effectLst/>
                <a:latin typeface="MesloLGS NF"/>
              </a:rPr>
              <a:t>PythonOperator</a:t>
            </a:r>
            <a:r>
              <a:rPr lang="en-US" sz="900" b="0" dirty="0">
                <a:solidFill>
                  <a:srgbClr val="D5CED9"/>
                </a:solidFill>
                <a:effectLst/>
                <a:latin typeface="MesloLGS NF"/>
              </a:rPr>
              <a:t>(</a:t>
            </a:r>
            <a:endParaRPr lang="en-US" sz="1200" dirty="0">
              <a:solidFill>
                <a:srgbClr val="000000"/>
              </a:solidFill>
              <a:latin typeface="Calibri"/>
              <a:cs typeface="Calibri"/>
            </a:endParaRPr>
          </a:p>
          <a:p>
            <a:r>
              <a:rPr lang="en-US" sz="900" dirty="0">
                <a:solidFill>
                  <a:srgbClr val="00E8C6"/>
                </a:solidFill>
                <a:latin typeface="MesloLGS NF"/>
              </a:rPr>
              <a:t>    </a:t>
            </a:r>
            <a:r>
              <a:rPr lang="en-US" sz="900" b="0" dirty="0" err="1">
                <a:solidFill>
                  <a:srgbClr val="00E8C6"/>
                </a:solidFill>
                <a:effectLst/>
                <a:latin typeface="MesloLGS NF"/>
              </a:rPr>
              <a:t>task_id</a:t>
            </a:r>
            <a:r>
              <a:rPr lang="en-US" sz="900" b="0" dirty="0">
                <a:solidFill>
                  <a:srgbClr val="EE5D43"/>
                </a:solidFill>
                <a:effectLst/>
                <a:latin typeface="MesloLGS NF"/>
              </a:rPr>
              <a:t>=</a:t>
            </a:r>
            <a:r>
              <a:rPr lang="en-US" sz="900" b="0" dirty="0">
                <a:solidFill>
                  <a:srgbClr val="96E072"/>
                </a:solidFill>
                <a:effectLst/>
                <a:latin typeface="MesloLGS NF"/>
              </a:rPr>
              <a:t>"world"</a:t>
            </a:r>
            <a:r>
              <a:rPr lang="en-US" sz="900" b="0" dirty="0">
                <a:solidFill>
                  <a:srgbClr val="D5CED9"/>
                </a:solidFill>
                <a:effectLst/>
                <a:latin typeface="MesloLGS NF"/>
              </a:rPr>
              <a:t>,</a:t>
            </a:r>
            <a:r>
              <a:rPr lang="en-US" sz="900" dirty="0">
                <a:solidFill>
                  <a:srgbClr val="D5CED9"/>
                </a:solidFill>
                <a:latin typeface="MesloLGS NF"/>
              </a:rPr>
              <a:t> </a:t>
            </a:r>
            <a:endParaRPr lang="en-US" sz="1200" dirty="0">
              <a:solidFill>
                <a:srgbClr val="000000"/>
              </a:solidFill>
              <a:latin typeface="Calibri"/>
              <a:cs typeface="Calibri"/>
            </a:endParaRPr>
          </a:p>
          <a:p>
            <a:r>
              <a:rPr lang="en-US" sz="900" dirty="0">
                <a:solidFill>
                  <a:srgbClr val="00E8C6"/>
                </a:solidFill>
                <a:latin typeface="MesloLGS NF"/>
              </a:rPr>
              <a:t>    </a:t>
            </a:r>
            <a:r>
              <a:rPr lang="en-US" sz="900" b="0" dirty="0" err="1">
                <a:solidFill>
                  <a:srgbClr val="00E8C6"/>
                </a:solidFill>
                <a:effectLst/>
                <a:latin typeface="MesloLGS NF"/>
              </a:rPr>
              <a:t>python_callable</a:t>
            </a:r>
            <a:r>
              <a:rPr lang="en-US" sz="900" b="0" dirty="0">
                <a:solidFill>
                  <a:srgbClr val="00E8C6"/>
                </a:solidFill>
                <a:effectLst/>
                <a:latin typeface="MesloLGS NF"/>
              </a:rPr>
              <a:t> = </a:t>
            </a:r>
            <a:r>
              <a:rPr lang="en-US" sz="900" dirty="0">
                <a:solidFill>
                  <a:srgbClr val="D5CED9"/>
                </a:solidFill>
                <a:latin typeface="MesloLGS NF"/>
              </a:rPr>
              <a:t>_</a:t>
            </a:r>
            <a:r>
              <a:rPr lang="en-US" sz="900" dirty="0" err="1">
                <a:solidFill>
                  <a:srgbClr val="D5CED9"/>
                </a:solidFill>
                <a:latin typeface="MesloLGS NF"/>
              </a:rPr>
              <a:t>hello_world</a:t>
            </a:r>
            <a:r>
              <a:rPr lang="en-US" sz="900" dirty="0">
                <a:solidFill>
                  <a:srgbClr val="00E8C6"/>
                </a:solidFill>
                <a:latin typeface="MesloLGS NF"/>
              </a:rPr>
              <a:t>, </a:t>
            </a:r>
            <a:endParaRPr lang="en-US" sz="1200" dirty="0">
              <a:solidFill>
                <a:srgbClr val="000000"/>
              </a:solidFill>
              <a:latin typeface="Calibri"/>
              <a:cs typeface="Calibri"/>
            </a:endParaRPr>
          </a:p>
          <a:p>
            <a:r>
              <a:rPr lang="en-US" sz="900" dirty="0">
                <a:solidFill>
                  <a:srgbClr val="00E8C6"/>
                </a:solidFill>
                <a:latin typeface="MesloLGS NF"/>
              </a:rPr>
              <a:t>    </a:t>
            </a:r>
            <a:r>
              <a:rPr lang="en-US" sz="900" dirty="0" err="1">
                <a:solidFill>
                  <a:srgbClr val="00E8C6"/>
                </a:solidFill>
                <a:latin typeface="MesloLGS NF"/>
              </a:rPr>
              <a:t>dag</a:t>
            </a:r>
            <a:r>
              <a:rPr lang="en-US" sz="900" dirty="0">
                <a:solidFill>
                  <a:srgbClr val="00E8C6"/>
                </a:solidFill>
                <a:latin typeface="MesloLGS NF"/>
              </a:rPr>
              <a:t>=</a:t>
            </a:r>
            <a:r>
              <a:rPr lang="en-US" sz="900" dirty="0" err="1">
                <a:solidFill>
                  <a:srgbClr val="D5CED9"/>
                </a:solidFill>
                <a:latin typeface="MesloLGS NF"/>
              </a:rPr>
              <a:t>dag</a:t>
            </a:r>
            <a:endParaRPr lang="en-US" sz="1200" dirty="0">
              <a:solidFill>
                <a:srgbClr val="000000"/>
              </a:solidFill>
              <a:latin typeface="Calibri"/>
              <a:cs typeface="Calibri"/>
            </a:endParaRPr>
          </a:p>
          <a:p>
            <a:r>
              <a:rPr lang="en-US" sz="900" dirty="0">
                <a:solidFill>
                  <a:srgbClr val="D5CED9"/>
                </a:solidFill>
                <a:latin typeface="MesloLGS NF"/>
              </a:rPr>
              <a:t>)</a:t>
            </a:r>
            <a:endParaRPr lang="en-US" sz="1200" dirty="0">
              <a:solidFill>
                <a:srgbClr val="000000"/>
              </a:solidFill>
              <a:latin typeface="Calibri"/>
              <a:cs typeface="Calibri"/>
            </a:endParaRPr>
          </a:p>
          <a:p>
            <a:endParaRPr lang="en-US" sz="900" dirty="0">
              <a:solidFill>
                <a:srgbClr val="D5CED9"/>
              </a:solidFill>
              <a:latin typeface="MesloLGS NF"/>
            </a:endParaRPr>
          </a:p>
          <a:p>
            <a:r>
              <a:rPr lang="en-US" sz="900" b="0" dirty="0">
                <a:solidFill>
                  <a:srgbClr val="D5CED9"/>
                </a:solidFill>
                <a:effectLst/>
                <a:latin typeface="MesloLGS NF"/>
              </a:rPr>
              <a:t>hello </a:t>
            </a:r>
            <a:r>
              <a:rPr lang="en-US" sz="900" b="0" dirty="0">
                <a:solidFill>
                  <a:srgbClr val="EE5D43"/>
                </a:solidFill>
                <a:effectLst/>
                <a:latin typeface="MesloLGS NF"/>
              </a:rPr>
              <a:t>&gt;&gt;</a:t>
            </a:r>
            <a:r>
              <a:rPr lang="en-US" sz="900" b="0" dirty="0">
                <a:solidFill>
                  <a:srgbClr val="D5CED9"/>
                </a:solidFill>
                <a:effectLst/>
                <a:latin typeface="MesloLGS NF"/>
              </a:rPr>
              <a:t> world</a:t>
            </a:r>
            <a:endParaRPr lang="en-US" sz="1200" dirty="0">
              <a:cs typeface="Calibri"/>
            </a:endParaRPr>
          </a:p>
          <a:p>
            <a:pPr marL="57150" defTabSz="914400">
              <a:lnSpc>
                <a:spcPct val="90000"/>
              </a:lnSpc>
              <a:spcAft>
                <a:spcPts val="1800"/>
              </a:spcAft>
            </a:pPr>
            <a:endParaRPr lang="en-US" sz="1000" dirty="0">
              <a:latin typeface="Proxima Nova" panose="020B0503030502060204" pitchFamily="34" charset="0"/>
            </a:endParaRPr>
          </a:p>
        </p:txBody>
      </p:sp>
      <p:sp>
        <p:nvSpPr>
          <p:cNvPr id="7" name="TextBox 6">
            <a:extLst>
              <a:ext uri="{FF2B5EF4-FFF2-40B4-BE49-F238E27FC236}">
                <a16:creationId xmlns:a16="http://schemas.microsoft.com/office/drawing/2014/main" id="{D914561A-D918-04E6-45FB-1CBB9C35891B}"/>
              </a:ext>
            </a:extLst>
          </p:cNvPr>
          <p:cNvSpPr txBox="1"/>
          <p:nvPr/>
        </p:nvSpPr>
        <p:spPr>
          <a:xfrm>
            <a:off x="8328320" y="2065793"/>
            <a:ext cx="3689932" cy="3287951"/>
          </a:xfrm>
          <a:prstGeom prst="rect">
            <a:avLst/>
          </a:prstGeom>
          <a:solidFill>
            <a:schemeClr val="tx1"/>
          </a:solidFill>
        </p:spPr>
        <p:txBody>
          <a:bodyPr wrap="square" lIns="91440" tIns="45720" rIns="91440" bIns="45720" anchor="t">
            <a:spAutoFit/>
          </a:bodyPr>
          <a:lstStyle/>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airflow.models</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a:solidFill>
                  <a:srgbClr val="F39C12"/>
                </a:solidFill>
                <a:effectLst/>
                <a:latin typeface="MesloLGS NF" panose="020B0609030804020204" pitchFamily="49" charset="0"/>
              </a:rPr>
              <a:t>DAG</a:t>
            </a: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airflow.decorators</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task</a:t>
            </a: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airflow.operators.bash</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BashOperator</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from</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airflow.operators.python</a:t>
            </a:r>
            <a:r>
              <a:rPr lang="en-US" sz="900" b="0" dirty="0">
                <a:solidFill>
                  <a:srgbClr val="D5CED9"/>
                </a:solidFill>
                <a:effectLst/>
                <a:latin typeface="MesloLGS NF" panose="020B0609030804020204" pitchFamily="49" charset="0"/>
              </a:rPr>
              <a:t> </a:t>
            </a:r>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a:t>
            </a:r>
            <a:r>
              <a:rPr lang="en-US" sz="900" b="0" dirty="0" err="1">
                <a:solidFill>
                  <a:srgbClr val="D5CED9"/>
                </a:solidFill>
                <a:effectLst/>
                <a:latin typeface="MesloLGS NF" panose="020B0609030804020204" pitchFamily="49" charset="0"/>
              </a:rPr>
              <a:t>PythonOperator</a:t>
            </a:r>
            <a:endParaRPr lang="en-US" sz="900" b="0" dirty="0">
              <a:solidFill>
                <a:srgbClr val="D5CED9"/>
              </a:solidFill>
              <a:effectLst/>
              <a:latin typeface="MesloLGS NF" panose="020B0609030804020204" pitchFamily="49" charset="0"/>
            </a:endParaRPr>
          </a:p>
          <a:p>
            <a:r>
              <a:rPr lang="en-US" sz="900" b="0" dirty="0">
                <a:solidFill>
                  <a:srgbClr val="C74DED"/>
                </a:solidFill>
                <a:effectLst/>
                <a:latin typeface="MesloLGS NF" panose="020B0609030804020204" pitchFamily="49" charset="0"/>
              </a:rPr>
              <a:t>import</a:t>
            </a:r>
            <a:r>
              <a:rPr lang="en-US" sz="900" b="0" dirty="0">
                <a:solidFill>
                  <a:srgbClr val="D5CED9"/>
                </a:solidFill>
                <a:effectLst/>
                <a:latin typeface="MesloLGS NF" panose="020B0609030804020204" pitchFamily="49" charset="0"/>
              </a:rPr>
              <a:t> pendulum</a:t>
            </a:r>
          </a:p>
          <a:p>
            <a:br>
              <a:rPr lang="en-US" sz="900" b="0" dirty="0">
                <a:solidFill>
                  <a:srgbClr val="D5CED9"/>
                </a:solidFill>
                <a:effectLst/>
                <a:latin typeface="MesloLGS NF" panose="020B0609030804020204" pitchFamily="49" charset="0"/>
              </a:rPr>
            </a:br>
            <a:r>
              <a:rPr lang="en-US" sz="900" b="0" dirty="0">
                <a:solidFill>
                  <a:srgbClr val="D5CED9"/>
                </a:solidFill>
                <a:effectLst/>
                <a:latin typeface="MesloLGS NF" panose="020B0609030804020204" pitchFamily="49" charset="0"/>
              </a:rPr>
              <a:t>with </a:t>
            </a:r>
            <a:r>
              <a:rPr lang="en-US" sz="900" b="0" dirty="0">
                <a:solidFill>
                  <a:srgbClr val="FFE66D"/>
                </a:solidFill>
                <a:effectLst/>
                <a:latin typeface="MesloLGS NF" panose="020B0609030804020204" pitchFamily="49" charset="0"/>
              </a:rPr>
              <a:t>DAG</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panose="020B0609030804020204" pitchFamily="49" charset="0"/>
              </a:rPr>
              <a:t>    </a:t>
            </a:r>
            <a:r>
              <a:rPr lang="en-US" sz="900" b="0" dirty="0" err="1">
                <a:solidFill>
                  <a:srgbClr val="00E8C6"/>
                </a:solidFill>
                <a:effectLst/>
                <a:latin typeface="MesloLGS NF" panose="020B0609030804020204" pitchFamily="49" charset="0"/>
              </a:rPr>
              <a:t>dag_id</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a:t>
            </a:r>
            <a:r>
              <a:rPr lang="en-US" sz="900" b="0" dirty="0" err="1">
                <a:solidFill>
                  <a:srgbClr val="96E072"/>
                </a:solidFill>
                <a:effectLst/>
                <a:latin typeface="MesloLGS NF" panose="020B0609030804020204" pitchFamily="49" charset="0"/>
              </a:rPr>
              <a:t>hello_world</a:t>
            </a:r>
            <a:r>
              <a:rPr lang="en-US" sz="900" b="0" dirty="0">
                <a:solidFill>
                  <a:srgbClr val="96E072"/>
                </a:solidFill>
                <a:effectLst/>
                <a:latin typeface="MesloLGS NF" panose="020B0609030804020204" pitchFamily="49" charset="0"/>
              </a:rPr>
              <a:t>"</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a:rPr>
              <a:t>    </a:t>
            </a:r>
            <a:r>
              <a:rPr lang="en-US" sz="900" b="0" dirty="0" err="1">
                <a:solidFill>
                  <a:srgbClr val="00E8C6"/>
                </a:solidFill>
                <a:effectLst/>
                <a:latin typeface="MesloLGS NF"/>
              </a:rPr>
              <a:t>start_date</a:t>
            </a:r>
            <a:r>
              <a:rPr lang="en-US" sz="900" b="0" dirty="0">
                <a:solidFill>
                  <a:srgbClr val="D5CED9"/>
                </a:solidFill>
                <a:effectLst/>
                <a:latin typeface="MesloLGS NF"/>
              </a:rPr>
              <a:t> </a:t>
            </a:r>
            <a:r>
              <a:rPr lang="en-US" sz="900" b="0" dirty="0">
                <a:solidFill>
                  <a:srgbClr val="EE5D43"/>
                </a:solidFill>
                <a:effectLst/>
                <a:latin typeface="MesloLGS NF"/>
              </a:rPr>
              <a:t>=</a:t>
            </a:r>
            <a:r>
              <a:rPr lang="en-US" sz="900" b="0" dirty="0">
                <a:solidFill>
                  <a:srgbClr val="D5CED9"/>
                </a:solidFill>
                <a:effectLst/>
                <a:latin typeface="MesloLGS NF"/>
              </a:rPr>
              <a:t> </a:t>
            </a:r>
            <a:r>
              <a:rPr lang="en-US" sz="900" b="0" dirty="0" err="1">
                <a:solidFill>
                  <a:srgbClr val="D5CED9"/>
                </a:solidFill>
                <a:effectLst/>
                <a:latin typeface="MesloLGS NF"/>
              </a:rPr>
              <a:t>pendulum.</a:t>
            </a:r>
            <a:r>
              <a:rPr lang="en-US" sz="900" b="0" dirty="0" err="1">
                <a:solidFill>
                  <a:srgbClr val="FFE66D"/>
                </a:solidFill>
                <a:effectLst/>
                <a:latin typeface="MesloLGS NF"/>
              </a:rPr>
              <a:t>today</a:t>
            </a:r>
            <a:r>
              <a:rPr lang="en-US" sz="900" b="0" dirty="0">
                <a:solidFill>
                  <a:srgbClr val="D5CED9"/>
                </a:solidFill>
                <a:effectLst/>
                <a:latin typeface="MesloLGS NF"/>
              </a:rPr>
              <a:t>(</a:t>
            </a:r>
            <a:r>
              <a:rPr lang="en-US" sz="900" b="0" dirty="0">
                <a:solidFill>
                  <a:srgbClr val="96E072"/>
                </a:solidFill>
                <a:effectLst/>
                <a:latin typeface="MesloLGS NF"/>
              </a:rPr>
              <a:t>'UTC</a:t>
            </a:r>
            <a:r>
              <a:rPr lang="en-US" sz="900" dirty="0">
                <a:solidFill>
                  <a:srgbClr val="96E072"/>
                </a:solidFill>
                <a:latin typeface="MesloLGS NF"/>
              </a:rPr>
              <a:t>’</a:t>
            </a:r>
            <a:r>
              <a:rPr lang="en-US" sz="900" dirty="0">
                <a:solidFill>
                  <a:srgbClr val="D5CED9"/>
                </a:solidFill>
                <a:latin typeface="MesloLGS NF"/>
              </a:rPr>
              <a:t>),</a:t>
            </a:r>
            <a:endParaRPr lang="en-US" sz="900" b="0" dirty="0">
              <a:solidFill>
                <a:srgbClr val="D5CED9"/>
              </a:solidFill>
              <a:effectLst/>
              <a:latin typeface="MesloLGS NF" panose="020B0609030804020204" pitchFamily="49" charset="0"/>
            </a:endParaRPr>
          </a:p>
          <a:p>
            <a:r>
              <a:rPr lang="en-US" sz="900" b="0" dirty="0">
                <a:solidFill>
                  <a:srgbClr val="D5CED9"/>
                </a:solidFill>
                <a:effectLst/>
                <a:latin typeface="MesloLGS NF" panose="020B0609030804020204" pitchFamily="49" charset="0"/>
              </a:rPr>
              <a:t>    </a:t>
            </a:r>
            <a:r>
              <a:rPr lang="en-US" sz="900" b="0" dirty="0">
                <a:solidFill>
                  <a:srgbClr val="00E8C6"/>
                </a:solidFill>
                <a:effectLst/>
                <a:latin typeface="MesloLGS NF" panose="020B0609030804020204" pitchFamily="49" charset="0"/>
              </a:rPr>
              <a:t>schedule</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"@daily"</a:t>
            </a:r>
            <a:r>
              <a:rPr lang="en-US" sz="900" b="0" dirty="0">
                <a:solidFill>
                  <a:srgbClr val="D5CED9"/>
                </a:solidFill>
                <a:effectLst/>
                <a:latin typeface="MesloLGS NF" panose="020B0609030804020204" pitchFamily="49" charset="0"/>
              </a:rPr>
              <a:t>,</a:t>
            </a:r>
          </a:p>
          <a:p>
            <a:r>
              <a:rPr lang="en-US" sz="900" b="0" dirty="0">
                <a:solidFill>
                  <a:srgbClr val="D5CED9"/>
                </a:solidFill>
                <a:effectLst/>
                <a:latin typeface="MesloLGS NF" panose="020B0609030804020204" pitchFamily="49" charset="0"/>
              </a:rPr>
              <a:t>):</a:t>
            </a:r>
          </a:p>
          <a:p>
            <a:pPr lvl="1"/>
            <a:br>
              <a:rPr lang="en-US" sz="900" b="0" dirty="0">
                <a:effectLst/>
                <a:latin typeface="MesloLGS NF" panose="020B0609030804020204" pitchFamily="49" charset="0"/>
              </a:rPr>
            </a:br>
            <a:r>
              <a:rPr lang="en-US" sz="900" b="0" dirty="0">
                <a:solidFill>
                  <a:srgbClr val="D5CED9"/>
                </a:solidFill>
                <a:effectLst/>
                <a:latin typeface="MesloLGS NF"/>
              </a:rPr>
              <a:t>hello </a:t>
            </a:r>
            <a:r>
              <a:rPr lang="en-US" sz="900" b="0" dirty="0">
                <a:solidFill>
                  <a:srgbClr val="EE5D43"/>
                </a:solidFill>
                <a:effectLst/>
                <a:latin typeface="MesloLGS NF"/>
              </a:rPr>
              <a:t>=</a:t>
            </a:r>
            <a:r>
              <a:rPr lang="en-US" sz="900" b="0" dirty="0">
                <a:solidFill>
                  <a:srgbClr val="D5CED9"/>
                </a:solidFill>
                <a:effectLst/>
                <a:latin typeface="MesloLGS NF"/>
              </a:rPr>
              <a:t> </a:t>
            </a:r>
            <a:r>
              <a:rPr lang="en-US" sz="900" dirty="0" err="1">
                <a:solidFill>
                  <a:srgbClr val="FFE66D"/>
                </a:solidFill>
                <a:latin typeface="MesloLGS NF"/>
              </a:rPr>
              <a:t>BashOperator</a:t>
            </a:r>
            <a:r>
              <a:rPr lang="en-US" sz="900" dirty="0">
                <a:solidFill>
                  <a:srgbClr val="D5CED9"/>
                </a:solidFill>
                <a:latin typeface="MesloLGS NF"/>
              </a:rPr>
              <a:t>(</a:t>
            </a:r>
            <a:endParaRPr lang="en-US" sz="900" dirty="0">
              <a:solidFill>
                <a:srgbClr val="D5CED9"/>
              </a:solidFill>
              <a:latin typeface="MesloLGS NF" panose="020B0609030804020204" pitchFamily="49" charset="0"/>
            </a:endParaRPr>
          </a:p>
          <a:p>
            <a:pPr lvl="2"/>
            <a:r>
              <a:rPr lang="en-US" sz="900" dirty="0" err="1">
                <a:solidFill>
                  <a:srgbClr val="00E8C6"/>
                </a:solidFill>
                <a:latin typeface="MesloLGS NF"/>
              </a:rPr>
              <a:t>task</a:t>
            </a:r>
            <a:r>
              <a:rPr lang="en-US" sz="900" b="0" dirty="0" err="1">
                <a:solidFill>
                  <a:srgbClr val="00E8C6"/>
                </a:solidFill>
                <a:effectLst/>
                <a:latin typeface="MesloLGS NF"/>
              </a:rPr>
              <a:t>_id</a:t>
            </a:r>
            <a:r>
              <a:rPr lang="en-US" sz="900" b="0" dirty="0">
                <a:solidFill>
                  <a:srgbClr val="EE5D43"/>
                </a:solidFill>
                <a:effectLst/>
                <a:latin typeface="MesloLGS NF"/>
              </a:rPr>
              <a:t>=</a:t>
            </a:r>
            <a:r>
              <a:rPr lang="en-US" sz="900" b="0" dirty="0">
                <a:solidFill>
                  <a:srgbClr val="96E072"/>
                </a:solidFill>
                <a:effectLst/>
                <a:latin typeface="MesloLGS NF"/>
              </a:rPr>
              <a:t>"hello"</a:t>
            </a:r>
            <a:r>
              <a:rPr lang="en-US" sz="900" b="0" dirty="0">
                <a:solidFill>
                  <a:srgbClr val="D5CED9"/>
                </a:solidFill>
                <a:effectLst/>
                <a:latin typeface="MesloLGS NF"/>
              </a:rPr>
              <a:t>,</a:t>
            </a:r>
            <a:r>
              <a:rPr lang="en-US" sz="900" dirty="0">
                <a:solidFill>
                  <a:srgbClr val="D5CED9"/>
                </a:solidFill>
                <a:latin typeface="MesloLGS NF"/>
              </a:rPr>
              <a:t> </a:t>
            </a:r>
            <a:endParaRPr lang="en-US" sz="1200" dirty="0"/>
          </a:p>
          <a:p>
            <a:pPr lvl="2"/>
            <a:r>
              <a:rPr lang="en-US" sz="900" b="0" dirty="0" err="1">
                <a:solidFill>
                  <a:srgbClr val="00E8C6"/>
                </a:solidFill>
                <a:effectLst/>
                <a:latin typeface="MesloLGS NF" panose="020B0609030804020204" pitchFamily="49" charset="0"/>
              </a:rPr>
              <a:t>bash_command</a:t>
            </a:r>
            <a:r>
              <a:rPr lang="en-US" sz="900" b="0" dirty="0">
                <a:solidFill>
                  <a:srgbClr val="EE5D43"/>
                </a:solidFill>
                <a:effectLst/>
                <a:latin typeface="MesloLGS NF" panose="020B0609030804020204" pitchFamily="49" charset="0"/>
              </a:rPr>
              <a:t>=</a:t>
            </a:r>
            <a:r>
              <a:rPr lang="en-US" sz="900" b="0" dirty="0">
                <a:solidFill>
                  <a:srgbClr val="96E072"/>
                </a:solidFill>
                <a:effectLst/>
                <a:latin typeface="MesloLGS NF" panose="020B0609030804020204" pitchFamily="49" charset="0"/>
              </a:rPr>
              <a:t>"echo 'hello’”</a:t>
            </a:r>
          </a:p>
          <a:p>
            <a:pPr lvl="1"/>
            <a:r>
              <a:rPr lang="en-US" sz="900" b="0" dirty="0">
                <a:solidFill>
                  <a:srgbClr val="D5CED9"/>
                </a:solidFill>
                <a:effectLst/>
                <a:latin typeface="MesloLGS NF" panose="020B0609030804020204" pitchFamily="49" charset="0"/>
              </a:rPr>
              <a:t>)</a:t>
            </a:r>
          </a:p>
          <a:p>
            <a:pPr lvl="1"/>
            <a:endParaRPr lang="en-US" sz="900" b="0" dirty="0">
              <a:solidFill>
                <a:srgbClr val="D5CED9"/>
              </a:solidFill>
              <a:effectLst/>
              <a:latin typeface="MesloLGS NF" panose="020B0609030804020204" pitchFamily="49" charset="0"/>
            </a:endParaRPr>
          </a:p>
          <a:p>
            <a:pPr lvl="1"/>
            <a:r>
              <a:rPr lang="en-US" sz="900" dirty="0">
                <a:solidFill>
                  <a:srgbClr val="FFE66D"/>
                </a:solidFill>
                <a:latin typeface="MesloLGS NF"/>
              </a:rPr>
              <a:t>@task</a:t>
            </a:r>
          </a:p>
          <a:p>
            <a:pPr lvl="1"/>
            <a:r>
              <a:rPr lang="en-US" sz="900" dirty="0">
                <a:solidFill>
                  <a:srgbClr val="D5CED9"/>
                </a:solidFill>
                <a:latin typeface="MesloLGS NF"/>
              </a:rPr>
              <a:t>def world():</a:t>
            </a:r>
          </a:p>
          <a:p>
            <a:pPr lvl="1"/>
            <a:r>
              <a:rPr lang="en-US" sz="900" dirty="0">
                <a:solidFill>
                  <a:srgbClr val="D5CED9"/>
                </a:solidFill>
                <a:latin typeface="MesloLGS NF"/>
              </a:rPr>
              <a:t>    </a:t>
            </a:r>
            <a:r>
              <a:rPr lang="en-US" sz="900" dirty="0">
                <a:solidFill>
                  <a:srgbClr val="FFE66D"/>
                </a:solidFill>
                <a:latin typeface="MesloLGS NF"/>
              </a:rPr>
              <a:t>print</a:t>
            </a:r>
            <a:r>
              <a:rPr lang="en-US" sz="900" dirty="0">
                <a:solidFill>
                  <a:srgbClr val="D5CED9"/>
                </a:solidFill>
                <a:latin typeface="MesloLGS NF"/>
              </a:rPr>
              <a:t>(</a:t>
            </a:r>
            <a:r>
              <a:rPr lang="en-US" sz="900" dirty="0">
                <a:solidFill>
                  <a:srgbClr val="96E072"/>
                </a:solidFill>
                <a:latin typeface="MesloLGS NF"/>
              </a:rPr>
              <a:t>"world"</a:t>
            </a:r>
            <a:r>
              <a:rPr lang="en-US" sz="900" dirty="0">
                <a:solidFill>
                  <a:srgbClr val="D5CED9"/>
                </a:solidFill>
                <a:latin typeface="MesloLGS NF"/>
              </a:rPr>
              <a:t>)</a:t>
            </a:r>
          </a:p>
          <a:p>
            <a:pPr lvl="1"/>
            <a:br>
              <a:rPr lang="en-US" sz="900" b="0" dirty="0">
                <a:solidFill>
                  <a:srgbClr val="D5CED9"/>
                </a:solidFill>
                <a:effectLst/>
                <a:latin typeface="MesloLGS NF" panose="020B0609030804020204" pitchFamily="49" charset="0"/>
              </a:rPr>
            </a:br>
            <a:r>
              <a:rPr lang="en-US" sz="900" b="0" dirty="0">
                <a:solidFill>
                  <a:srgbClr val="D5CED9"/>
                </a:solidFill>
                <a:effectLst/>
                <a:latin typeface="MesloLGS NF" panose="020B0609030804020204" pitchFamily="49" charset="0"/>
              </a:rPr>
              <a:t>hello </a:t>
            </a:r>
            <a:r>
              <a:rPr lang="en-US" sz="900" b="0" dirty="0">
                <a:solidFill>
                  <a:srgbClr val="EE5D43"/>
                </a:solidFill>
                <a:effectLst/>
                <a:latin typeface="MesloLGS NF" panose="020B0609030804020204" pitchFamily="49" charset="0"/>
              </a:rPr>
              <a:t>&gt;&gt;</a:t>
            </a:r>
            <a:r>
              <a:rPr lang="en-US" sz="900" b="0" dirty="0">
                <a:solidFill>
                  <a:srgbClr val="D5CED9"/>
                </a:solidFill>
                <a:effectLst/>
                <a:latin typeface="MesloLGS NF" panose="020B0609030804020204" pitchFamily="49" charset="0"/>
              </a:rPr>
              <a:t> world()</a:t>
            </a:r>
          </a:p>
          <a:p>
            <a:pPr marL="57150" defTabSz="914400">
              <a:lnSpc>
                <a:spcPct val="90000"/>
              </a:lnSpc>
              <a:spcAft>
                <a:spcPts val="1800"/>
              </a:spcAft>
            </a:pPr>
            <a:endParaRPr lang="en-US" sz="1050" dirty="0">
              <a:latin typeface="Proxima Nova" panose="020B0503030502060204" pitchFamily="34" charset="0"/>
            </a:endParaRPr>
          </a:p>
        </p:txBody>
      </p:sp>
      <p:pic>
        <p:nvPicPr>
          <p:cNvPr id="1026" name="Picture 2" descr="Skill level scale icon vector illustration design">
            <a:extLst>
              <a:ext uri="{FF2B5EF4-FFF2-40B4-BE49-F238E27FC236}">
                <a16:creationId xmlns:a16="http://schemas.microsoft.com/office/drawing/2014/main" id="{41FF6FAD-C44C-D346-943C-FC9008ECE3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30" t="24391" r="50256" b="26731"/>
          <a:stretch/>
        </p:blipFill>
        <p:spPr bwMode="auto">
          <a:xfrm>
            <a:off x="1851941" y="6135731"/>
            <a:ext cx="803098" cy="6148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kill level scale icon vector illustration design">
            <a:extLst>
              <a:ext uri="{FF2B5EF4-FFF2-40B4-BE49-F238E27FC236}">
                <a16:creationId xmlns:a16="http://schemas.microsoft.com/office/drawing/2014/main" id="{64F26ACB-03BE-E993-A56A-D7BA90948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76" t="28515" r="29658" b="30234"/>
          <a:stretch/>
        </p:blipFill>
        <p:spPr bwMode="auto">
          <a:xfrm>
            <a:off x="5891914" y="6173760"/>
            <a:ext cx="759854" cy="5189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kill level scale icon vector illustration design">
            <a:extLst>
              <a:ext uri="{FF2B5EF4-FFF2-40B4-BE49-F238E27FC236}">
                <a16:creationId xmlns:a16="http://schemas.microsoft.com/office/drawing/2014/main" id="{BA73B752-742C-FC34-519D-228F8D8C9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93" t="28585" r="11077" b="26236"/>
          <a:stretch/>
        </p:blipFill>
        <p:spPr bwMode="auto">
          <a:xfrm>
            <a:off x="9822308" y="6158998"/>
            <a:ext cx="701955" cy="56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558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Rechthoek 48">
            <a:extLst>
              <a:ext uri="{FF2B5EF4-FFF2-40B4-BE49-F238E27FC236}">
                <a16:creationId xmlns:a16="http://schemas.microsoft.com/office/drawing/2014/main" id="{4EF8AFA9-3FB8-0B0D-1D68-DD25446F91A7}"/>
              </a:ext>
            </a:extLst>
          </p:cNvPr>
          <p:cNvSpPr/>
          <p:nvPr/>
        </p:nvSpPr>
        <p:spPr>
          <a:xfrm>
            <a:off x="1334728" y="2850568"/>
            <a:ext cx="3015022" cy="133377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a:latin typeface="Proxima Nova" panose="020B0503030502060204" pitchFamily="34" charset="0"/>
              </a:rPr>
              <a:t>Be Aware!</a:t>
            </a:r>
          </a:p>
        </p:txBody>
      </p: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601642" y="6179024"/>
            <a:ext cx="1448569" cy="409316"/>
          </a:xfrm>
          <a:prstGeom prst="rect">
            <a:avLst/>
          </a:prstGeom>
        </p:spPr>
      </p:pic>
      <p:pic>
        <p:nvPicPr>
          <p:cNvPr id="18" name="Graphic 17" descr="Aspiration with solid fill">
            <a:extLst>
              <a:ext uri="{FF2B5EF4-FFF2-40B4-BE49-F238E27FC236}">
                <a16:creationId xmlns:a16="http://schemas.microsoft.com/office/drawing/2014/main" id="{8C5574D8-310B-8267-14CB-93C5F9DD00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34" y="2472934"/>
            <a:ext cx="1743638" cy="1743638"/>
          </a:xfrm>
          <a:prstGeom prst="rect">
            <a:avLst/>
          </a:prstGeom>
        </p:spPr>
      </p:pic>
      <p:sp>
        <p:nvSpPr>
          <p:cNvPr id="24" name="Rechthoek 48">
            <a:extLst>
              <a:ext uri="{FF2B5EF4-FFF2-40B4-BE49-F238E27FC236}">
                <a16:creationId xmlns:a16="http://schemas.microsoft.com/office/drawing/2014/main" id="{F7FD2DF7-E5D6-0277-EE74-25FD74FE53AD}"/>
              </a:ext>
            </a:extLst>
          </p:cNvPr>
          <p:cNvSpPr/>
          <p:nvPr/>
        </p:nvSpPr>
        <p:spPr>
          <a:xfrm>
            <a:off x="5352396" y="388987"/>
            <a:ext cx="6565886" cy="58432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b="1">
                <a:solidFill>
                  <a:srgbClr val="6A1D58"/>
                </a:solidFill>
                <a:latin typeface="Proxima Nova" panose="020B0503030502060204" pitchFamily="34" charset="0"/>
              </a:rPr>
              <a:t>Changes in </a:t>
            </a:r>
            <a:r>
              <a:rPr lang="en-US" b="1" err="1">
                <a:solidFill>
                  <a:srgbClr val="6A1D58"/>
                </a:solidFill>
                <a:latin typeface="Consolas" panose="020B0609020204030204" pitchFamily="49" charset="0"/>
              </a:rPr>
              <a:t>start_date</a:t>
            </a:r>
            <a:endParaRPr lang="en-US" b="1">
              <a:solidFill>
                <a:srgbClr val="6A1D58"/>
              </a:solidFill>
              <a:latin typeface="Consolas" panose="020B0609020204030204" pitchFamily="49" charset="0"/>
            </a:endParaRPr>
          </a:p>
        </p:txBody>
      </p:sp>
      <p:sp>
        <p:nvSpPr>
          <p:cNvPr id="26" name="TextBox 25">
            <a:extLst>
              <a:ext uri="{FF2B5EF4-FFF2-40B4-BE49-F238E27FC236}">
                <a16:creationId xmlns:a16="http://schemas.microsoft.com/office/drawing/2014/main" id="{6D43D070-8CDC-C222-F14E-E817425009DB}"/>
              </a:ext>
            </a:extLst>
          </p:cNvPr>
          <p:cNvSpPr txBox="1"/>
          <p:nvPr/>
        </p:nvSpPr>
        <p:spPr>
          <a:xfrm>
            <a:off x="5354541" y="996921"/>
            <a:ext cx="6161515" cy="16158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latin typeface="Proxima Nova" panose="020B0503030502060204" pitchFamily="34" charset="0"/>
              </a:rPr>
              <a:t>Airflow does no cope with well with </a:t>
            </a:r>
            <a:r>
              <a:rPr lang="en-US" sz="1400" err="1">
                <a:latin typeface="Consolas" panose="020B0609020204030204" pitchFamily="49" charset="0"/>
              </a:rPr>
              <a:t>start_date</a:t>
            </a:r>
            <a:r>
              <a:rPr lang="en-US" sz="1400">
                <a:latin typeface="Consolas" panose="020B0609020204030204" pitchFamily="49" charset="0"/>
              </a:rPr>
              <a:t> </a:t>
            </a:r>
            <a:r>
              <a:rPr lang="en-US" sz="1400">
                <a:latin typeface="Proxima Nova" panose="020B0503030502060204" pitchFamily="34" charset="0"/>
              </a:rPr>
              <a:t>changes. It holds on to the first </a:t>
            </a:r>
            <a:r>
              <a:rPr lang="en-US" sz="1400" err="1">
                <a:latin typeface="Consolas" panose="020B0609020204030204" pitchFamily="49" charset="0"/>
              </a:rPr>
              <a:t>start_date</a:t>
            </a:r>
            <a:r>
              <a:rPr lang="en-US" sz="1400">
                <a:latin typeface="Consolas" panose="020B0609020204030204" pitchFamily="49" charset="0"/>
              </a:rPr>
              <a:t> </a:t>
            </a:r>
            <a:r>
              <a:rPr lang="en-US" sz="1400">
                <a:latin typeface="Proxima Nova" panose="020B0503030502060204" pitchFamily="34" charset="0"/>
              </a:rPr>
              <a:t>you give it. </a:t>
            </a:r>
          </a:p>
          <a:p>
            <a:pPr marL="285750" indent="-285750">
              <a:spcAft>
                <a:spcPts val="600"/>
              </a:spcAft>
              <a:buFont typeface="Arial" panose="020B0604020202020204" pitchFamily="34" charset="0"/>
              <a:buChar char="•"/>
            </a:pPr>
            <a:r>
              <a:rPr lang="en-US" sz="1400">
                <a:latin typeface="Proxima Nova" panose="020B0503030502060204" pitchFamily="34" charset="0"/>
              </a:rPr>
              <a:t>Ways to work around it:</a:t>
            </a:r>
          </a:p>
          <a:p>
            <a:pPr marL="742950" lvl="1" indent="-285750">
              <a:spcAft>
                <a:spcPts val="600"/>
              </a:spcAft>
              <a:buFont typeface="Arial" panose="020B0604020202020204" pitchFamily="34" charset="0"/>
              <a:buChar char="•"/>
            </a:pPr>
            <a:r>
              <a:rPr lang="en-US" sz="1400">
                <a:latin typeface="Proxima Nova" panose="020B0503030502060204" pitchFamily="34" charset="0"/>
              </a:rPr>
              <a:t>Change the DAG name, this registers as a new DAG in Airflow</a:t>
            </a:r>
          </a:p>
          <a:p>
            <a:pPr marL="742950" lvl="1" indent="-285750">
              <a:spcAft>
                <a:spcPts val="600"/>
              </a:spcAft>
              <a:buFont typeface="Arial" panose="020B0604020202020204" pitchFamily="34" charset="0"/>
              <a:buChar char="•"/>
            </a:pPr>
            <a:r>
              <a:rPr lang="en-US" sz="1400">
                <a:latin typeface="Proxima Nova" panose="020B0503030502060204" pitchFamily="34" charset="0"/>
              </a:rPr>
              <a:t>Manually backfill the missing DAG runs with "airflow backfill -s [start date] -e [end date] [DAG]“</a:t>
            </a:r>
          </a:p>
        </p:txBody>
      </p:sp>
      <p:sp>
        <p:nvSpPr>
          <p:cNvPr id="27" name="Rechthoek 48">
            <a:extLst>
              <a:ext uri="{FF2B5EF4-FFF2-40B4-BE49-F238E27FC236}">
                <a16:creationId xmlns:a16="http://schemas.microsoft.com/office/drawing/2014/main" id="{413B9A04-5BBE-F3E3-021B-CF7861EBC95E}"/>
              </a:ext>
            </a:extLst>
          </p:cNvPr>
          <p:cNvSpPr/>
          <p:nvPr/>
        </p:nvSpPr>
        <p:spPr>
          <a:xfrm>
            <a:off x="5409173" y="3038829"/>
            <a:ext cx="6507670" cy="58432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b="1">
                <a:solidFill>
                  <a:srgbClr val="6A1D58"/>
                </a:solidFill>
                <a:latin typeface="Proxima Nova" panose="020B0503030502060204" pitchFamily="34" charset="0"/>
              </a:rPr>
              <a:t>Changes in </a:t>
            </a:r>
            <a:r>
              <a:rPr lang="en-US" b="1">
                <a:solidFill>
                  <a:srgbClr val="6A1D58"/>
                </a:solidFill>
                <a:latin typeface="Consolas" panose="020B0609020204030204" pitchFamily="49" charset="0"/>
              </a:rPr>
              <a:t>schedule</a:t>
            </a:r>
          </a:p>
        </p:txBody>
      </p:sp>
      <p:sp>
        <p:nvSpPr>
          <p:cNvPr id="28" name="TextBox 27">
            <a:extLst>
              <a:ext uri="{FF2B5EF4-FFF2-40B4-BE49-F238E27FC236}">
                <a16:creationId xmlns:a16="http://schemas.microsoft.com/office/drawing/2014/main" id="{70C2ADFB-441E-4767-1085-9639664691E9}"/>
              </a:ext>
            </a:extLst>
          </p:cNvPr>
          <p:cNvSpPr txBox="1"/>
          <p:nvPr/>
        </p:nvSpPr>
        <p:spPr>
          <a:xfrm>
            <a:off x="5311079" y="5039823"/>
            <a:ext cx="6204977" cy="110799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latin typeface="Proxima Nova" panose="020B0503030502060204" pitchFamily="34" charset="0"/>
              </a:rPr>
              <a:t>Airflow also does not cope nicely with changing schedule</a:t>
            </a:r>
          </a:p>
          <a:p>
            <a:pPr marL="285750" indent="-285750">
              <a:spcAft>
                <a:spcPts val="600"/>
              </a:spcAft>
              <a:buFont typeface="Arial" panose="020B0604020202020204" pitchFamily="34" charset="0"/>
              <a:buChar char="•"/>
            </a:pPr>
            <a:r>
              <a:rPr lang="en-US" sz="1400">
                <a:latin typeface="Proxima Nova" panose="020B0503030502060204" pitchFamily="34" charset="0"/>
              </a:rPr>
              <a:t>It will take the new schedule, starting from the last DAG run</a:t>
            </a:r>
          </a:p>
          <a:p>
            <a:pPr marL="285750" indent="-285750">
              <a:spcAft>
                <a:spcPts val="600"/>
              </a:spcAft>
              <a:buFont typeface="Arial" panose="020B0604020202020204" pitchFamily="34" charset="0"/>
              <a:buChar char="•"/>
            </a:pPr>
            <a:r>
              <a:rPr lang="en-US" sz="1400">
                <a:latin typeface="Proxima Nova" panose="020B0503030502060204" pitchFamily="34" charset="0"/>
              </a:rPr>
              <a:t>With the new hourly interval, several DAG runs will be executed because the last run was at midnight</a:t>
            </a:r>
          </a:p>
        </p:txBody>
      </p:sp>
      <p:pic>
        <p:nvPicPr>
          <p:cNvPr id="32" name="Picture 31">
            <a:extLst>
              <a:ext uri="{FF2B5EF4-FFF2-40B4-BE49-F238E27FC236}">
                <a16:creationId xmlns:a16="http://schemas.microsoft.com/office/drawing/2014/main" id="{36EFB6BE-58AF-EC27-E287-12F09C871D56}"/>
              </a:ext>
            </a:extLst>
          </p:cNvPr>
          <p:cNvPicPr>
            <a:picLocks noChangeAspect="1"/>
          </p:cNvPicPr>
          <p:nvPr/>
        </p:nvPicPr>
        <p:blipFill>
          <a:blip r:embed="rId5"/>
          <a:stretch>
            <a:fillRect/>
          </a:stretch>
        </p:blipFill>
        <p:spPr>
          <a:xfrm>
            <a:off x="8539622" y="3268961"/>
            <a:ext cx="3314253" cy="1835407"/>
          </a:xfrm>
          <a:prstGeom prst="rect">
            <a:avLst/>
          </a:prstGeom>
        </p:spPr>
      </p:pic>
      <p:grpSp>
        <p:nvGrpSpPr>
          <p:cNvPr id="33" name="Group 32">
            <a:extLst>
              <a:ext uri="{FF2B5EF4-FFF2-40B4-BE49-F238E27FC236}">
                <a16:creationId xmlns:a16="http://schemas.microsoft.com/office/drawing/2014/main" id="{EF6F0C6B-5F41-86A0-7CBF-009DDBBEB02A}"/>
              </a:ext>
            </a:extLst>
          </p:cNvPr>
          <p:cNvGrpSpPr/>
          <p:nvPr/>
        </p:nvGrpSpPr>
        <p:grpSpPr>
          <a:xfrm>
            <a:off x="6231087" y="3710853"/>
            <a:ext cx="1713931" cy="967408"/>
            <a:chOff x="4307689" y="3244334"/>
            <a:chExt cx="1713931" cy="967408"/>
          </a:xfrm>
        </p:grpSpPr>
        <p:sp>
          <p:nvSpPr>
            <p:cNvPr id="34" name="Rectangle 33">
              <a:extLst>
                <a:ext uri="{FF2B5EF4-FFF2-40B4-BE49-F238E27FC236}">
                  <a16:creationId xmlns:a16="http://schemas.microsoft.com/office/drawing/2014/main" id="{3E9E3C24-217C-AA8B-1C8A-1682C90CB059}"/>
                </a:ext>
              </a:extLst>
            </p:cNvPr>
            <p:cNvSpPr/>
            <p:nvPr/>
          </p:nvSpPr>
          <p:spPr>
            <a:xfrm>
              <a:off x="4357383" y="3244334"/>
              <a:ext cx="1628972" cy="276999"/>
            </a:xfrm>
            <a:prstGeom prst="rect">
              <a:avLst/>
            </a:prstGeom>
          </p:spPr>
          <p:txBody>
            <a:bodyPr wrap="none">
              <a:spAutoFit/>
            </a:bodyPr>
            <a:lstStyle/>
            <a:p>
              <a:r>
                <a:rPr lang="en-GB" sz="1200">
                  <a:solidFill>
                    <a:srgbClr val="660099"/>
                  </a:solidFill>
                  <a:latin typeface="Consolas" panose="020B0609020204030204" pitchFamily="49" charset="0"/>
                  <a:cs typeface="Consolas" panose="020B0609020204030204" pitchFamily="49" charset="0"/>
                </a:rPr>
                <a:t>schedule</a:t>
              </a:r>
              <a:r>
                <a:rPr lang="en-GB" sz="1200">
                  <a:latin typeface="Consolas" panose="020B0609020204030204" pitchFamily="49" charset="0"/>
                  <a:cs typeface="Consolas" panose="020B0609020204030204" pitchFamily="49" charset="0"/>
                </a:rPr>
                <a:t>=</a:t>
              </a:r>
              <a:r>
                <a:rPr lang="en-GB" sz="1200" b="1">
                  <a:solidFill>
                    <a:srgbClr val="008080"/>
                  </a:solidFill>
                  <a:latin typeface="Consolas" panose="020B0609020204030204" pitchFamily="49" charset="0"/>
                  <a:cs typeface="Consolas" panose="020B0609020204030204" pitchFamily="49" charset="0"/>
                </a:rPr>
                <a:t>"@daily"</a:t>
              </a:r>
              <a:endParaRPr lang="en-NL" sz="1200"/>
            </a:p>
          </p:txBody>
        </p:sp>
        <p:cxnSp>
          <p:nvCxnSpPr>
            <p:cNvPr id="35" name="Straight Arrow Connector 34">
              <a:extLst>
                <a:ext uri="{FF2B5EF4-FFF2-40B4-BE49-F238E27FC236}">
                  <a16:creationId xmlns:a16="http://schemas.microsoft.com/office/drawing/2014/main" id="{F34B2351-26B5-0AF9-7773-CDCD1CD54EB1}"/>
                </a:ext>
              </a:extLst>
            </p:cNvPr>
            <p:cNvCxnSpPr>
              <a:cxnSpLocks/>
            </p:cNvCxnSpPr>
            <p:nvPr/>
          </p:nvCxnSpPr>
          <p:spPr>
            <a:xfrm>
              <a:off x="5162600" y="3567453"/>
              <a:ext cx="0" cy="3053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E2B5E1BE-7019-C1AD-C71F-A0CC4D2D6515}"/>
                </a:ext>
              </a:extLst>
            </p:cNvPr>
            <p:cNvSpPr/>
            <p:nvPr/>
          </p:nvSpPr>
          <p:spPr>
            <a:xfrm>
              <a:off x="4307689" y="3934743"/>
              <a:ext cx="1713931" cy="276999"/>
            </a:xfrm>
            <a:prstGeom prst="rect">
              <a:avLst/>
            </a:prstGeom>
          </p:spPr>
          <p:txBody>
            <a:bodyPr wrap="none">
              <a:spAutoFit/>
            </a:bodyPr>
            <a:lstStyle/>
            <a:p>
              <a:r>
                <a:rPr lang="en-GB" sz="1200">
                  <a:solidFill>
                    <a:srgbClr val="660099"/>
                  </a:solidFill>
                  <a:latin typeface="Consolas" panose="020B0609020204030204" pitchFamily="49" charset="0"/>
                  <a:cs typeface="Consolas" panose="020B0609020204030204" pitchFamily="49" charset="0"/>
                </a:rPr>
                <a:t>schedule</a:t>
              </a:r>
              <a:r>
                <a:rPr lang="en-GB" sz="1200">
                  <a:latin typeface="Consolas" panose="020B0609020204030204" pitchFamily="49" charset="0"/>
                  <a:cs typeface="Consolas" panose="020B0609020204030204" pitchFamily="49" charset="0"/>
                </a:rPr>
                <a:t>=</a:t>
              </a:r>
              <a:r>
                <a:rPr lang="en-GB" sz="1200" b="1">
                  <a:solidFill>
                    <a:srgbClr val="008080"/>
                  </a:solidFill>
                  <a:latin typeface="Consolas" panose="020B0609020204030204" pitchFamily="49" charset="0"/>
                  <a:cs typeface="Consolas" panose="020B0609020204030204" pitchFamily="49" charset="0"/>
                </a:rPr>
                <a:t>"@hourly"</a:t>
              </a:r>
              <a:endParaRPr lang="en-NL" sz="1200"/>
            </a:p>
          </p:txBody>
        </p:sp>
      </p:grpSp>
    </p:spTree>
    <p:extLst>
      <p:ext uri="{BB962C8B-B14F-4D97-AF65-F5344CB8AC3E}">
        <p14:creationId xmlns:p14="http://schemas.microsoft.com/office/powerpoint/2010/main" val="673387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rije vorm 6">
            <a:extLst>
              <a:ext uri="{FF2B5EF4-FFF2-40B4-BE49-F238E27FC236}">
                <a16:creationId xmlns:a16="http://schemas.microsoft.com/office/drawing/2014/main" id="{3369DF45-0537-284F-BA42-80893713A6AC}"/>
              </a:ext>
            </a:extLst>
          </p:cNvPr>
          <p:cNvSpPr/>
          <p:nvPr/>
        </p:nvSpPr>
        <p:spPr>
          <a:xfrm>
            <a:off x="3374219" y="-1469568"/>
            <a:ext cx="10368675" cy="10292316"/>
          </a:xfrm>
          <a:custGeom>
            <a:avLst/>
            <a:gdLst>
              <a:gd name="connsiteX0" fmla="*/ 867415 w 5631299"/>
              <a:gd name="connsiteY0" fmla="*/ 0 h 7560001"/>
              <a:gd name="connsiteX1" fmla="*/ 5631299 w 5631299"/>
              <a:gd name="connsiteY1" fmla="*/ 0 h 7560001"/>
              <a:gd name="connsiteX2" fmla="*/ 5631299 w 5631299"/>
              <a:gd name="connsiteY2" fmla="*/ 7560001 h 7560001"/>
              <a:gd name="connsiteX3" fmla="*/ 1018440 w 5631299"/>
              <a:gd name="connsiteY3" fmla="*/ 7560001 h 7560001"/>
              <a:gd name="connsiteX4" fmla="*/ 1018474 w 5631299"/>
              <a:gd name="connsiteY4" fmla="*/ 7559676 h 7560001"/>
              <a:gd name="connsiteX5" fmla="*/ 592432 w 5631299"/>
              <a:gd name="connsiteY5" fmla="*/ 7559676 h 7560001"/>
              <a:gd name="connsiteX6" fmla="*/ 592416 w 5631299"/>
              <a:gd name="connsiteY6" fmla="*/ 7560001 h 7560001"/>
              <a:gd name="connsiteX7" fmla="*/ 455248 w 5631299"/>
              <a:gd name="connsiteY7" fmla="*/ 7560001 h 7560001"/>
              <a:gd name="connsiteX8" fmla="*/ 2984 w 5631299"/>
              <a:gd name="connsiteY8" fmla="*/ 3974937 h 7560001"/>
              <a:gd name="connsiteX9" fmla="*/ 382135 w 5631299"/>
              <a:gd name="connsiteY9" fmla="*/ 0 h 7560001"/>
              <a:gd name="connsiteX10" fmla="*/ 867415 w 5631299"/>
              <a:gd name="connsiteY10" fmla="*/ 0 h 756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31299" h="7560001">
                <a:moveTo>
                  <a:pt x="867415" y="0"/>
                </a:moveTo>
                <a:lnTo>
                  <a:pt x="5631299" y="0"/>
                </a:lnTo>
                <a:lnTo>
                  <a:pt x="5631299" y="7560001"/>
                </a:lnTo>
                <a:lnTo>
                  <a:pt x="1018440" y="7560001"/>
                </a:lnTo>
                <a:lnTo>
                  <a:pt x="1018474" y="7559676"/>
                </a:lnTo>
                <a:lnTo>
                  <a:pt x="592432" y="7559676"/>
                </a:lnTo>
                <a:lnTo>
                  <a:pt x="592416" y="7560001"/>
                </a:lnTo>
                <a:lnTo>
                  <a:pt x="455248" y="7560001"/>
                </a:lnTo>
                <a:cubicBezTo>
                  <a:pt x="569123" y="5683017"/>
                  <a:pt x="45687" y="5379500"/>
                  <a:pt x="2984" y="3974937"/>
                </a:cubicBezTo>
                <a:cubicBezTo>
                  <a:pt x="-41660" y="2503067"/>
                  <a:pt x="430014" y="1407103"/>
                  <a:pt x="382135" y="0"/>
                </a:cubicBezTo>
                <a:lnTo>
                  <a:pt x="86741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
        <p:nvSpPr>
          <p:cNvPr id="6" name="Vrije vorm 5">
            <a:extLst>
              <a:ext uri="{FF2B5EF4-FFF2-40B4-BE49-F238E27FC236}">
                <a16:creationId xmlns:a16="http://schemas.microsoft.com/office/drawing/2014/main" id="{414BEFAB-5997-BC48-9F0F-472143C6387A}"/>
              </a:ext>
            </a:extLst>
          </p:cNvPr>
          <p:cNvSpPr/>
          <p:nvPr/>
        </p:nvSpPr>
        <p:spPr>
          <a:xfrm>
            <a:off x="7928067" y="-1717158"/>
            <a:ext cx="4265543" cy="10292316"/>
          </a:xfrm>
          <a:custGeom>
            <a:avLst/>
            <a:gdLst>
              <a:gd name="connsiteX0" fmla="*/ 867415 w 5631299"/>
              <a:gd name="connsiteY0" fmla="*/ 0 h 7560001"/>
              <a:gd name="connsiteX1" fmla="*/ 5631299 w 5631299"/>
              <a:gd name="connsiteY1" fmla="*/ 0 h 7560001"/>
              <a:gd name="connsiteX2" fmla="*/ 5631299 w 5631299"/>
              <a:gd name="connsiteY2" fmla="*/ 7560001 h 7560001"/>
              <a:gd name="connsiteX3" fmla="*/ 1018440 w 5631299"/>
              <a:gd name="connsiteY3" fmla="*/ 7560001 h 7560001"/>
              <a:gd name="connsiteX4" fmla="*/ 1018474 w 5631299"/>
              <a:gd name="connsiteY4" fmla="*/ 7559676 h 7560001"/>
              <a:gd name="connsiteX5" fmla="*/ 592432 w 5631299"/>
              <a:gd name="connsiteY5" fmla="*/ 7559676 h 7560001"/>
              <a:gd name="connsiteX6" fmla="*/ 592416 w 5631299"/>
              <a:gd name="connsiteY6" fmla="*/ 7560001 h 7560001"/>
              <a:gd name="connsiteX7" fmla="*/ 455248 w 5631299"/>
              <a:gd name="connsiteY7" fmla="*/ 7560001 h 7560001"/>
              <a:gd name="connsiteX8" fmla="*/ 2984 w 5631299"/>
              <a:gd name="connsiteY8" fmla="*/ 3974937 h 7560001"/>
              <a:gd name="connsiteX9" fmla="*/ 382135 w 5631299"/>
              <a:gd name="connsiteY9" fmla="*/ 0 h 7560001"/>
              <a:gd name="connsiteX10" fmla="*/ 867415 w 5631299"/>
              <a:gd name="connsiteY10" fmla="*/ 0 h 756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31299" h="7560001">
                <a:moveTo>
                  <a:pt x="867415" y="0"/>
                </a:moveTo>
                <a:lnTo>
                  <a:pt x="5631299" y="0"/>
                </a:lnTo>
                <a:lnTo>
                  <a:pt x="5631299" y="7560001"/>
                </a:lnTo>
                <a:lnTo>
                  <a:pt x="1018440" y="7560001"/>
                </a:lnTo>
                <a:lnTo>
                  <a:pt x="1018474" y="7559676"/>
                </a:lnTo>
                <a:lnTo>
                  <a:pt x="592432" y="7559676"/>
                </a:lnTo>
                <a:lnTo>
                  <a:pt x="592416" y="7560001"/>
                </a:lnTo>
                <a:lnTo>
                  <a:pt x="455248" y="7560001"/>
                </a:lnTo>
                <a:cubicBezTo>
                  <a:pt x="569123" y="5683017"/>
                  <a:pt x="45687" y="5379500"/>
                  <a:pt x="2984" y="3974937"/>
                </a:cubicBezTo>
                <a:cubicBezTo>
                  <a:pt x="-41660" y="2503067"/>
                  <a:pt x="430014" y="1407103"/>
                  <a:pt x="382135" y="0"/>
                </a:cubicBezTo>
                <a:lnTo>
                  <a:pt x="86741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
        <p:nvSpPr>
          <p:cNvPr id="49" name="Rechthoek 48">
            <a:extLst>
              <a:ext uri="{FF2B5EF4-FFF2-40B4-BE49-F238E27FC236}">
                <a16:creationId xmlns:a16="http://schemas.microsoft.com/office/drawing/2014/main" id="{52ACDA2E-2FF7-4641-94ED-0E954F099D04}"/>
              </a:ext>
            </a:extLst>
          </p:cNvPr>
          <p:cNvSpPr/>
          <p:nvPr/>
        </p:nvSpPr>
        <p:spPr>
          <a:xfrm>
            <a:off x="639883" y="687249"/>
            <a:ext cx="2627642" cy="830997"/>
          </a:xfrm>
          <a:prstGeom prst="rect">
            <a:avLst/>
          </a:prstGeom>
        </p:spPr>
        <p:txBody>
          <a:bodyPr wrap="none">
            <a:spAutoFit/>
          </a:bodyPr>
          <a:lstStyle/>
          <a:p>
            <a:pPr algn="l"/>
            <a:r>
              <a:rPr lang="en-US" sz="2400">
                <a:solidFill>
                  <a:srgbClr val="5A5A5A"/>
                </a:solidFill>
                <a:latin typeface="Proxima Nova" panose="020B0503030502060204" pitchFamily="34" charset="0"/>
              </a:rPr>
              <a:t>Our </a:t>
            </a:r>
            <a:r>
              <a:rPr lang="en-US" sz="2400" err="1">
                <a:solidFill>
                  <a:srgbClr val="5A5A5A"/>
                </a:solidFill>
                <a:latin typeface="Proxima Nova" panose="020B0503030502060204" pitchFamily="34" charset="0"/>
              </a:rPr>
              <a:t>understandig</a:t>
            </a:r>
            <a:r>
              <a:rPr lang="en-US" sz="2400">
                <a:solidFill>
                  <a:srgbClr val="5A5A5A"/>
                </a:solidFill>
                <a:latin typeface="Proxima Nova" panose="020B0503030502060204" pitchFamily="34" charset="0"/>
              </a:rPr>
              <a:t> </a:t>
            </a:r>
            <a:br>
              <a:rPr lang="en-US" sz="2400">
                <a:solidFill>
                  <a:srgbClr val="5A5A5A"/>
                </a:solidFill>
                <a:latin typeface="Proxima Nova" panose="020B0503030502060204" pitchFamily="34" charset="0"/>
              </a:rPr>
            </a:br>
            <a:r>
              <a:rPr lang="en-US" sz="2400">
                <a:solidFill>
                  <a:srgbClr val="5A5A5A"/>
                </a:solidFill>
                <a:latin typeface="Proxima Nova" panose="020B0503030502060204" pitchFamily="34" charset="0"/>
              </a:rPr>
              <a:t>of your request</a:t>
            </a:r>
          </a:p>
        </p:txBody>
      </p:sp>
      <p:sp>
        <p:nvSpPr>
          <p:cNvPr id="23" name="A global, innovative, IT Consultancy Company, founded in the Netherlands in 2001 as the first organization to embrace the Agile way of working. With roots in architecture and Java development, we have grown to be a full services IT consulting firm operat">
            <a:extLst>
              <a:ext uri="{FF2B5EF4-FFF2-40B4-BE49-F238E27FC236}">
                <a16:creationId xmlns:a16="http://schemas.microsoft.com/office/drawing/2014/main" id="{8E751BA3-3B49-9244-92C8-B79804D91404}"/>
              </a:ext>
            </a:extLst>
          </p:cNvPr>
          <p:cNvSpPr txBox="1"/>
          <p:nvPr/>
        </p:nvSpPr>
        <p:spPr>
          <a:xfrm>
            <a:off x="3895350" y="1573855"/>
            <a:ext cx="3240000"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lvl1pPr algn="l" defTabSz="825500">
              <a:lnSpc>
                <a:spcPct val="140000"/>
              </a:lnSpc>
              <a:defRPr sz="3200">
                <a:solidFill>
                  <a:srgbClr val="555555"/>
                </a:solidFill>
                <a:latin typeface="Proxima Nova Light"/>
                <a:ea typeface="Proxima Nova Light"/>
                <a:cs typeface="Proxima Nova Light"/>
                <a:sym typeface="Proxima Nova Light"/>
              </a:defRPr>
            </a:lvl1pPr>
          </a:lstStyle>
          <a:p>
            <a:pPr>
              <a:lnSpc>
                <a:spcPct val="100000"/>
              </a:lnSpc>
            </a:pPr>
            <a:r>
              <a:rPr lang="en-US" sz="1600">
                <a:solidFill>
                  <a:srgbClr val="6C1D5F"/>
                </a:solidFill>
                <a:latin typeface="Proxima Nova Semibold"/>
                <a:ea typeface="Proxima Nova Semibold"/>
                <a:cs typeface="Proxima Nova Semibold"/>
                <a:sym typeface="Proxima Nova Semibold"/>
              </a:rPr>
              <a:t>One to many</a:t>
            </a:r>
            <a:br>
              <a:rPr lang="en-US" sz="1200" b="1">
                <a:solidFill>
                  <a:srgbClr val="6C1D5F"/>
                </a:solidFill>
                <a:latin typeface="Proxima Nova Semibold" panose="02000506030000020004" pitchFamily="2" charset="0"/>
                <a:ea typeface="Proxima Nova Semibold"/>
                <a:cs typeface="Proxima Nova Semibold"/>
                <a:sym typeface="Proxima Nova Semibold"/>
              </a:rPr>
            </a:br>
            <a:endParaRPr lang="en-US" sz="1200">
              <a:latin typeface="Proxima Nova Rg" panose="020B0503030502060204" pitchFamily="34" charset="0"/>
            </a:endParaRPr>
          </a:p>
        </p:txBody>
      </p:sp>
      <p:sp>
        <p:nvSpPr>
          <p:cNvPr id="8" name="A global, innovative, IT Consultancy Company, founded in the Netherlands in 2001 as the first organization to embrace the Agile way of working. With roots in architecture and Java development, we have grown to be a full services IT consulting firm operat">
            <a:extLst>
              <a:ext uri="{FF2B5EF4-FFF2-40B4-BE49-F238E27FC236}">
                <a16:creationId xmlns:a16="http://schemas.microsoft.com/office/drawing/2014/main" id="{F0526B2A-D585-004A-AA7C-A0A4C7F36F79}"/>
              </a:ext>
            </a:extLst>
          </p:cNvPr>
          <p:cNvSpPr txBox="1"/>
          <p:nvPr/>
        </p:nvSpPr>
        <p:spPr>
          <a:xfrm>
            <a:off x="8355611" y="1483650"/>
            <a:ext cx="3240000" cy="3488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lvl1pPr algn="l" defTabSz="825500">
              <a:lnSpc>
                <a:spcPct val="140000"/>
              </a:lnSpc>
              <a:defRPr sz="3200">
                <a:solidFill>
                  <a:srgbClr val="555555"/>
                </a:solidFill>
                <a:latin typeface="Proxima Nova Light"/>
                <a:ea typeface="Proxima Nova Light"/>
                <a:cs typeface="Proxima Nova Light"/>
                <a:sym typeface="Proxima Nova Light"/>
              </a:defRPr>
            </a:lvl1pPr>
          </a:lstStyle>
          <a:p>
            <a:pPr>
              <a:lnSpc>
                <a:spcPct val="100000"/>
              </a:lnSpc>
            </a:pPr>
            <a:r>
              <a:rPr lang="en-US" sz="1600" b="1">
                <a:solidFill>
                  <a:srgbClr val="6C1D5F"/>
                </a:solidFill>
                <a:latin typeface="Proxima Nova Semibold"/>
                <a:ea typeface="Proxima Nova Semibold"/>
                <a:cs typeface="Proxima Nova Semibold"/>
                <a:sym typeface="Proxima Nova Semibold"/>
              </a:rPr>
              <a:t>Chaining tasks</a:t>
            </a:r>
            <a:endParaRPr lang="en-US" sz="1200">
              <a:latin typeface="Proxima Nova Rg" panose="020B0503030502060204" pitchFamily="34" charset="0"/>
            </a:endParaRPr>
          </a:p>
        </p:txBody>
      </p:sp>
      <p:sp>
        <p:nvSpPr>
          <p:cNvPr id="2" name="Rechthoek 48">
            <a:extLst>
              <a:ext uri="{FF2B5EF4-FFF2-40B4-BE49-F238E27FC236}">
                <a16:creationId xmlns:a16="http://schemas.microsoft.com/office/drawing/2014/main" id="{BC263169-A718-CD9D-C31B-796EF84EBD01}"/>
              </a:ext>
            </a:extLst>
          </p:cNvPr>
          <p:cNvSpPr/>
          <p:nvPr/>
        </p:nvSpPr>
        <p:spPr>
          <a:xfrm>
            <a:off x="533189" y="558064"/>
            <a:ext cx="2889087" cy="1004594"/>
          </a:xfrm>
          <a:prstGeom prst="rect">
            <a:avLst/>
          </a:prstGeom>
          <a:solidFill>
            <a:schemeClr val="bg1"/>
          </a:solidFill>
        </p:spPr>
        <p:txBody>
          <a:bodyPr vert="horz" lIns="91440" tIns="45720" rIns="91440" bIns="45720" rtlCol="0" anchor="ctr">
            <a:normAutofit/>
          </a:bodyPr>
          <a:lstStyle/>
          <a:p>
            <a:pPr defTabSz="914400">
              <a:lnSpc>
                <a:spcPct val="90000"/>
              </a:lnSpc>
              <a:spcBef>
                <a:spcPct val="0"/>
              </a:spcBef>
              <a:spcAft>
                <a:spcPts val="600"/>
              </a:spcAft>
            </a:pPr>
            <a:r>
              <a:rPr lang="en-US" sz="2800" b="1">
                <a:latin typeface="Proxima Nova" panose="020B0503030502060204" pitchFamily="34" charset="0"/>
              </a:rPr>
              <a:t>Task Dependencies</a:t>
            </a:r>
            <a:endParaRPr lang="en-US" sz="2800" b="1" kern="1200">
              <a:latin typeface="Proxima Nova" panose="020B0503030502060204" pitchFamily="34" charset="0"/>
              <a:ea typeface="+mj-ea"/>
              <a:cs typeface="+mj-cs"/>
            </a:endParaRPr>
          </a:p>
        </p:txBody>
      </p:sp>
      <p:pic>
        <p:nvPicPr>
          <p:cNvPr id="3" name="Picture 2">
            <a:extLst>
              <a:ext uri="{FF2B5EF4-FFF2-40B4-BE49-F238E27FC236}">
                <a16:creationId xmlns:a16="http://schemas.microsoft.com/office/drawing/2014/main" id="{4357A6FF-F1B7-6D44-B25D-FB6F4FB02CFD}"/>
              </a:ext>
            </a:extLst>
          </p:cNvPr>
          <p:cNvPicPr/>
          <p:nvPr/>
        </p:nvPicPr>
        <p:blipFill>
          <a:blip r:embed="rId2">
            <a:clrChange>
              <a:clrFrom>
                <a:srgbClr val="FFFFFF"/>
              </a:clrFrom>
              <a:clrTo>
                <a:srgbClr val="FFFFFF">
                  <a:alpha val="0"/>
                </a:srgbClr>
              </a:clrTo>
            </a:clrChange>
          </a:blip>
          <a:stretch>
            <a:fillRect/>
          </a:stretch>
        </p:blipFill>
        <p:spPr>
          <a:xfrm>
            <a:off x="10599928" y="6053432"/>
            <a:ext cx="1448569" cy="460909"/>
          </a:xfrm>
          <a:prstGeom prst="rect">
            <a:avLst/>
          </a:prstGeom>
        </p:spPr>
      </p:pic>
      <p:grpSp>
        <p:nvGrpSpPr>
          <p:cNvPr id="4" name="Group 3">
            <a:extLst>
              <a:ext uri="{FF2B5EF4-FFF2-40B4-BE49-F238E27FC236}">
                <a16:creationId xmlns:a16="http://schemas.microsoft.com/office/drawing/2014/main" id="{D19DB176-A01E-CAD7-EBF6-A27AB361C6A3}"/>
              </a:ext>
            </a:extLst>
          </p:cNvPr>
          <p:cNvGrpSpPr/>
          <p:nvPr/>
        </p:nvGrpSpPr>
        <p:grpSpPr>
          <a:xfrm>
            <a:off x="1115974" y="2466171"/>
            <a:ext cx="1733778" cy="1828718"/>
            <a:chOff x="5258269" y="2691124"/>
            <a:chExt cx="1733778" cy="1828718"/>
          </a:xfrm>
        </p:grpSpPr>
        <p:sp>
          <p:nvSpPr>
            <p:cNvPr id="5" name="Rectangle 4">
              <a:extLst>
                <a:ext uri="{FF2B5EF4-FFF2-40B4-BE49-F238E27FC236}">
                  <a16:creationId xmlns:a16="http://schemas.microsoft.com/office/drawing/2014/main" id="{7747E57E-0BD9-6913-B5AA-1616FE6611B0}"/>
                </a:ext>
              </a:extLst>
            </p:cNvPr>
            <p:cNvSpPr/>
            <p:nvPr/>
          </p:nvSpPr>
          <p:spPr>
            <a:xfrm>
              <a:off x="5258269" y="2691124"/>
              <a:ext cx="1675459" cy="738664"/>
            </a:xfrm>
            <a:prstGeom prst="rect">
              <a:avLst/>
            </a:prstGeom>
          </p:spPr>
          <p:txBody>
            <a:bodyPr wrap="none">
              <a:spAutoFit/>
            </a:bodyPr>
            <a:lstStyle/>
            <a:p>
              <a:pPr algn="ctr"/>
              <a:r>
                <a:rPr lang="en-GB" sz="1400" b="1">
                  <a:latin typeface="Consolas" panose="020B0609020204030204" pitchFamily="49" charset="0"/>
                  <a:cs typeface="Consolas" panose="020B0609020204030204" pitchFamily="49" charset="0"/>
                </a:rPr>
                <a:t>first &gt;&gt; second</a:t>
              </a:r>
            </a:p>
            <a:p>
              <a:pPr algn="ctr"/>
              <a:r>
                <a:rPr lang="en-GB" sz="1400">
                  <a:latin typeface="Consolas" panose="020B0609020204030204" pitchFamily="49" charset="0"/>
                  <a:cs typeface="Consolas" panose="020B0609020204030204" pitchFamily="49" charset="0"/>
                </a:rPr>
                <a:t>or:</a:t>
              </a:r>
            </a:p>
            <a:p>
              <a:pPr algn="ctr"/>
              <a:r>
                <a:rPr lang="en-GB" sz="1400" b="1">
                  <a:latin typeface="Consolas" panose="020B0609020204030204" pitchFamily="49" charset="0"/>
                  <a:cs typeface="Consolas" panose="020B0609020204030204" pitchFamily="49" charset="0"/>
                </a:rPr>
                <a:t>second &lt;&lt; first</a:t>
              </a:r>
              <a:endParaRPr lang="en-NL" sz="1400" b="1">
                <a:latin typeface="Consolas" panose="020B0609020204030204" pitchFamily="49" charset="0"/>
                <a:cs typeface="Consolas" panose="020B0609020204030204" pitchFamily="49" charset="0"/>
              </a:endParaRPr>
            </a:p>
          </p:txBody>
        </p:sp>
        <p:pic>
          <p:nvPicPr>
            <p:cNvPr id="9" name="Picture 8">
              <a:extLst>
                <a:ext uri="{FF2B5EF4-FFF2-40B4-BE49-F238E27FC236}">
                  <a16:creationId xmlns:a16="http://schemas.microsoft.com/office/drawing/2014/main" id="{4EBB6776-0D4B-49CC-E65C-53908058AC90}"/>
                </a:ext>
              </a:extLst>
            </p:cNvPr>
            <p:cNvPicPr>
              <a:picLocks noChangeAspect="1"/>
            </p:cNvPicPr>
            <p:nvPr/>
          </p:nvPicPr>
          <p:blipFill>
            <a:blip r:embed="rId3"/>
            <a:stretch>
              <a:fillRect/>
            </a:stretch>
          </p:blipFill>
          <p:spPr>
            <a:xfrm>
              <a:off x="5258269" y="3878119"/>
              <a:ext cx="1733778" cy="641723"/>
            </a:xfrm>
            <a:prstGeom prst="rect">
              <a:avLst/>
            </a:prstGeom>
          </p:spPr>
        </p:pic>
      </p:grpSp>
      <p:sp>
        <p:nvSpPr>
          <p:cNvPr id="11" name="TextBox 10">
            <a:extLst>
              <a:ext uri="{FF2B5EF4-FFF2-40B4-BE49-F238E27FC236}">
                <a16:creationId xmlns:a16="http://schemas.microsoft.com/office/drawing/2014/main" id="{9289C57B-2F56-A7DE-DC67-F231C8634D31}"/>
              </a:ext>
            </a:extLst>
          </p:cNvPr>
          <p:cNvSpPr txBox="1"/>
          <p:nvPr/>
        </p:nvSpPr>
        <p:spPr>
          <a:xfrm>
            <a:off x="594854" y="1893065"/>
            <a:ext cx="3392198" cy="276999"/>
          </a:xfrm>
          <a:prstGeom prst="rect">
            <a:avLst/>
          </a:prstGeom>
          <a:noFill/>
        </p:spPr>
        <p:txBody>
          <a:bodyPr wrap="square">
            <a:spAutoFit/>
          </a:bodyPr>
          <a:lstStyle/>
          <a:p>
            <a:r>
              <a:rPr lang="en-NL" sz="1200">
                <a:latin typeface="Proxima Nova" panose="020B0503030502060204" pitchFamily="34" charset="0"/>
              </a:rPr>
              <a:t>Common way to set dependencies</a:t>
            </a:r>
          </a:p>
        </p:txBody>
      </p:sp>
      <p:sp>
        <p:nvSpPr>
          <p:cNvPr id="13" name="TextBox 12">
            <a:extLst>
              <a:ext uri="{FF2B5EF4-FFF2-40B4-BE49-F238E27FC236}">
                <a16:creationId xmlns:a16="http://schemas.microsoft.com/office/drawing/2014/main" id="{F71CB29E-FB9F-3B58-45EA-73C96A9213AF}"/>
              </a:ext>
            </a:extLst>
          </p:cNvPr>
          <p:cNvSpPr txBox="1"/>
          <p:nvPr/>
        </p:nvSpPr>
        <p:spPr>
          <a:xfrm>
            <a:off x="3780398" y="2204198"/>
            <a:ext cx="3778623" cy="1107996"/>
          </a:xfrm>
          <a:prstGeom prst="rect">
            <a:avLst/>
          </a:prstGeom>
          <a:noFill/>
        </p:spPr>
        <p:txBody>
          <a:bodyPr wrap="square">
            <a:spAutoFit/>
          </a:bodyPr>
          <a:lstStyle/>
          <a:p>
            <a:r>
              <a:rPr lang="en-GB" sz="1100">
                <a:latin typeface="Consolas" panose="020B0609020204030204" pitchFamily="49" charset="0"/>
                <a:cs typeface="Consolas" panose="020B0609020204030204" pitchFamily="49" charset="0"/>
              </a:rPr>
              <a:t>start = </a:t>
            </a:r>
            <a:r>
              <a:rPr lang="en-GB" sz="1100" err="1">
                <a:latin typeface="Consolas" panose="020B0609020204030204" pitchFamily="49" charset="0"/>
                <a:cs typeface="Consolas" panose="020B0609020204030204" pitchFamily="49" charset="0"/>
              </a:rPr>
              <a:t>EmptyOperator</a:t>
            </a:r>
            <a:r>
              <a:rPr lang="en-GB" sz="1100">
                <a:latin typeface="Consolas" panose="020B0609020204030204" pitchFamily="49" charset="0"/>
                <a:cs typeface="Consolas" panose="020B0609020204030204" pitchFamily="49" charset="0"/>
              </a:rPr>
              <a:t>(</a:t>
            </a:r>
            <a:r>
              <a:rPr lang="en-GB" sz="1100" err="1">
                <a:solidFill>
                  <a:srgbClr val="660099"/>
                </a:solidFill>
                <a:latin typeface="Consolas" panose="020B0609020204030204" pitchFamily="49" charset="0"/>
                <a:cs typeface="Consolas" panose="020B0609020204030204" pitchFamily="49" charset="0"/>
              </a:rPr>
              <a:t>task_id</a:t>
            </a:r>
            <a:r>
              <a:rPr lang="en-GB" sz="1100">
                <a:latin typeface="Consolas" panose="020B0609020204030204" pitchFamily="49" charset="0"/>
                <a:cs typeface="Consolas" panose="020B0609020204030204" pitchFamily="49" charset="0"/>
              </a:rPr>
              <a:t>=</a:t>
            </a:r>
            <a:r>
              <a:rPr lang="en-GB" sz="1100">
                <a:solidFill>
                  <a:srgbClr val="008080"/>
                </a:solidFill>
                <a:latin typeface="Consolas" panose="020B0609020204030204" pitchFamily="49" charset="0"/>
                <a:cs typeface="Consolas" panose="020B0609020204030204" pitchFamily="49" charset="0"/>
              </a:rPr>
              <a:t>"start"</a:t>
            </a:r>
            <a:r>
              <a:rPr lang="en-GB" sz="1100">
                <a:latin typeface="Consolas" panose="020B0609020204030204" pitchFamily="49" charset="0"/>
                <a:cs typeface="Consolas" panose="020B0609020204030204" pitchFamily="49" charset="0"/>
              </a:rPr>
              <a:t>, </a:t>
            </a:r>
            <a:r>
              <a:rPr lang="en-GB" sz="1100" err="1">
                <a:solidFill>
                  <a:srgbClr val="660099"/>
                </a:solidFill>
                <a:latin typeface="Consolas" panose="020B0609020204030204" pitchFamily="49" charset="0"/>
                <a:cs typeface="Consolas" panose="020B0609020204030204" pitchFamily="49" charset="0"/>
              </a:rPr>
              <a:t>dag</a:t>
            </a:r>
            <a:r>
              <a:rPr lang="en-GB" sz="1100">
                <a:latin typeface="Consolas" panose="020B0609020204030204" pitchFamily="49" charset="0"/>
                <a:cs typeface="Consolas" panose="020B0609020204030204" pitchFamily="49" charset="0"/>
              </a:rPr>
              <a:t>=</a:t>
            </a:r>
            <a:r>
              <a:rPr lang="en-GB" sz="1100" err="1">
                <a:latin typeface="Consolas" panose="020B0609020204030204" pitchFamily="49" charset="0"/>
                <a:cs typeface="Consolas" panose="020B0609020204030204" pitchFamily="49" charset="0"/>
              </a:rPr>
              <a:t>dag</a:t>
            </a:r>
            <a:r>
              <a:rPr lang="en-GB" sz="1100">
                <a:latin typeface="Consolas" panose="020B0609020204030204" pitchFamily="49" charset="0"/>
                <a:cs typeface="Consolas" panose="020B0609020204030204" pitchFamily="49" charset="0"/>
              </a:rPr>
              <a:t>)</a:t>
            </a:r>
          </a:p>
          <a:p>
            <a:br>
              <a:rPr lang="en-GB" sz="1100">
                <a:latin typeface="Consolas" panose="020B0609020204030204" pitchFamily="49" charset="0"/>
                <a:cs typeface="Consolas" panose="020B0609020204030204" pitchFamily="49" charset="0"/>
              </a:rPr>
            </a:br>
            <a:r>
              <a:rPr lang="en-GB" sz="1100">
                <a:latin typeface="Consolas" panose="020B0609020204030204" pitchFamily="49" charset="0"/>
                <a:cs typeface="Consolas" panose="020B0609020204030204" pitchFamily="49" charset="0"/>
              </a:rPr>
              <a:t>tasks = [</a:t>
            </a:r>
            <a:r>
              <a:rPr lang="en-GB" sz="1100" err="1">
                <a:latin typeface="Consolas" panose="020B0609020204030204" pitchFamily="49" charset="0"/>
                <a:cs typeface="Consolas" panose="020B0609020204030204" pitchFamily="49" charset="0"/>
              </a:rPr>
              <a:t>EmptyOperator</a:t>
            </a:r>
            <a:r>
              <a:rPr lang="en-GB" sz="1100">
                <a:latin typeface="Consolas" panose="020B0609020204030204" pitchFamily="49" charset="0"/>
                <a:cs typeface="Consolas" panose="020B0609020204030204" pitchFamily="49" charset="0"/>
              </a:rPr>
              <a:t>(</a:t>
            </a:r>
            <a:r>
              <a:rPr lang="en-GB" sz="1100" err="1">
                <a:solidFill>
                  <a:srgbClr val="660099"/>
                </a:solidFill>
                <a:latin typeface="Consolas" panose="020B0609020204030204" pitchFamily="49" charset="0"/>
                <a:cs typeface="Consolas" panose="020B0609020204030204" pitchFamily="49" charset="0"/>
              </a:rPr>
              <a:t>task_id</a:t>
            </a:r>
            <a:r>
              <a:rPr lang="en-GB" sz="1100">
                <a:latin typeface="Consolas" panose="020B0609020204030204" pitchFamily="49" charset="0"/>
                <a:cs typeface="Consolas" panose="020B0609020204030204" pitchFamily="49" charset="0"/>
              </a:rPr>
              <a:t>=</a:t>
            </a:r>
            <a:r>
              <a:rPr lang="en-GB" sz="1100" err="1">
                <a:solidFill>
                  <a:srgbClr val="008080"/>
                </a:solidFill>
                <a:latin typeface="Consolas" panose="020B0609020204030204" pitchFamily="49" charset="0"/>
                <a:cs typeface="Consolas" panose="020B0609020204030204" pitchFamily="49" charset="0"/>
              </a:rPr>
              <a:t>f"task</a:t>
            </a:r>
            <a:r>
              <a:rPr lang="en-GB" sz="1100">
                <a:solidFill>
                  <a:srgbClr val="000080"/>
                </a:solidFill>
                <a:latin typeface="Consolas" panose="020B0609020204030204" pitchFamily="49" charset="0"/>
                <a:cs typeface="Consolas" panose="020B0609020204030204" pitchFamily="49" charset="0"/>
              </a:rPr>
              <a:t>{</a:t>
            </a:r>
            <a:r>
              <a:rPr lang="en-GB" sz="1100" err="1">
                <a:latin typeface="Consolas" panose="020B0609020204030204" pitchFamily="49" charset="0"/>
                <a:cs typeface="Consolas" panose="020B0609020204030204" pitchFamily="49" charset="0"/>
              </a:rPr>
              <a:t>i</a:t>
            </a:r>
            <a:r>
              <a:rPr lang="en-GB" sz="1100">
                <a:solidFill>
                  <a:srgbClr val="000080"/>
                </a:solidFill>
                <a:latin typeface="Consolas" panose="020B0609020204030204" pitchFamily="49" charset="0"/>
                <a:cs typeface="Consolas" panose="020B0609020204030204" pitchFamily="49" charset="0"/>
              </a:rPr>
              <a:t>}</a:t>
            </a:r>
            <a:r>
              <a:rPr lang="en-GB" sz="1100">
                <a:solidFill>
                  <a:srgbClr val="008080"/>
                </a:solidFill>
                <a:latin typeface="Consolas" panose="020B0609020204030204" pitchFamily="49" charset="0"/>
                <a:cs typeface="Consolas" panose="020B0609020204030204" pitchFamily="49" charset="0"/>
              </a:rPr>
              <a:t>"</a:t>
            </a:r>
            <a:r>
              <a:rPr lang="en-GB" sz="1100">
                <a:latin typeface="Consolas" panose="020B0609020204030204" pitchFamily="49" charset="0"/>
                <a:cs typeface="Consolas" panose="020B0609020204030204" pitchFamily="49" charset="0"/>
              </a:rPr>
              <a:t>, </a:t>
            </a:r>
            <a:r>
              <a:rPr lang="en-GB" sz="1100" err="1">
                <a:solidFill>
                  <a:srgbClr val="660099"/>
                </a:solidFill>
                <a:latin typeface="Consolas" panose="020B0609020204030204" pitchFamily="49" charset="0"/>
                <a:cs typeface="Consolas" panose="020B0609020204030204" pitchFamily="49" charset="0"/>
              </a:rPr>
              <a:t>dag</a:t>
            </a:r>
            <a:r>
              <a:rPr lang="en-GB" sz="1100">
                <a:latin typeface="Consolas" panose="020B0609020204030204" pitchFamily="49" charset="0"/>
                <a:cs typeface="Consolas" panose="020B0609020204030204" pitchFamily="49" charset="0"/>
              </a:rPr>
              <a:t>=</a:t>
            </a:r>
            <a:r>
              <a:rPr lang="en-GB" sz="1100" err="1">
                <a:latin typeface="Consolas" panose="020B0609020204030204" pitchFamily="49" charset="0"/>
                <a:cs typeface="Consolas" panose="020B0609020204030204" pitchFamily="49" charset="0"/>
              </a:rPr>
              <a:t>dag</a:t>
            </a:r>
            <a:r>
              <a:rPr lang="en-GB" sz="1100">
                <a:latin typeface="Consolas" panose="020B0609020204030204" pitchFamily="49" charset="0"/>
                <a:cs typeface="Consolas" panose="020B0609020204030204" pitchFamily="49" charset="0"/>
              </a:rPr>
              <a:t>) </a:t>
            </a:r>
            <a:r>
              <a:rPr lang="en-GB" sz="1100">
                <a:solidFill>
                  <a:srgbClr val="000080"/>
                </a:solidFill>
                <a:latin typeface="Consolas" panose="020B0609020204030204" pitchFamily="49" charset="0"/>
                <a:cs typeface="Consolas" panose="020B0609020204030204" pitchFamily="49" charset="0"/>
              </a:rPr>
              <a:t>for </a:t>
            </a:r>
            <a:r>
              <a:rPr lang="en-GB" sz="1100" err="1">
                <a:latin typeface="Consolas" panose="020B0609020204030204" pitchFamily="49" charset="0"/>
                <a:cs typeface="Consolas" panose="020B0609020204030204" pitchFamily="49" charset="0"/>
              </a:rPr>
              <a:t>i</a:t>
            </a:r>
            <a:r>
              <a:rPr lang="en-GB" sz="1100">
                <a:latin typeface="Consolas" panose="020B0609020204030204" pitchFamily="49" charset="0"/>
                <a:cs typeface="Consolas" panose="020B0609020204030204" pitchFamily="49" charset="0"/>
              </a:rPr>
              <a:t> </a:t>
            </a:r>
            <a:r>
              <a:rPr lang="en-GB" sz="1100">
                <a:solidFill>
                  <a:srgbClr val="000080"/>
                </a:solidFill>
                <a:latin typeface="Consolas" panose="020B0609020204030204" pitchFamily="49" charset="0"/>
                <a:cs typeface="Consolas" panose="020B0609020204030204" pitchFamily="49" charset="0"/>
              </a:rPr>
              <a:t>in range</a:t>
            </a:r>
            <a:r>
              <a:rPr lang="en-GB" sz="1100">
                <a:latin typeface="Consolas" panose="020B0609020204030204" pitchFamily="49" charset="0"/>
                <a:cs typeface="Consolas" panose="020B0609020204030204" pitchFamily="49" charset="0"/>
              </a:rPr>
              <a:t>(</a:t>
            </a:r>
            <a:r>
              <a:rPr lang="en-GB" sz="1100">
                <a:solidFill>
                  <a:srgbClr val="0000FF"/>
                </a:solidFill>
                <a:latin typeface="Consolas" panose="020B0609020204030204" pitchFamily="49" charset="0"/>
                <a:cs typeface="Consolas" panose="020B0609020204030204" pitchFamily="49" charset="0"/>
              </a:rPr>
              <a:t>5</a:t>
            </a:r>
            <a:r>
              <a:rPr lang="en-GB" sz="1100">
                <a:latin typeface="Consolas" panose="020B0609020204030204" pitchFamily="49" charset="0"/>
                <a:cs typeface="Consolas" panose="020B0609020204030204" pitchFamily="49" charset="0"/>
              </a:rPr>
              <a:t>)]</a:t>
            </a:r>
          </a:p>
          <a:p>
            <a:endParaRPr lang="en-GB" sz="1100" b="1">
              <a:latin typeface="Consolas" panose="020B0609020204030204" pitchFamily="49" charset="0"/>
              <a:cs typeface="Consolas" panose="020B0609020204030204" pitchFamily="49" charset="0"/>
            </a:endParaRPr>
          </a:p>
          <a:p>
            <a:r>
              <a:rPr lang="en-GB" sz="1100" b="1">
                <a:latin typeface="Consolas" panose="020B0609020204030204" pitchFamily="49" charset="0"/>
                <a:cs typeface="Consolas" panose="020B0609020204030204" pitchFamily="49" charset="0"/>
              </a:rPr>
              <a:t>start &gt;&gt; tasks</a:t>
            </a:r>
            <a:endParaRPr lang="en-NL" sz="1100" b="1">
              <a:latin typeface="Consolas" panose="020B0609020204030204" pitchFamily="49" charset="0"/>
              <a:cs typeface="Consolas" panose="020B0609020204030204" pitchFamily="49" charset="0"/>
            </a:endParaRPr>
          </a:p>
        </p:txBody>
      </p:sp>
      <p:grpSp>
        <p:nvGrpSpPr>
          <p:cNvPr id="15" name="Group 14">
            <a:extLst>
              <a:ext uri="{FF2B5EF4-FFF2-40B4-BE49-F238E27FC236}">
                <a16:creationId xmlns:a16="http://schemas.microsoft.com/office/drawing/2014/main" id="{9633C594-65D0-9966-66B4-ECC5F81669E1}"/>
              </a:ext>
            </a:extLst>
          </p:cNvPr>
          <p:cNvGrpSpPr/>
          <p:nvPr/>
        </p:nvGrpSpPr>
        <p:grpSpPr>
          <a:xfrm>
            <a:off x="4689750" y="3397861"/>
            <a:ext cx="1502600" cy="2783353"/>
            <a:chOff x="2160646" y="2646919"/>
            <a:chExt cx="1502600" cy="2783353"/>
          </a:xfrm>
        </p:grpSpPr>
        <p:pic>
          <p:nvPicPr>
            <p:cNvPr id="16" name="Picture 15">
              <a:extLst>
                <a:ext uri="{FF2B5EF4-FFF2-40B4-BE49-F238E27FC236}">
                  <a16:creationId xmlns:a16="http://schemas.microsoft.com/office/drawing/2014/main" id="{0F732EDD-A57B-967F-CC02-FD9A87734990}"/>
                </a:ext>
              </a:extLst>
            </p:cNvPr>
            <p:cNvPicPr>
              <a:picLocks noChangeAspect="1"/>
            </p:cNvPicPr>
            <p:nvPr/>
          </p:nvPicPr>
          <p:blipFill>
            <a:blip r:embed="rId4"/>
            <a:stretch>
              <a:fillRect/>
            </a:stretch>
          </p:blipFill>
          <p:spPr>
            <a:xfrm>
              <a:off x="2440619" y="3084639"/>
              <a:ext cx="1222627" cy="2345633"/>
            </a:xfrm>
            <a:prstGeom prst="rect">
              <a:avLst/>
            </a:prstGeom>
          </p:spPr>
        </p:pic>
        <p:sp>
          <p:nvSpPr>
            <p:cNvPr id="18" name="Rectangle 17">
              <a:extLst>
                <a:ext uri="{FF2B5EF4-FFF2-40B4-BE49-F238E27FC236}">
                  <a16:creationId xmlns:a16="http://schemas.microsoft.com/office/drawing/2014/main" id="{CB3D6E83-BF47-A6AF-3633-29FDFAF67728}"/>
                </a:ext>
              </a:extLst>
            </p:cNvPr>
            <p:cNvSpPr/>
            <p:nvPr/>
          </p:nvSpPr>
          <p:spPr>
            <a:xfrm>
              <a:off x="2160646" y="2646919"/>
              <a:ext cx="184731" cy="338554"/>
            </a:xfrm>
            <a:prstGeom prst="rect">
              <a:avLst/>
            </a:prstGeom>
          </p:spPr>
          <p:txBody>
            <a:bodyPr wrap="none">
              <a:spAutoFit/>
            </a:bodyPr>
            <a:lstStyle/>
            <a:p>
              <a:endParaRPr lang="en-NL" sz="1600" b="1">
                <a:latin typeface="Consolas" panose="020B0609020204030204" pitchFamily="49" charset="0"/>
                <a:cs typeface="Consolas" panose="020B0609020204030204" pitchFamily="49" charset="0"/>
              </a:endParaRPr>
            </a:p>
          </p:txBody>
        </p:sp>
      </p:grpSp>
      <p:pic>
        <p:nvPicPr>
          <p:cNvPr id="20" name="Picture 19">
            <a:extLst>
              <a:ext uri="{FF2B5EF4-FFF2-40B4-BE49-F238E27FC236}">
                <a16:creationId xmlns:a16="http://schemas.microsoft.com/office/drawing/2014/main" id="{B2F79B23-F441-DFF4-191A-33CFF65F76BE}"/>
              </a:ext>
            </a:extLst>
          </p:cNvPr>
          <p:cNvPicPr>
            <a:picLocks noChangeAspect="1"/>
          </p:cNvPicPr>
          <p:nvPr/>
        </p:nvPicPr>
        <p:blipFill>
          <a:blip r:embed="rId5"/>
          <a:stretch>
            <a:fillRect/>
          </a:stretch>
        </p:blipFill>
        <p:spPr>
          <a:xfrm>
            <a:off x="8876061" y="4345225"/>
            <a:ext cx="2886220" cy="1142667"/>
          </a:xfrm>
          <a:prstGeom prst="rect">
            <a:avLst/>
          </a:prstGeom>
        </p:spPr>
      </p:pic>
      <p:sp>
        <p:nvSpPr>
          <p:cNvPr id="21" name="Rectangle 20">
            <a:extLst>
              <a:ext uri="{FF2B5EF4-FFF2-40B4-BE49-F238E27FC236}">
                <a16:creationId xmlns:a16="http://schemas.microsoft.com/office/drawing/2014/main" id="{C63AC0BF-67B2-8750-040F-00E51E3EC219}"/>
              </a:ext>
            </a:extLst>
          </p:cNvPr>
          <p:cNvSpPr/>
          <p:nvPr/>
        </p:nvSpPr>
        <p:spPr>
          <a:xfrm>
            <a:off x="8217743" y="2048374"/>
            <a:ext cx="3974257" cy="1615827"/>
          </a:xfrm>
          <a:prstGeom prst="rect">
            <a:avLst/>
          </a:prstGeom>
        </p:spPr>
        <p:txBody>
          <a:bodyPr wrap="square">
            <a:spAutoFit/>
          </a:bodyPr>
          <a:lstStyle/>
          <a:p>
            <a:r>
              <a:rPr lang="en-US" sz="1100">
                <a:latin typeface="Consolas" panose="020B0609020204030204" pitchFamily="49" charset="0"/>
                <a:cs typeface="Consolas" panose="020B0609020204030204" pitchFamily="49" charset="0"/>
              </a:rPr>
              <a:t>t1 = </a:t>
            </a:r>
            <a:r>
              <a:rPr lang="en-GB" sz="1100" err="1">
                <a:latin typeface="Consolas" panose="020B0609020204030204" pitchFamily="49" charset="0"/>
                <a:cs typeface="Consolas" panose="020B0609020204030204" pitchFamily="49" charset="0"/>
              </a:rPr>
              <a:t>EmptyOperator</a:t>
            </a:r>
            <a:r>
              <a:rPr lang="en-US" sz="1100">
                <a:latin typeface="Consolas" panose="020B0609020204030204" pitchFamily="49" charset="0"/>
                <a:cs typeface="Consolas" panose="020B0609020204030204" pitchFamily="49" charset="0"/>
              </a:rPr>
              <a:t>(</a:t>
            </a:r>
            <a:r>
              <a:rPr lang="en-US" sz="1100" err="1">
                <a:solidFill>
                  <a:srgbClr val="660099"/>
                </a:solidFill>
                <a:latin typeface="Consolas" panose="020B0609020204030204" pitchFamily="49" charset="0"/>
                <a:cs typeface="Consolas" panose="020B0609020204030204" pitchFamily="49" charset="0"/>
              </a:rPr>
              <a:t>task_id</a:t>
            </a:r>
            <a:r>
              <a:rPr lang="en-US" sz="1100">
                <a:latin typeface="Consolas" panose="020B0609020204030204" pitchFamily="49" charset="0"/>
                <a:cs typeface="Consolas" panose="020B0609020204030204" pitchFamily="49" charset="0"/>
              </a:rPr>
              <a:t>=</a:t>
            </a:r>
            <a:r>
              <a:rPr lang="en-US" sz="1100" b="1">
                <a:solidFill>
                  <a:srgbClr val="008080"/>
                </a:solidFill>
                <a:latin typeface="Consolas" panose="020B0609020204030204" pitchFamily="49" charset="0"/>
                <a:cs typeface="Consolas" panose="020B0609020204030204" pitchFamily="49" charset="0"/>
              </a:rPr>
              <a:t>"task1"</a:t>
            </a:r>
            <a:r>
              <a:rPr lang="en-US" sz="1100">
                <a:latin typeface="Consolas" panose="020B0609020204030204" pitchFamily="49" charset="0"/>
                <a:cs typeface="Consolas" panose="020B0609020204030204" pitchFamily="49" charset="0"/>
              </a:rPr>
              <a:t>, </a:t>
            </a:r>
            <a:r>
              <a:rPr lang="en-US" sz="1100" err="1">
                <a:solidFill>
                  <a:srgbClr val="660099"/>
                </a:solidFill>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r>
              <a:rPr lang="en-US" sz="1100" err="1">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br>
              <a:rPr lang="en-US" sz="1100">
                <a:latin typeface="Consolas" panose="020B0609020204030204" pitchFamily="49" charset="0"/>
                <a:cs typeface="Consolas" panose="020B0609020204030204" pitchFamily="49" charset="0"/>
              </a:rPr>
            </a:br>
            <a:r>
              <a:rPr lang="en-US" sz="1100">
                <a:latin typeface="Consolas" panose="020B0609020204030204" pitchFamily="49" charset="0"/>
                <a:cs typeface="Consolas" panose="020B0609020204030204" pitchFamily="49" charset="0"/>
              </a:rPr>
              <a:t>t2 = </a:t>
            </a:r>
            <a:r>
              <a:rPr lang="en-GB" sz="1100" err="1">
                <a:latin typeface="Consolas" panose="020B0609020204030204" pitchFamily="49" charset="0"/>
                <a:cs typeface="Consolas" panose="020B0609020204030204" pitchFamily="49" charset="0"/>
              </a:rPr>
              <a:t>EmptyOperator</a:t>
            </a:r>
            <a:r>
              <a:rPr lang="en-US" sz="1100">
                <a:latin typeface="Consolas" panose="020B0609020204030204" pitchFamily="49" charset="0"/>
                <a:cs typeface="Consolas" panose="020B0609020204030204" pitchFamily="49" charset="0"/>
              </a:rPr>
              <a:t>(</a:t>
            </a:r>
            <a:r>
              <a:rPr lang="en-US" sz="1100" err="1">
                <a:solidFill>
                  <a:srgbClr val="660099"/>
                </a:solidFill>
                <a:latin typeface="Consolas" panose="020B0609020204030204" pitchFamily="49" charset="0"/>
                <a:cs typeface="Consolas" panose="020B0609020204030204" pitchFamily="49" charset="0"/>
              </a:rPr>
              <a:t>task_id</a:t>
            </a:r>
            <a:r>
              <a:rPr lang="en-US" sz="1100">
                <a:latin typeface="Consolas" panose="020B0609020204030204" pitchFamily="49" charset="0"/>
                <a:cs typeface="Consolas" panose="020B0609020204030204" pitchFamily="49" charset="0"/>
              </a:rPr>
              <a:t>=</a:t>
            </a:r>
            <a:r>
              <a:rPr lang="en-US" sz="1100" b="1">
                <a:solidFill>
                  <a:srgbClr val="008080"/>
                </a:solidFill>
                <a:latin typeface="Consolas" panose="020B0609020204030204" pitchFamily="49" charset="0"/>
                <a:cs typeface="Consolas" panose="020B0609020204030204" pitchFamily="49" charset="0"/>
              </a:rPr>
              <a:t>"task2"</a:t>
            </a:r>
            <a:r>
              <a:rPr lang="en-US" sz="1100">
                <a:latin typeface="Consolas" panose="020B0609020204030204" pitchFamily="49" charset="0"/>
                <a:cs typeface="Consolas" panose="020B0609020204030204" pitchFamily="49" charset="0"/>
              </a:rPr>
              <a:t>, </a:t>
            </a:r>
            <a:r>
              <a:rPr lang="en-US" sz="1100" err="1">
                <a:solidFill>
                  <a:srgbClr val="660099"/>
                </a:solidFill>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r>
              <a:rPr lang="en-US" sz="1100" err="1">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br>
              <a:rPr lang="en-US" sz="1100">
                <a:latin typeface="Consolas" panose="020B0609020204030204" pitchFamily="49" charset="0"/>
                <a:cs typeface="Consolas" panose="020B0609020204030204" pitchFamily="49" charset="0"/>
              </a:rPr>
            </a:br>
            <a:r>
              <a:rPr lang="en-US" sz="1100">
                <a:latin typeface="Consolas" panose="020B0609020204030204" pitchFamily="49" charset="0"/>
                <a:cs typeface="Consolas" panose="020B0609020204030204" pitchFamily="49" charset="0"/>
              </a:rPr>
              <a:t>t3 = </a:t>
            </a:r>
            <a:r>
              <a:rPr lang="en-GB" sz="1100" err="1">
                <a:latin typeface="Consolas" panose="020B0609020204030204" pitchFamily="49" charset="0"/>
                <a:cs typeface="Consolas" panose="020B0609020204030204" pitchFamily="49" charset="0"/>
              </a:rPr>
              <a:t>EmptyOperator</a:t>
            </a:r>
            <a:r>
              <a:rPr lang="en-US" sz="1100">
                <a:latin typeface="Consolas" panose="020B0609020204030204" pitchFamily="49" charset="0"/>
                <a:cs typeface="Consolas" panose="020B0609020204030204" pitchFamily="49" charset="0"/>
              </a:rPr>
              <a:t>(</a:t>
            </a:r>
            <a:r>
              <a:rPr lang="en-US" sz="1100" err="1">
                <a:solidFill>
                  <a:srgbClr val="660099"/>
                </a:solidFill>
                <a:latin typeface="Consolas" panose="020B0609020204030204" pitchFamily="49" charset="0"/>
                <a:cs typeface="Consolas" panose="020B0609020204030204" pitchFamily="49" charset="0"/>
              </a:rPr>
              <a:t>task_id</a:t>
            </a:r>
            <a:r>
              <a:rPr lang="en-US" sz="1100">
                <a:latin typeface="Consolas" panose="020B0609020204030204" pitchFamily="49" charset="0"/>
                <a:cs typeface="Consolas" panose="020B0609020204030204" pitchFamily="49" charset="0"/>
              </a:rPr>
              <a:t>=</a:t>
            </a:r>
            <a:r>
              <a:rPr lang="en-US" sz="1100" b="1">
                <a:solidFill>
                  <a:srgbClr val="008080"/>
                </a:solidFill>
                <a:latin typeface="Consolas" panose="020B0609020204030204" pitchFamily="49" charset="0"/>
                <a:cs typeface="Consolas" panose="020B0609020204030204" pitchFamily="49" charset="0"/>
              </a:rPr>
              <a:t>"task3"</a:t>
            </a:r>
            <a:r>
              <a:rPr lang="en-US" sz="1100">
                <a:latin typeface="Consolas" panose="020B0609020204030204" pitchFamily="49" charset="0"/>
                <a:cs typeface="Consolas" panose="020B0609020204030204" pitchFamily="49" charset="0"/>
              </a:rPr>
              <a:t>, </a:t>
            </a:r>
            <a:r>
              <a:rPr lang="en-US" sz="1100" err="1">
                <a:solidFill>
                  <a:srgbClr val="660099"/>
                </a:solidFill>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r>
              <a:rPr lang="en-US" sz="1100" err="1">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br>
              <a:rPr lang="en-US" sz="1100">
                <a:latin typeface="Consolas" panose="020B0609020204030204" pitchFamily="49" charset="0"/>
                <a:cs typeface="Consolas" panose="020B0609020204030204" pitchFamily="49" charset="0"/>
              </a:rPr>
            </a:br>
            <a:r>
              <a:rPr lang="en-US" sz="1100">
                <a:latin typeface="Consolas" panose="020B0609020204030204" pitchFamily="49" charset="0"/>
                <a:cs typeface="Consolas" panose="020B0609020204030204" pitchFamily="49" charset="0"/>
              </a:rPr>
              <a:t>t4 = </a:t>
            </a:r>
            <a:r>
              <a:rPr lang="en-GB" sz="1100" err="1">
                <a:latin typeface="Consolas" panose="020B0609020204030204" pitchFamily="49" charset="0"/>
                <a:cs typeface="Consolas" panose="020B0609020204030204" pitchFamily="49" charset="0"/>
              </a:rPr>
              <a:t>EmptyOperator</a:t>
            </a:r>
            <a:r>
              <a:rPr lang="en-US" sz="1100">
                <a:latin typeface="Consolas" panose="020B0609020204030204" pitchFamily="49" charset="0"/>
                <a:cs typeface="Consolas" panose="020B0609020204030204" pitchFamily="49" charset="0"/>
              </a:rPr>
              <a:t>(</a:t>
            </a:r>
            <a:r>
              <a:rPr lang="en-US" sz="1100" err="1">
                <a:solidFill>
                  <a:srgbClr val="660099"/>
                </a:solidFill>
                <a:latin typeface="Consolas" panose="020B0609020204030204" pitchFamily="49" charset="0"/>
                <a:cs typeface="Consolas" panose="020B0609020204030204" pitchFamily="49" charset="0"/>
              </a:rPr>
              <a:t>task_id</a:t>
            </a:r>
            <a:r>
              <a:rPr lang="en-US" sz="1100">
                <a:latin typeface="Consolas" panose="020B0609020204030204" pitchFamily="49" charset="0"/>
                <a:cs typeface="Consolas" panose="020B0609020204030204" pitchFamily="49" charset="0"/>
              </a:rPr>
              <a:t>=</a:t>
            </a:r>
            <a:r>
              <a:rPr lang="en-US" sz="1100" b="1">
                <a:solidFill>
                  <a:srgbClr val="008080"/>
                </a:solidFill>
                <a:latin typeface="Consolas" panose="020B0609020204030204" pitchFamily="49" charset="0"/>
                <a:cs typeface="Consolas" panose="020B0609020204030204" pitchFamily="49" charset="0"/>
              </a:rPr>
              <a:t>"task4"</a:t>
            </a:r>
            <a:r>
              <a:rPr lang="en-US" sz="1100">
                <a:latin typeface="Consolas" panose="020B0609020204030204" pitchFamily="49" charset="0"/>
                <a:cs typeface="Consolas" panose="020B0609020204030204" pitchFamily="49" charset="0"/>
              </a:rPr>
              <a:t>, </a:t>
            </a:r>
            <a:r>
              <a:rPr lang="en-US" sz="1100" err="1">
                <a:solidFill>
                  <a:srgbClr val="660099"/>
                </a:solidFill>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r>
              <a:rPr lang="en-US" sz="1100" err="1">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br>
              <a:rPr lang="en-US" sz="1100">
                <a:latin typeface="Consolas" panose="020B0609020204030204" pitchFamily="49" charset="0"/>
                <a:cs typeface="Consolas" panose="020B0609020204030204" pitchFamily="49" charset="0"/>
              </a:rPr>
            </a:br>
            <a:r>
              <a:rPr lang="en-US" sz="1100">
                <a:latin typeface="Consolas" panose="020B0609020204030204" pitchFamily="49" charset="0"/>
                <a:cs typeface="Consolas" panose="020B0609020204030204" pitchFamily="49" charset="0"/>
              </a:rPr>
              <a:t>t5 = </a:t>
            </a:r>
            <a:r>
              <a:rPr lang="en-GB" sz="1100" err="1">
                <a:latin typeface="Consolas" panose="020B0609020204030204" pitchFamily="49" charset="0"/>
                <a:cs typeface="Consolas" panose="020B0609020204030204" pitchFamily="49" charset="0"/>
              </a:rPr>
              <a:t>EmptyOperator</a:t>
            </a:r>
            <a:r>
              <a:rPr lang="en-US" sz="1100">
                <a:latin typeface="Consolas" panose="020B0609020204030204" pitchFamily="49" charset="0"/>
                <a:cs typeface="Consolas" panose="020B0609020204030204" pitchFamily="49" charset="0"/>
              </a:rPr>
              <a:t>(</a:t>
            </a:r>
            <a:r>
              <a:rPr lang="en-US" sz="1100" err="1">
                <a:solidFill>
                  <a:srgbClr val="660099"/>
                </a:solidFill>
                <a:latin typeface="Consolas" panose="020B0609020204030204" pitchFamily="49" charset="0"/>
                <a:cs typeface="Consolas" panose="020B0609020204030204" pitchFamily="49" charset="0"/>
              </a:rPr>
              <a:t>task_id</a:t>
            </a:r>
            <a:r>
              <a:rPr lang="en-US" sz="1100">
                <a:latin typeface="Consolas" panose="020B0609020204030204" pitchFamily="49" charset="0"/>
                <a:cs typeface="Consolas" panose="020B0609020204030204" pitchFamily="49" charset="0"/>
              </a:rPr>
              <a:t>=</a:t>
            </a:r>
            <a:r>
              <a:rPr lang="en-US" sz="1100" b="1">
                <a:solidFill>
                  <a:srgbClr val="008080"/>
                </a:solidFill>
                <a:latin typeface="Consolas" panose="020B0609020204030204" pitchFamily="49" charset="0"/>
                <a:cs typeface="Consolas" panose="020B0609020204030204" pitchFamily="49" charset="0"/>
              </a:rPr>
              <a:t>"task5"</a:t>
            </a:r>
            <a:r>
              <a:rPr lang="en-US" sz="1100">
                <a:latin typeface="Consolas" panose="020B0609020204030204" pitchFamily="49" charset="0"/>
                <a:cs typeface="Consolas" panose="020B0609020204030204" pitchFamily="49" charset="0"/>
              </a:rPr>
              <a:t>, </a:t>
            </a:r>
            <a:r>
              <a:rPr lang="en-US" sz="1100" err="1">
                <a:solidFill>
                  <a:srgbClr val="660099"/>
                </a:solidFill>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r>
              <a:rPr lang="en-US" sz="1100" err="1">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br>
              <a:rPr lang="en-US" sz="1100">
                <a:latin typeface="Consolas" panose="020B0609020204030204" pitchFamily="49" charset="0"/>
                <a:cs typeface="Consolas" panose="020B0609020204030204" pitchFamily="49" charset="0"/>
              </a:rPr>
            </a:br>
            <a:r>
              <a:rPr lang="en-US" sz="1100">
                <a:latin typeface="Consolas" panose="020B0609020204030204" pitchFamily="49" charset="0"/>
                <a:cs typeface="Consolas" panose="020B0609020204030204" pitchFamily="49" charset="0"/>
              </a:rPr>
              <a:t>t6 = </a:t>
            </a:r>
            <a:r>
              <a:rPr lang="en-GB" sz="1100" err="1">
                <a:latin typeface="Consolas" panose="020B0609020204030204" pitchFamily="49" charset="0"/>
                <a:cs typeface="Consolas" panose="020B0609020204030204" pitchFamily="49" charset="0"/>
              </a:rPr>
              <a:t>EmptyOperator</a:t>
            </a:r>
            <a:r>
              <a:rPr lang="en-US" sz="1100">
                <a:latin typeface="Consolas" panose="020B0609020204030204" pitchFamily="49" charset="0"/>
                <a:cs typeface="Consolas" panose="020B0609020204030204" pitchFamily="49" charset="0"/>
              </a:rPr>
              <a:t>(</a:t>
            </a:r>
            <a:r>
              <a:rPr lang="en-US" sz="1100" err="1">
                <a:solidFill>
                  <a:srgbClr val="660099"/>
                </a:solidFill>
                <a:latin typeface="Consolas" panose="020B0609020204030204" pitchFamily="49" charset="0"/>
                <a:cs typeface="Consolas" panose="020B0609020204030204" pitchFamily="49" charset="0"/>
              </a:rPr>
              <a:t>task_id</a:t>
            </a:r>
            <a:r>
              <a:rPr lang="en-US" sz="1100">
                <a:latin typeface="Consolas" panose="020B0609020204030204" pitchFamily="49" charset="0"/>
                <a:cs typeface="Consolas" panose="020B0609020204030204" pitchFamily="49" charset="0"/>
              </a:rPr>
              <a:t>=</a:t>
            </a:r>
            <a:r>
              <a:rPr lang="en-US" sz="1100" b="1">
                <a:solidFill>
                  <a:srgbClr val="008080"/>
                </a:solidFill>
                <a:latin typeface="Consolas" panose="020B0609020204030204" pitchFamily="49" charset="0"/>
                <a:cs typeface="Consolas" panose="020B0609020204030204" pitchFamily="49" charset="0"/>
              </a:rPr>
              <a:t>"task6"</a:t>
            </a:r>
            <a:r>
              <a:rPr lang="en-US" sz="1100">
                <a:latin typeface="Consolas" panose="020B0609020204030204" pitchFamily="49" charset="0"/>
                <a:cs typeface="Consolas" panose="020B0609020204030204" pitchFamily="49" charset="0"/>
              </a:rPr>
              <a:t>, </a:t>
            </a:r>
            <a:r>
              <a:rPr lang="en-US" sz="1100" err="1">
                <a:solidFill>
                  <a:srgbClr val="660099"/>
                </a:solidFill>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r>
              <a:rPr lang="en-US" sz="1100" err="1">
                <a:latin typeface="Consolas" panose="020B0609020204030204" pitchFamily="49" charset="0"/>
                <a:cs typeface="Consolas" panose="020B0609020204030204" pitchFamily="49" charset="0"/>
              </a:rPr>
              <a:t>dag</a:t>
            </a:r>
            <a:r>
              <a:rPr lang="en-US" sz="1100">
                <a:latin typeface="Consolas" panose="020B0609020204030204" pitchFamily="49" charset="0"/>
                <a:cs typeface="Consolas" panose="020B0609020204030204" pitchFamily="49" charset="0"/>
              </a:rPr>
              <a:t>)</a:t>
            </a:r>
            <a:br>
              <a:rPr lang="en-US" sz="1100">
                <a:latin typeface="Consolas" panose="020B0609020204030204" pitchFamily="49" charset="0"/>
                <a:cs typeface="Consolas" panose="020B0609020204030204" pitchFamily="49" charset="0"/>
              </a:rPr>
            </a:br>
            <a:br>
              <a:rPr lang="en-US" sz="1100">
                <a:latin typeface="Consolas" panose="020B0609020204030204" pitchFamily="49" charset="0"/>
                <a:cs typeface="Consolas" panose="020B0609020204030204" pitchFamily="49" charset="0"/>
              </a:rPr>
            </a:br>
            <a:r>
              <a:rPr lang="en-US" sz="1100" b="1">
                <a:latin typeface="Consolas" panose="020B0609020204030204" pitchFamily="49" charset="0"/>
                <a:cs typeface="Consolas" panose="020B0609020204030204" pitchFamily="49" charset="0"/>
              </a:rPr>
              <a:t>[t1, t2] &gt;&gt; t3 &gt;&gt; t4</a:t>
            </a:r>
            <a:br>
              <a:rPr lang="en-US" sz="1100" b="1">
                <a:latin typeface="Consolas" panose="020B0609020204030204" pitchFamily="49" charset="0"/>
                <a:cs typeface="Consolas" panose="020B0609020204030204" pitchFamily="49" charset="0"/>
              </a:rPr>
            </a:br>
            <a:r>
              <a:rPr lang="en-US" sz="1100" b="1">
                <a:latin typeface="Consolas" panose="020B0609020204030204" pitchFamily="49" charset="0"/>
                <a:cs typeface="Consolas" panose="020B0609020204030204" pitchFamily="49" charset="0"/>
              </a:rPr>
              <a:t>t3 &gt;&gt; t5 &gt;&gt; t6</a:t>
            </a:r>
          </a:p>
        </p:txBody>
      </p:sp>
    </p:spTree>
    <p:extLst>
      <p:ext uri="{BB962C8B-B14F-4D97-AF65-F5344CB8AC3E}">
        <p14:creationId xmlns:p14="http://schemas.microsoft.com/office/powerpoint/2010/main" val="31222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3" grpId="0" animBg="1"/>
      <p:bldP spid="8" grpId="0" animBg="1"/>
      <p:bldP spid="13"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728-A75D-0744-AEB7-026D2DE70735}"/>
              </a:ext>
            </a:extLst>
          </p:cNvPr>
          <p:cNvSpPr>
            <a:spLocks noGrp="1"/>
          </p:cNvSpPr>
          <p:nvPr>
            <p:ph type="title"/>
          </p:nvPr>
        </p:nvSpPr>
        <p:spPr>
          <a:xfrm>
            <a:off x="678959" y="920392"/>
            <a:ext cx="5291028" cy="900112"/>
          </a:xfrm>
        </p:spPr>
        <p:txBody>
          <a:bodyPr/>
          <a:lstStyle/>
          <a:p>
            <a:r>
              <a:rPr lang="en-US" sz="3400">
                <a:latin typeface="Proxima Nova" panose="020B0503030502060204" pitchFamily="34" charset="0"/>
              </a:rPr>
              <a:t>About</a:t>
            </a:r>
            <a:r>
              <a:rPr lang="en-US" sz="3400" b="1">
                <a:latin typeface="Proxima Nova" panose="020B0503030502060204" pitchFamily="34" charset="0"/>
              </a:rPr>
              <a:t> YOU</a:t>
            </a:r>
            <a:endParaRPr lang="en-US" sz="3400" b="0">
              <a:latin typeface="Proxima Nova" panose="020B0503030502060204" pitchFamily="34" charset="0"/>
            </a:endParaRPr>
          </a:p>
        </p:txBody>
      </p:sp>
      <p:sp>
        <p:nvSpPr>
          <p:cNvPr id="6" name="Picture Placeholder 5">
            <a:extLst>
              <a:ext uri="{FF2B5EF4-FFF2-40B4-BE49-F238E27FC236}">
                <a16:creationId xmlns:a16="http://schemas.microsoft.com/office/drawing/2014/main" id="{EF8EE749-5938-8CDF-4A1B-A9EBCFF9E044}"/>
              </a:ext>
            </a:extLst>
          </p:cNvPr>
          <p:cNvSpPr>
            <a:spLocks noGrp="1"/>
          </p:cNvSpPr>
          <p:nvPr>
            <p:ph type="pic" sz="quarter" idx="13"/>
          </p:nvPr>
        </p:nvSpPr>
        <p:spPr>
          <a:solidFill>
            <a:srgbClr val="4A1E47"/>
          </a:solidFill>
        </p:spPr>
        <p:txBody>
          <a:bodyPr/>
          <a:lstStyle/>
          <a:p>
            <a:endParaRPr lang="en-NL"/>
          </a:p>
        </p:txBody>
      </p:sp>
      <p:sp>
        <p:nvSpPr>
          <p:cNvPr id="11" name="TextBox 10">
            <a:extLst>
              <a:ext uri="{FF2B5EF4-FFF2-40B4-BE49-F238E27FC236}">
                <a16:creationId xmlns:a16="http://schemas.microsoft.com/office/drawing/2014/main" id="{F6E13D1A-AE4D-90A5-C432-159CAEB28483}"/>
              </a:ext>
            </a:extLst>
          </p:cNvPr>
          <p:cNvSpPr txBox="1"/>
          <p:nvPr/>
        </p:nvSpPr>
        <p:spPr>
          <a:xfrm>
            <a:off x="7038884" y="2889526"/>
            <a:ext cx="4940176" cy="397031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a:solidFill>
                  <a:schemeClr val="bg1"/>
                </a:solidFill>
                <a:latin typeface="Proxima Nova" panose="020B0503030502060204" pitchFamily="34" charset="0"/>
              </a:rPr>
              <a:t>Background?</a:t>
            </a:r>
          </a:p>
          <a:p>
            <a:pPr marL="285750" indent="-285750">
              <a:spcAft>
                <a:spcPts val="1200"/>
              </a:spcAft>
              <a:buFont typeface="Arial" panose="020B0604020202020204" pitchFamily="34" charset="0"/>
              <a:buChar char="•"/>
            </a:pPr>
            <a:r>
              <a:rPr lang="en-US" sz="2400">
                <a:solidFill>
                  <a:schemeClr val="bg1"/>
                </a:solidFill>
                <a:latin typeface="Proxima Nova" panose="020B0503030502060204" pitchFamily="34" charset="0"/>
              </a:rPr>
              <a:t>What do you think Airflow does?</a:t>
            </a:r>
          </a:p>
          <a:p>
            <a:pPr marL="285750" indent="-285750">
              <a:spcAft>
                <a:spcPts val="1200"/>
              </a:spcAft>
              <a:buFont typeface="Arial" panose="020B0604020202020204" pitchFamily="34" charset="0"/>
              <a:buChar char="•"/>
            </a:pPr>
            <a:r>
              <a:rPr lang="en-US" sz="2400">
                <a:solidFill>
                  <a:schemeClr val="bg1"/>
                </a:solidFill>
                <a:latin typeface="Proxima Nova" panose="020B0503030502060204" pitchFamily="34" charset="0"/>
              </a:rPr>
              <a:t>Plans to apply Airflow?</a:t>
            </a:r>
          </a:p>
          <a:p>
            <a:pPr marL="285750" indent="-285750">
              <a:spcAft>
                <a:spcPts val="1200"/>
              </a:spcAft>
              <a:buFont typeface="Arial" panose="020B0604020202020204" pitchFamily="34" charset="0"/>
              <a:buChar char="•"/>
            </a:pPr>
            <a:r>
              <a:rPr lang="en-US" sz="2400">
                <a:solidFill>
                  <a:schemeClr val="bg1"/>
                </a:solidFill>
                <a:latin typeface="Proxima Nova" panose="020B0503030502060204" pitchFamily="34" charset="0"/>
              </a:rPr>
              <a:t>How many DAGs have you written?</a:t>
            </a:r>
          </a:p>
          <a:p>
            <a:pPr marL="285750" indent="-285750">
              <a:spcAft>
                <a:spcPts val="1200"/>
              </a:spcAft>
              <a:buFont typeface="Arial" panose="020B0604020202020204" pitchFamily="34" charset="0"/>
              <a:buChar char="•"/>
            </a:pPr>
            <a:endParaRPr lang="en-US" sz="2400">
              <a:solidFill>
                <a:schemeClr val="bg1"/>
              </a:solidFill>
              <a:latin typeface="Proxima Nova" panose="020B0503030502060204" pitchFamily="34" charset="0"/>
            </a:endParaRPr>
          </a:p>
          <a:p>
            <a:pPr marL="285750" indent="-285750">
              <a:spcAft>
                <a:spcPts val="1200"/>
              </a:spcAft>
              <a:buFont typeface="Arial" panose="020B0604020202020204" pitchFamily="34" charset="0"/>
              <a:buChar char="•"/>
            </a:pPr>
            <a:endParaRPr lang="en-US" sz="2400">
              <a:solidFill>
                <a:schemeClr val="bg1"/>
              </a:solidFill>
              <a:latin typeface="Proxima Nova" panose="020B0503030502060204" pitchFamily="34" charset="0"/>
            </a:endParaRPr>
          </a:p>
          <a:p>
            <a:pPr algn="ctr">
              <a:spcAft>
                <a:spcPts val="1200"/>
              </a:spcAft>
            </a:pPr>
            <a:endParaRPr lang="en-US" sz="2400">
              <a:solidFill>
                <a:schemeClr val="bg1"/>
              </a:solidFill>
              <a:latin typeface="Proxima Nova" panose="020B0503030502060204" pitchFamily="34" charset="0"/>
            </a:endParaRPr>
          </a:p>
        </p:txBody>
      </p:sp>
    </p:spTree>
    <p:extLst>
      <p:ext uri="{BB962C8B-B14F-4D97-AF65-F5344CB8AC3E}">
        <p14:creationId xmlns:p14="http://schemas.microsoft.com/office/powerpoint/2010/main" val="1864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ocket Images - Free Download on Freepik">
            <a:extLst>
              <a:ext uri="{FF2B5EF4-FFF2-40B4-BE49-F238E27FC236}">
                <a16:creationId xmlns:a16="http://schemas.microsoft.com/office/drawing/2014/main" id="{564B4A11-5325-611E-A4B7-BAF11EB84DD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511" t="14850" r="14198" b="19885"/>
          <a:stretch/>
        </p:blipFill>
        <p:spPr bwMode="auto">
          <a:xfrm>
            <a:off x="944135" y="5411980"/>
            <a:ext cx="1063084" cy="101598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EAA1CD4-1009-05B5-567E-4F7CB2328B18}"/>
              </a:ext>
            </a:extLst>
          </p:cNvPr>
          <p:cNvSpPr>
            <a:spLocks noGrp="1"/>
          </p:cNvSpPr>
          <p:nvPr>
            <p:ph sz="quarter" idx="22"/>
          </p:nvPr>
        </p:nvSpPr>
        <p:spPr>
          <a:xfrm>
            <a:off x="780585" y="717991"/>
            <a:ext cx="7799732" cy="653171"/>
          </a:xfrm>
        </p:spPr>
        <p:txBody>
          <a:bodyPr lIns="91440" tIns="45720" rIns="91440" bIns="45720" anchor="t">
            <a:noAutofit/>
          </a:bodyPr>
          <a:lstStyle/>
          <a:p>
            <a:r>
              <a:rPr lang="en-US" sz="4000">
                <a:latin typeface="Proxima Nova Semibold"/>
              </a:rPr>
              <a:t>Exercise 1</a:t>
            </a:r>
          </a:p>
        </p:txBody>
      </p:sp>
      <p:sp>
        <p:nvSpPr>
          <p:cNvPr id="8" name="Content Placeholder 1">
            <a:extLst>
              <a:ext uri="{FF2B5EF4-FFF2-40B4-BE49-F238E27FC236}">
                <a16:creationId xmlns:a16="http://schemas.microsoft.com/office/drawing/2014/main" id="{BA52CA7D-AF86-04F7-7D07-21ECEEAC6963}"/>
              </a:ext>
            </a:extLst>
          </p:cNvPr>
          <p:cNvSpPr txBox="1">
            <a:spLocks/>
          </p:cNvSpPr>
          <p:nvPr/>
        </p:nvSpPr>
        <p:spPr>
          <a:xfrm>
            <a:off x="780585" y="1287781"/>
            <a:ext cx="7799732" cy="65317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6A1D58"/>
                </a:solidFill>
                <a:latin typeface="Proxima Nova Semibold" panose="02000506030000020004" pitchFamily="2" charset="0"/>
                <a:ea typeface="+mn-ea"/>
                <a:cs typeface="+mn-cs"/>
              </a:defRPr>
            </a:lvl1pPr>
            <a:lvl2pPr marL="457191"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2pPr>
            <a:lvl3pPr marL="914382"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3pPr>
            <a:lvl4pPr marL="1371574"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4pPr>
            <a:lvl5pPr marL="1828766"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roxima Nova" panose="020B0503030502060204" pitchFamily="34" charset="0"/>
              </a:rPr>
              <a:t>Create a structure DAG for our launch?</a:t>
            </a:r>
            <a:endParaRPr lang="en-NL">
              <a:latin typeface="Proxima Nova" panose="020B0503030502060204" pitchFamily="34" charset="0"/>
            </a:endParaRPr>
          </a:p>
        </p:txBody>
      </p:sp>
      <p:pic>
        <p:nvPicPr>
          <p:cNvPr id="12" name="Picture 11">
            <a:extLst>
              <a:ext uri="{FF2B5EF4-FFF2-40B4-BE49-F238E27FC236}">
                <a16:creationId xmlns:a16="http://schemas.microsoft.com/office/drawing/2014/main" id="{B821FA86-8B13-B8C3-9853-9DB32B2EC5CA}"/>
              </a:ext>
            </a:extLst>
          </p:cNvPr>
          <p:cNvPicPr/>
          <p:nvPr/>
        </p:nvPicPr>
        <p:blipFill>
          <a:blip r:embed="rId3">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3" name="Content Placeholder 2">
            <a:extLst>
              <a:ext uri="{FF2B5EF4-FFF2-40B4-BE49-F238E27FC236}">
                <a16:creationId xmlns:a16="http://schemas.microsoft.com/office/drawing/2014/main" id="{7F251467-F70A-670D-D2F1-D9B9A3C7470E}"/>
              </a:ext>
            </a:extLst>
          </p:cNvPr>
          <p:cNvSpPr txBox="1">
            <a:spLocks/>
          </p:cNvSpPr>
          <p:nvPr/>
        </p:nvSpPr>
        <p:spPr>
          <a:xfrm>
            <a:off x="780585" y="201652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NL" sz="2000"/>
              <a:t>You can use the </a:t>
            </a:r>
            <a:r>
              <a:rPr lang="en-US" sz="2000" err="1">
                <a:latin typeface="Consolas" panose="020B0609020204030204" pitchFamily="49" charset="0"/>
              </a:rPr>
              <a:t>EmptyOperator</a:t>
            </a:r>
            <a:endParaRPr lang="en-NL" sz="2000">
              <a:latin typeface="Consolas" panose="020B0609020204030204" pitchFamily="49" charset="0"/>
            </a:endParaRPr>
          </a:p>
          <a:p>
            <a:r>
              <a:rPr lang="en-GB" sz="2000">
                <a:latin typeface="Consolas" panose="020B0609020204030204" pitchFamily="49" charset="0"/>
                <a:cs typeface="Consolas" panose="020B0609020204030204" pitchFamily="49" charset="0"/>
              </a:rPr>
              <a:t>from </a:t>
            </a:r>
            <a:r>
              <a:rPr lang="en-US" sz="2000" b="1" err="1">
                <a:effectLst/>
                <a:latin typeface="MesloLGS NF" panose="020B0609030804020204" pitchFamily="49" charset="0"/>
              </a:rPr>
              <a:t>airflow.operators.empty</a:t>
            </a:r>
            <a:r>
              <a:rPr lang="en-US" sz="2000" b="1">
                <a:effectLst/>
                <a:latin typeface="MesloLGS NF" panose="020B0609030804020204" pitchFamily="49" charset="0"/>
              </a:rPr>
              <a:t> import </a:t>
            </a:r>
            <a:r>
              <a:rPr lang="en-US" sz="2000" b="1" err="1">
                <a:effectLst/>
                <a:latin typeface="MesloLGS NF" panose="020B0609030804020204" pitchFamily="49" charset="0"/>
              </a:rPr>
              <a:t>EmptyOperator</a:t>
            </a:r>
            <a:endParaRPr lang="en-US" sz="2000" b="1">
              <a:effectLst/>
              <a:latin typeface="MesloLGS NF" panose="020B0609030804020204" pitchFamily="49" charset="0"/>
            </a:endParaRPr>
          </a:p>
          <a:p>
            <a:pPr marL="457200" indent="-457200">
              <a:lnSpc>
                <a:spcPct val="110000"/>
              </a:lnSpc>
              <a:buFont typeface="+mj-lt"/>
              <a:buAutoNum type="arabicPeriod"/>
            </a:pPr>
            <a:endParaRPr lang="en-NL" sz="2000"/>
          </a:p>
        </p:txBody>
      </p:sp>
      <p:sp>
        <p:nvSpPr>
          <p:cNvPr id="4" name="Rectangle: Rounded Corners 3">
            <a:extLst>
              <a:ext uri="{FF2B5EF4-FFF2-40B4-BE49-F238E27FC236}">
                <a16:creationId xmlns:a16="http://schemas.microsoft.com/office/drawing/2014/main" id="{26A9EC3A-205E-A8E0-08BD-E3B293D2F824}"/>
              </a:ext>
            </a:extLst>
          </p:cNvPr>
          <p:cNvSpPr/>
          <p:nvPr/>
        </p:nvSpPr>
        <p:spPr>
          <a:xfrm>
            <a:off x="2191871" y="3940924"/>
            <a:ext cx="2553223" cy="625288"/>
          </a:xfrm>
          <a:prstGeom prst="roundRect">
            <a:avLst/>
          </a:prstGeom>
          <a:solidFill>
            <a:schemeClr val="accent6">
              <a:lumMod val="20000"/>
              <a:lumOff val="80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latin typeface="Proxima Nova" panose="020B0503030502060204" pitchFamily="34" charset="0"/>
              </a:rPr>
              <a:t>procure_rocket</a:t>
            </a:r>
            <a:r>
              <a:rPr lang="en-US" sz="1600">
                <a:solidFill>
                  <a:schemeClr val="tx1"/>
                </a:solidFill>
                <a:latin typeface="Proxima Nova" panose="020B0503030502060204" pitchFamily="34" charset="0"/>
              </a:rPr>
              <a:t> _material</a:t>
            </a:r>
            <a:endParaRPr lang="en-NL" sz="1600">
              <a:solidFill>
                <a:schemeClr val="tx1"/>
              </a:solidFill>
              <a:latin typeface="Proxima Nova" panose="020B0503030502060204" pitchFamily="34" charset="0"/>
            </a:endParaRPr>
          </a:p>
        </p:txBody>
      </p:sp>
      <p:sp>
        <p:nvSpPr>
          <p:cNvPr id="5" name="Rectangle: Rounded Corners 4">
            <a:extLst>
              <a:ext uri="{FF2B5EF4-FFF2-40B4-BE49-F238E27FC236}">
                <a16:creationId xmlns:a16="http://schemas.microsoft.com/office/drawing/2014/main" id="{5C168E2B-4034-B375-A7EA-6A251007D29D}"/>
              </a:ext>
            </a:extLst>
          </p:cNvPr>
          <p:cNvSpPr/>
          <p:nvPr/>
        </p:nvSpPr>
        <p:spPr>
          <a:xfrm>
            <a:off x="2191871" y="4898932"/>
            <a:ext cx="2553223" cy="625288"/>
          </a:xfrm>
          <a:prstGeom prst="roundRect">
            <a:avLst/>
          </a:prstGeom>
          <a:solidFill>
            <a:schemeClr val="accent6">
              <a:lumMod val="20000"/>
              <a:lumOff val="80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latin typeface="Proxima Nova" panose="020B0503030502060204" pitchFamily="34" charset="0"/>
              </a:rPr>
              <a:t>procure_fuel</a:t>
            </a:r>
            <a:endParaRPr lang="en-NL" sz="1600">
              <a:solidFill>
                <a:schemeClr val="tx1"/>
              </a:solidFill>
              <a:latin typeface="Proxima Nova" panose="020B0503030502060204" pitchFamily="34" charset="0"/>
            </a:endParaRPr>
          </a:p>
        </p:txBody>
      </p:sp>
      <p:sp>
        <p:nvSpPr>
          <p:cNvPr id="6" name="Rectangle: Rounded Corners 5">
            <a:extLst>
              <a:ext uri="{FF2B5EF4-FFF2-40B4-BE49-F238E27FC236}">
                <a16:creationId xmlns:a16="http://schemas.microsoft.com/office/drawing/2014/main" id="{FC9F5F10-E530-CB78-DF2B-518C477EB437}"/>
              </a:ext>
            </a:extLst>
          </p:cNvPr>
          <p:cNvSpPr/>
          <p:nvPr/>
        </p:nvSpPr>
        <p:spPr>
          <a:xfrm>
            <a:off x="5268482" y="3184056"/>
            <a:ext cx="1655036" cy="625288"/>
          </a:xfrm>
          <a:prstGeom prst="roundRect">
            <a:avLst/>
          </a:prstGeom>
          <a:solidFill>
            <a:schemeClr val="accent6">
              <a:lumMod val="20000"/>
              <a:lumOff val="80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roxima Nova" panose="020B0503030502060204" pitchFamily="34" charset="0"/>
              </a:rPr>
              <a:t>build_stage_1</a:t>
            </a:r>
            <a:endParaRPr lang="en-NL" sz="1600">
              <a:solidFill>
                <a:schemeClr val="tx1"/>
              </a:solidFill>
              <a:latin typeface="Proxima Nova" panose="020B0503030502060204" pitchFamily="34" charset="0"/>
            </a:endParaRPr>
          </a:p>
        </p:txBody>
      </p:sp>
      <p:sp>
        <p:nvSpPr>
          <p:cNvPr id="10" name="Rectangle: Rounded Corners 9">
            <a:extLst>
              <a:ext uri="{FF2B5EF4-FFF2-40B4-BE49-F238E27FC236}">
                <a16:creationId xmlns:a16="http://schemas.microsoft.com/office/drawing/2014/main" id="{887D4563-367B-AFF9-5778-0A698492E4C8}"/>
              </a:ext>
            </a:extLst>
          </p:cNvPr>
          <p:cNvSpPr/>
          <p:nvPr/>
        </p:nvSpPr>
        <p:spPr>
          <a:xfrm>
            <a:off x="5268482" y="3947251"/>
            <a:ext cx="1655036" cy="625288"/>
          </a:xfrm>
          <a:prstGeom prst="roundRect">
            <a:avLst/>
          </a:prstGeom>
          <a:solidFill>
            <a:schemeClr val="accent6">
              <a:lumMod val="20000"/>
              <a:lumOff val="80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roxima Nova" panose="020B0503030502060204" pitchFamily="34" charset="0"/>
              </a:rPr>
              <a:t>build_stage_2</a:t>
            </a:r>
            <a:endParaRPr lang="en-NL" sz="1600">
              <a:solidFill>
                <a:schemeClr val="tx1"/>
              </a:solidFill>
              <a:latin typeface="Proxima Nova" panose="020B0503030502060204" pitchFamily="34" charset="0"/>
            </a:endParaRPr>
          </a:p>
        </p:txBody>
      </p:sp>
      <p:sp>
        <p:nvSpPr>
          <p:cNvPr id="13" name="Rectangle: Rounded Corners 12">
            <a:extLst>
              <a:ext uri="{FF2B5EF4-FFF2-40B4-BE49-F238E27FC236}">
                <a16:creationId xmlns:a16="http://schemas.microsoft.com/office/drawing/2014/main" id="{F74245DE-1F8C-C370-421F-95F153829220}"/>
              </a:ext>
            </a:extLst>
          </p:cNvPr>
          <p:cNvSpPr/>
          <p:nvPr/>
        </p:nvSpPr>
        <p:spPr>
          <a:xfrm>
            <a:off x="5261562" y="4703797"/>
            <a:ext cx="1655036" cy="625288"/>
          </a:xfrm>
          <a:prstGeom prst="roundRect">
            <a:avLst/>
          </a:prstGeom>
          <a:solidFill>
            <a:schemeClr val="accent6">
              <a:lumMod val="20000"/>
              <a:lumOff val="80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roxima Nova" panose="020B0503030502060204" pitchFamily="34" charset="0"/>
              </a:rPr>
              <a:t>build_stage_3</a:t>
            </a:r>
            <a:endParaRPr lang="en-NL" sz="1600">
              <a:solidFill>
                <a:schemeClr val="tx1"/>
              </a:solidFill>
              <a:latin typeface="Proxima Nova" panose="020B0503030502060204" pitchFamily="34" charset="0"/>
            </a:endParaRPr>
          </a:p>
        </p:txBody>
      </p:sp>
      <p:sp>
        <p:nvSpPr>
          <p:cNvPr id="14" name="Rectangle: Rounded Corners 13">
            <a:extLst>
              <a:ext uri="{FF2B5EF4-FFF2-40B4-BE49-F238E27FC236}">
                <a16:creationId xmlns:a16="http://schemas.microsoft.com/office/drawing/2014/main" id="{B77F2754-5FA9-B6CC-57B2-9A953ED6460F}"/>
              </a:ext>
            </a:extLst>
          </p:cNvPr>
          <p:cNvSpPr/>
          <p:nvPr/>
        </p:nvSpPr>
        <p:spPr>
          <a:xfrm>
            <a:off x="7454815" y="3957353"/>
            <a:ext cx="1655036" cy="625288"/>
          </a:xfrm>
          <a:prstGeom prst="roundRect">
            <a:avLst/>
          </a:prstGeom>
          <a:solidFill>
            <a:schemeClr val="accent6">
              <a:lumMod val="20000"/>
              <a:lumOff val="80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roxima Nova" panose="020B0503030502060204" pitchFamily="34" charset="0"/>
              </a:rPr>
              <a:t>launch</a:t>
            </a:r>
            <a:endParaRPr lang="en-NL" sz="1600">
              <a:solidFill>
                <a:schemeClr val="tx1"/>
              </a:solidFill>
              <a:latin typeface="Proxima Nova" panose="020B0503030502060204" pitchFamily="34" charset="0"/>
            </a:endParaRPr>
          </a:p>
        </p:txBody>
      </p:sp>
      <p:cxnSp>
        <p:nvCxnSpPr>
          <p:cNvPr id="16" name="Straight Arrow Connector 15">
            <a:extLst>
              <a:ext uri="{FF2B5EF4-FFF2-40B4-BE49-F238E27FC236}">
                <a16:creationId xmlns:a16="http://schemas.microsoft.com/office/drawing/2014/main" id="{C4ADA278-04FA-DA49-E533-EA4CF9D9AD2C}"/>
              </a:ext>
            </a:extLst>
          </p:cNvPr>
          <p:cNvCxnSpPr>
            <a:cxnSpLocks/>
          </p:cNvCxnSpPr>
          <p:nvPr/>
        </p:nvCxnSpPr>
        <p:spPr>
          <a:xfrm flipV="1">
            <a:off x="4801819" y="3698178"/>
            <a:ext cx="401538" cy="242030"/>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706827-1154-8502-F41B-11F9F1FF7694}"/>
              </a:ext>
            </a:extLst>
          </p:cNvPr>
          <p:cNvCxnSpPr>
            <a:cxnSpLocks/>
          </p:cNvCxnSpPr>
          <p:nvPr/>
        </p:nvCxnSpPr>
        <p:spPr>
          <a:xfrm>
            <a:off x="4803300" y="4253568"/>
            <a:ext cx="420817" cy="0"/>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2496C0-76D2-FF85-CA59-223BFA5FE5E1}"/>
              </a:ext>
            </a:extLst>
          </p:cNvPr>
          <p:cNvCxnSpPr>
            <a:cxnSpLocks/>
          </p:cNvCxnSpPr>
          <p:nvPr/>
        </p:nvCxnSpPr>
        <p:spPr>
          <a:xfrm>
            <a:off x="4803300" y="4602426"/>
            <a:ext cx="400057" cy="250819"/>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1342A9-585F-E5BD-33EF-21A0A1F0E296}"/>
              </a:ext>
            </a:extLst>
          </p:cNvPr>
          <p:cNvCxnSpPr>
            <a:cxnSpLocks/>
          </p:cNvCxnSpPr>
          <p:nvPr/>
        </p:nvCxnSpPr>
        <p:spPr>
          <a:xfrm flipV="1">
            <a:off x="4795639" y="5050409"/>
            <a:ext cx="413897" cy="189833"/>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6C06AB-67DE-956F-C1CA-F5A9D6540E5E}"/>
              </a:ext>
            </a:extLst>
          </p:cNvPr>
          <p:cNvCxnSpPr>
            <a:cxnSpLocks/>
          </p:cNvCxnSpPr>
          <p:nvPr/>
        </p:nvCxnSpPr>
        <p:spPr>
          <a:xfrm flipV="1">
            <a:off x="6988645" y="4582641"/>
            <a:ext cx="420817" cy="254919"/>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9ACCD-A37A-D861-6F0A-05D3AAC8423C}"/>
              </a:ext>
            </a:extLst>
          </p:cNvPr>
          <p:cNvCxnSpPr>
            <a:cxnSpLocks/>
          </p:cNvCxnSpPr>
          <p:nvPr/>
        </p:nvCxnSpPr>
        <p:spPr>
          <a:xfrm>
            <a:off x="6988645" y="3455422"/>
            <a:ext cx="420817" cy="363771"/>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D7BD63E-AFC5-004A-FAF8-43C652ABFAC3}"/>
              </a:ext>
            </a:extLst>
          </p:cNvPr>
          <p:cNvCxnSpPr>
            <a:cxnSpLocks/>
          </p:cNvCxnSpPr>
          <p:nvPr/>
        </p:nvCxnSpPr>
        <p:spPr>
          <a:xfrm>
            <a:off x="6988645" y="4192195"/>
            <a:ext cx="420817" cy="0"/>
          </a:xfrm>
          <a:prstGeom prst="straightConnector1">
            <a:avLst/>
          </a:prstGeom>
          <a:ln w="22225">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440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66448" y="2942964"/>
            <a:ext cx="4214834" cy="1442720"/>
          </a:xfrm>
        </p:spPr>
        <p:txBody>
          <a:bodyPr/>
          <a:lstStyle/>
          <a:p>
            <a:pPr>
              <a:spcBef>
                <a:spcPts val="0"/>
              </a:spcBef>
            </a:pPr>
            <a:r>
              <a:rPr lang="en-US" sz="4800" b="1">
                <a:latin typeface="Proxima Nova" panose="020B0503030502060204" pitchFamily="34" charset="0"/>
              </a:rPr>
              <a:t>Time Scheduling</a:t>
            </a:r>
            <a:endParaRPr lang="en-NL" sz="2400">
              <a:latin typeface="Proxima Nova" panose="020B0503030502060204" pitchFamily="34" charset="0"/>
            </a:endParaRPr>
          </a:p>
        </p:txBody>
      </p:sp>
      <p:pic>
        <p:nvPicPr>
          <p:cNvPr id="3074" name="Picture 2" descr="Afbeeldingen over Calendar Icon Transparent – Blader in stockfoto's,  vectoren en video's over 15,463 | Adobe Stock">
            <a:extLst>
              <a:ext uri="{FF2B5EF4-FFF2-40B4-BE49-F238E27FC236}">
                <a16:creationId xmlns:a16="http://schemas.microsoft.com/office/drawing/2014/main" id="{6FE7FE73-CD86-BECF-EAD5-B38BB2794A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056"/>
          <a:stretch/>
        </p:blipFill>
        <p:spPr bwMode="auto">
          <a:xfrm>
            <a:off x="8001000" y="2708014"/>
            <a:ext cx="2061816" cy="19846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Apache Airflow? - Astronomer">
            <a:extLst>
              <a:ext uri="{FF2B5EF4-FFF2-40B4-BE49-F238E27FC236}">
                <a16:creationId xmlns:a16="http://schemas.microsoft.com/office/drawing/2014/main" id="{0D3B3FEC-237A-6B57-9BDB-B4A2D5030F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2416" y="4144010"/>
            <a:ext cx="717550" cy="71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4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AF1FC8-3D1C-132F-6024-57173B243D7F}"/>
              </a:ext>
            </a:extLst>
          </p:cNvPr>
          <p:cNvSpPr txBox="1">
            <a:spLocks/>
          </p:cNvSpPr>
          <p:nvPr/>
        </p:nvSpPr>
        <p:spPr>
          <a:xfrm>
            <a:off x="641350" y="6635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Proxima Nova" panose="020B0503030502060204" pitchFamily="34" charset="0"/>
              </a:rPr>
              <a:t>Schedule intervals</a:t>
            </a:r>
          </a:p>
        </p:txBody>
      </p:sp>
      <p:sp>
        <p:nvSpPr>
          <p:cNvPr id="8" name="Rectangle 7">
            <a:extLst>
              <a:ext uri="{FF2B5EF4-FFF2-40B4-BE49-F238E27FC236}">
                <a16:creationId xmlns:a16="http://schemas.microsoft.com/office/drawing/2014/main" id="{86309847-676E-D202-4CE0-E3371F65F398}"/>
              </a:ext>
            </a:extLst>
          </p:cNvPr>
          <p:cNvSpPr/>
          <p:nvPr/>
        </p:nvSpPr>
        <p:spPr>
          <a:xfrm>
            <a:off x="5992078" y="1327418"/>
            <a:ext cx="5558572" cy="1323439"/>
          </a:xfrm>
          <a:prstGeom prst="rect">
            <a:avLst/>
          </a:prstGeom>
        </p:spPr>
        <p:txBody>
          <a:bodyPr wrap="square">
            <a:spAutoFit/>
          </a:bodyPr>
          <a:lstStyle/>
          <a:p>
            <a:r>
              <a:rPr lang="en-US" sz="1600" err="1">
                <a:latin typeface="Consolas" panose="020B0609020204030204" pitchFamily="49" charset="0"/>
                <a:cs typeface="Consolas" panose="020B0609020204030204" pitchFamily="49" charset="0"/>
              </a:rPr>
              <a:t>dag</a:t>
            </a:r>
            <a:r>
              <a:rPr lang="en-US" sz="1600">
                <a:latin typeface="Consolas" panose="020B0609020204030204" pitchFamily="49" charset="0"/>
                <a:cs typeface="Consolas" panose="020B0609020204030204" pitchFamily="49" charset="0"/>
              </a:rPr>
              <a:t> = DAG(</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    </a:t>
            </a:r>
            <a:r>
              <a:rPr lang="en-US" sz="1600" err="1">
                <a:solidFill>
                  <a:srgbClr val="660099"/>
                </a:solidFill>
                <a:latin typeface="Consolas" panose="020B0609020204030204" pitchFamily="49" charset="0"/>
                <a:cs typeface="Consolas" panose="020B0609020204030204" pitchFamily="49" charset="0"/>
              </a:rPr>
              <a:t>dag_id</a:t>
            </a:r>
            <a:r>
              <a:rPr lang="en-US" sz="1600">
                <a:latin typeface="Consolas" panose="020B0609020204030204" pitchFamily="49" charset="0"/>
                <a:cs typeface="Consolas" panose="020B0609020204030204" pitchFamily="49" charset="0"/>
              </a:rPr>
              <a:t>=</a:t>
            </a:r>
            <a:r>
              <a:rPr lang="en-US" sz="1600" b="1">
                <a:solidFill>
                  <a:srgbClr val="008080"/>
                </a:solidFill>
                <a:latin typeface="Consolas" panose="020B0609020204030204" pitchFamily="49" charset="0"/>
                <a:cs typeface="Consolas" panose="020B0609020204030204" pitchFamily="49" charset="0"/>
              </a:rPr>
              <a:t>"demo"</a:t>
            </a: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    </a:t>
            </a:r>
            <a:r>
              <a:rPr lang="en-US" sz="1600" err="1">
                <a:solidFill>
                  <a:srgbClr val="660099"/>
                </a:solidFill>
                <a:latin typeface="Consolas" panose="020B0609020204030204" pitchFamily="49" charset="0"/>
                <a:cs typeface="Consolas" panose="020B0609020204030204" pitchFamily="49" charset="0"/>
              </a:rPr>
              <a:t>start_date</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datetime.datetime</a:t>
            </a:r>
            <a:r>
              <a:rPr lang="en-US" sz="1600">
                <a:latin typeface="Consolas" panose="020B0609020204030204" pitchFamily="49" charset="0"/>
                <a:cs typeface="Consolas" panose="020B0609020204030204" pitchFamily="49" charset="0"/>
              </a:rPr>
              <a:t>(</a:t>
            </a:r>
            <a:r>
              <a:rPr lang="en-US" sz="1600">
                <a:solidFill>
                  <a:srgbClr val="0000FF"/>
                </a:solidFill>
                <a:latin typeface="Consolas" panose="020B0609020204030204" pitchFamily="49" charset="0"/>
                <a:cs typeface="Consolas" panose="020B0609020204030204" pitchFamily="49" charset="0"/>
              </a:rPr>
              <a:t>2019</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    </a:t>
            </a:r>
            <a:r>
              <a:rPr lang="en-US" sz="1600">
                <a:solidFill>
                  <a:srgbClr val="660099"/>
                </a:solidFill>
                <a:latin typeface="Consolas" panose="020B0609020204030204" pitchFamily="49" charset="0"/>
                <a:cs typeface="Consolas" panose="020B0609020204030204" pitchFamily="49" charset="0"/>
              </a:rPr>
              <a:t>schedule</a:t>
            </a:r>
            <a:r>
              <a:rPr lang="en-US" sz="1600">
                <a:latin typeface="Consolas" panose="020B0609020204030204" pitchFamily="49" charset="0"/>
                <a:cs typeface="Consolas" panose="020B0609020204030204" pitchFamily="49" charset="0"/>
              </a:rPr>
              <a:t>=</a:t>
            </a:r>
            <a:r>
              <a:rPr lang="en-US" sz="1600" b="1">
                <a:solidFill>
                  <a:srgbClr val="008080"/>
                </a:solidFill>
                <a:latin typeface="Consolas" panose="020B0609020204030204" pitchFamily="49" charset="0"/>
                <a:cs typeface="Consolas" panose="020B0609020204030204" pitchFamily="49" charset="0"/>
              </a:rPr>
              <a:t>"@daily"</a:t>
            </a: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a:t>
            </a:r>
          </a:p>
        </p:txBody>
      </p:sp>
      <p:pic>
        <p:nvPicPr>
          <p:cNvPr id="9" name="Picture 8">
            <a:extLst>
              <a:ext uri="{FF2B5EF4-FFF2-40B4-BE49-F238E27FC236}">
                <a16:creationId xmlns:a16="http://schemas.microsoft.com/office/drawing/2014/main" id="{90E52E75-A040-A73F-98A2-9C28291B1A69}"/>
              </a:ext>
            </a:extLst>
          </p:cNvPr>
          <p:cNvPicPr>
            <a:picLocks noChangeAspect="1"/>
          </p:cNvPicPr>
          <p:nvPr/>
        </p:nvPicPr>
        <p:blipFill>
          <a:blip r:embed="rId2"/>
          <a:stretch>
            <a:fillRect/>
          </a:stretch>
        </p:blipFill>
        <p:spPr>
          <a:xfrm>
            <a:off x="1457630" y="3198580"/>
            <a:ext cx="9142298" cy="1932655"/>
          </a:xfrm>
          <a:prstGeom prst="rect">
            <a:avLst/>
          </a:prstGeom>
        </p:spPr>
      </p:pic>
      <p:pic>
        <p:nvPicPr>
          <p:cNvPr id="11" name="Picture 10">
            <a:extLst>
              <a:ext uri="{FF2B5EF4-FFF2-40B4-BE49-F238E27FC236}">
                <a16:creationId xmlns:a16="http://schemas.microsoft.com/office/drawing/2014/main" id="{BEE6D150-BF76-8123-73F5-BCBADC306800}"/>
              </a:ext>
            </a:extLst>
          </p:cNvPr>
          <p:cNvPicPr/>
          <p:nvPr/>
        </p:nvPicPr>
        <p:blipFill>
          <a:blip r:embed="rId3">
            <a:clrChange>
              <a:clrFrom>
                <a:srgbClr val="FFFFFF"/>
              </a:clrFrom>
              <a:clrTo>
                <a:srgbClr val="FFFFFF">
                  <a:alpha val="0"/>
                </a:srgbClr>
              </a:clrTo>
            </a:clrChange>
          </a:blip>
          <a:stretch>
            <a:fillRect/>
          </a:stretch>
        </p:blipFill>
        <p:spPr>
          <a:xfrm>
            <a:off x="10504678" y="6047082"/>
            <a:ext cx="1448569" cy="460909"/>
          </a:xfrm>
          <a:prstGeom prst="rect">
            <a:avLst/>
          </a:prstGeom>
        </p:spPr>
      </p:pic>
    </p:spTree>
    <p:extLst>
      <p:ext uri="{BB962C8B-B14F-4D97-AF65-F5344CB8AC3E}">
        <p14:creationId xmlns:p14="http://schemas.microsoft.com/office/powerpoint/2010/main" val="1969545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AF1FC8-3D1C-132F-6024-57173B243D7F}"/>
              </a:ext>
            </a:extLst>
          </p:cNvPr>
          <p:cNvSpPr txBox="1">
            <a:spLocks/>
          </p:cNvSpPr>
          <p:nvPr/>
        </p:nvSpPr>
        <p:spPr>
          <a:xfrm>
            <a:off x="641350" y="6635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Proxima Nova" panose="020B0503030502060204" pitchFamily="34" charset="0"/>
              </a:rPr>
              <a:t>Schedule execution</a:t>
            </a:r>
          </a:p>
        </p:txBody>
      </p:sp>
      <p:pic>
        <p:nvPicPr>
          <p:cNvPr id="12" name="Picture 11">
            <a:extLst>
              <a:ext uri="{FF2B5EF4-FFF2-40B4-BE49-F238E27FC236}">
                <a16:creationId xmlns:a16="http://schemas.microsoft.com/office/drawing/2014/main" id="{124600F1-E31E-C3AB-339C-9F249DF1EE2E}"/>
              </a:ext>
            </a:extLst>
          </p:cNvPr>
          <p:cNvPicPr>
            <a:picLocks noChangeAspect="1"/>
          </p:cNvPicPr>
          <p:nvPr/>
        </p:nvPicPr>
        <p:blipFill>
          <a:blip r:embed="rId2"/>
          <a:stretch>
            <a:fillRect/>
          </a:stretch>
        </p:blipFill>
        <p:spPr>
          <a:xfrm>
            <a:off x="2079491" y="2346996"/>
            <a:ext cx="7096259" cy="2164007"/>
          </a:xfrm>
          <a:prstGeom prst="rect">
            <a:avLst/>
          </a:prstGeom>
        </p:spPr>
      </p:pic>
      <p:sp>
        <p:nvSpPr>
          <p:cNvPr id="13" name="TextBox 12">
            <a:extLst>
              <a:ext uri="{FF2B5EF4-FFF2-40B4-BE49-F238E27FC236}">
                <a16:creationId xmlns:a16="http://schemas.microsoft.com/office/drawing/2014/main" id="{AD9FA64A-8C3D-D0A0-5038-4806A90637FC}"/>
              </a:ext>
            </a:extLst>
          </p:cNvPr>
          <p:cNvSpPr txBox="1"/>
          <p:nvPr/>
        </p:nvSpPr>
        <p:spPr>
          <a:xfrm>
            <a:off x="3270201" y="5327534"/>
            <a:ext cx="4978498" cy="369332"/>
          </a:xfrm>
          <a:prstGeom prst="rect">
            <a:avLst/>
          </a:prstGeom>
          <a:noFill/>
        </p:spPr>
        <p:txBody>
          <a:bodyPr wrap="square" rtlCol="0">
            <a:spAutoFit/>
          </a:bodyPr>
          <a:lstStyle/>
          <a:p>
            <a:r>
              <a:rPr lang="en-NL" b="1"/>
              <a:t>Airflow starts execution at the </a:t>
            </a:r>
            <a:r>
              <a:rPr lang="en-NL" b="1" i="1"/>
              <a:t>END</a:t>
            </a:r>
            <a:r>
              <a:rPr lang="en-NL" b="1"/>
              <a:t> of an interval!</a:t>
            </a:r>
          </a:p>
        </p:txBody>
      </p:sp>
      <p:pic>
        <p:nvPicPr>
          <p:cNvPr id="2" name="Picture 1">
            <a:extLst>
              <a:ext uri="{FF2B5EF4-FFF2-40B4-BE49-F238E27FC236}">
                <a16:creationId xmlns:a16="http://schemas.microsoft.com/office/drawing/2014/main" id="{EFFE742A-B2AC-B5C0-61FD-65E948AF0354}"/>
              </a:ext>
            </a:extLst>
          </p:cNvPr>
          <p:cNvPicPr/>
          <p:nvPr/>
        </p:nvPicPr>
        <p:blipFill>
          <a:blip r:embed="rId3">
            <a:clrChange>
              <a:clrFrom>
                <a:srgbClr val="FFFFFF"/>
              </a:clrFrom>
              <a:clrTo>
                <a:srgbClr val="FFFFFF">
                  <a:alpha val="0"/>
                </a:srgbClr>
              </a:clrTo>
            </a:clrChange>
          </a:blip>
          <a:stretch>
            <a:fillRect/>
          </a:stretch>
        </p:blipFill>
        <p:spPr>
          <a:xfrm>
            <a:off x="10504678" y="6047082"/>
            <a:ext cx="1448569" cy="460909"/>
          </a:xfrm>
          <a:prstGeom prst="rect">
            <a:avLst/>
          </a:prstGeom>
        </p:spPr>
      </p:pic>
    </p:spTree>
    <p:extLst>
      <p:ext uri="{BB962C8B-B14F-4D97-AF65-F5344CB8AC3E}">
        <p14:creationId xmlns:p14="http://schemas.microsoft.com/office/powerpoint/2010/main" val="543086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AF1FC8-3D1C-132F-6024-57173B243D7F}"/>
              </a:ext>
            </a:extLst>
          </p:cNvPr>
          <p:cNvSpPr txBox="1">
            <a:spLocks/>
          </p:cNvSpPr>
          <p:nvPr/>
        </p:nvSpPr>
        <p:spPr>
          <a:xfrm>
            <a:off x="641350" y="6635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Proxima Nova" panose="020B0503030502060204" pitchFamily="34" charset="0"/>
              </a:rPr>
              <a:t>Schedule aliases</a:t>
            </a:r>
          </a:p>
        </p:txBody>
      </p:sp>
      <p:pic>
        <p:nvPicPr>
          <p:cNvPr id="2" name="Picture 1">
            <a:extLst>
              <a:ext uri="{FF2B5EF4-FFF2-40B4-BE49-F238E27FC236}">
                <a16:creationId xmlns:a16="http://schemas.microsoft.com/office/drawing/2014/main" id="{EFFE742A-B2AC-B5C0-61FD-65E948AF0354}"/>
              </a:ext>
            </a:extLst>
          </p:cNvPr>
          <p:cNvPicPr/>
          <p:nvPr/>
        </p:nvPicPr>
        <p:blipFill>
          <a:blip r:embed="rId2">
            <a:clrChange>
              <a:clrFrom>
                <a:srgbClr val="FFFFFF"/>
              </a:clrFrom>
              <a:clrTo>
                <a:srgbClr val="FFFFFF">
                  <a:alpha val="0"/>
                </a:srgbClr>
              </a:clrTo>
            </a:clrChange>
          </a:blip>
          <a:stretch>
            <a:fillRect/>
          </a:stretch>
        </p:blipFill>
        <p:spPr>
          <a:xfrm>
            <a:off x="10504678" y="6047082"/>
            <a:ext cx="1448569" cy="460909"/>
          </a:xfrm>
          <a:prstGeom prst="rect">
            <a:avLst/>
          </a:prstGeom>
        </p:spPr>
      </p:pic>
      <p:graphicFrame>
        <p:nvGraphicFramePr>
          <p:cNvPr id="3" name="Table 2">
            <a:extLst>
              <a:ext uri="{FF2B5EF4-FFF2-40B4-BE49-F238E27FC236}">
                <a16:creationId xmlns:a16="http://schemas.microsoft.com/office/drawing/2014/main" id="{3B6866F5-FA62-8D27-A643-5D328466B3A5}"/>
              </a:ext>
            </a:extLst>
          </p:cNvPr>
          <p:cNvGraphicFramePr>
            <a:graphicFrameLocks noGrp="1"/>
          </p:cNvGraphicFramePr>
          <p:nvPr>
            <p:extLst>
              <p:ext uri="{D42A27DB-BD31-4B8C-83A1-F6EECF244321}">
                <p14:modId xmlns:p14="http://schemas.microsoft.com/office/powerpoint/2010/main" val="3868813163"/>
              </p:ext>
            </p:extLst>
          </p:nvPr>
        </p:nvGraphicFramePr>
        <p:xfrm>
          <a:off x="1442764" y="2136642"/>
          <a:ext cx="9714186" cy="3356886"/>
        </p:xfrm>
        <a:graphic>
          <a:graphicData uri="http://schemas.openxmlformats.org/drawingml/2006/table">
            <a:tbl>
              <a:tblPr/>
              <a:tblGrid>
                <a:gridCol w="1516117">
                  <a:extLst>
                    <a:ext uri="{9D8B030D-6E8A-4147-A177-3AD203B41FA5}">
                      <a16:colId xmlns:a16="http://schemas.microsoft.com/office/drawing/2014/main" val="2580599539"/>
                    </a:ext>
                  </a:extLst>
                </a:gridCol>
                <a:gridCol w="5610378">
                  <a:extLst>
                    <a:ext uri="{9D8B030D-6E8A-4147-A177-3AD203B41FA5}">
                      <a16:colId xmlns:a16="http://schemas.microsoft.com/office/drawing/2014/main" val="3286939254"/>
                    </a:ext>
                  </a:extLst>
                </a:gridCol>
                <a:gridCol w="2587691">
                  <a:extLst>
                    <a:ext uri="{9D8B030D-6E8A-4147-A177-3AD203B41FA5}">
                      <a16:colId xmlns:a16="http://schemas.microsoft.com/office/drawing/2014/main" val="703509406"/>
                    </a:ext>
                  </a:extLst>
                </a:gridCol>
              </a:tblGrid>
              <a:tr h="246413">
                <a:tc>
                  <a:txBody>
                    <a:bodyPr/>
                    <a:lstStyle/>
                    <a:p>
                      <a:pPr algn="l"/>
                      <a:r>
                        <a:rPr lang="en-GB" sz="2000" b="1">
                          <a:solidFill>
                            <a:schemeClr val="tx1"/>
                          </a:solidFill>
                          <a:effectLst/>
                          <a:latin typeface="+mn-lt"/>
                        </a:rPr>
                        <a:t>Alias</a:t>
                      </a:r>
                    </a:p>
                  </a:txBody>
                  <a:tcPr marL="216589" marR="216589" marT="76854" marB="768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en-GB" sz="2000" b="1">
                          <a:solidFill>
                            <a:schemeClr val="tx1"/>
                          </a:solidFill>
                          <a:effectLst/>
                          <a:latin typeface="+mn-lt"/>
                        </a:rPr>
                        <a:t>Meaning</a:t>
                      </a:r>
                    </a:p>
                  </a:txBody>
                  <a:tcPr marL="216589" marR="216589" marT="76854" marB="768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en-GB" sz="2000" b="1">
                          <a:solidFill>
                            <a:schemeClr val="tx1"/>
                          </a:solidFill>
                          <a:effectLst/>
                          <a:latin typeface="+mn-lt"/>
                        </a:rPr>
                        <a:t>Equivalent </a:t>
                      </a:r>
                      <a:r>
                        <a:rPr lang="en-GB" sz="2000" b="1" err="1">
                          <a:solidFill>
                            <a:schemeClr val="tx1"/>
                          </a:solidFill>
                          <a:effectLst/>
                          <a:latin typeface="+mn-lt"/>
                        </a:rPr>
                        <a:t>cron</a:t>
                      </a:r>
                      <a:endParaRPr lang="en-GB" sz="2000" b="1">
                        <a:solidFill>
                          <a:schemeClr val="tx1"/>
                        </a:solidFill>
                        <a:effectLst/>
                        <a:latin typeface="+mn-lt"/>
                      </a:endParaRPr>
                    </a:p>
                  </a:txBody>
                  <a:tcPr marL="216589" marR="216589" marT="76854" marB="768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08027724"/>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None</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No schedule, only for manual triggering</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endParaRPr lang="en-NL" sz="1800">
                        <a:solidFill>
                          <a:schemeClr val="tx1"/>
                        </a:solidFill>
                        <a:effectLst/>
                        <a:latin typeface="Consolas" panose="020B0609020204030204" pitchFamily="49" charset="0"/>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34504499"/>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@once</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Run only once</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endParaRPr lang="en-NL" sz="1800">
                        <a:solidFill>
                          <a:schemeClr val="tx1"/>
                        </a:solidFill>
                        <a:effectLst/>
                        <a:latin typeface="Consolas" panose="020B0609020204030204" pitchFamily="49" charset="0"/>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2609531"/>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@hourly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00:00 of each hour</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NL" sz="1800">
                          <a:solidFill>
                            <a:schemeClr val="tx1"/>
                          </a:solidFill>
                          <a:effectLst/>
                          <a:latin typeface="Consolas" panose="020B0609020204030204" pitchFamily="49" charset="0"/>
                          <a:cs typeface="Consolas" panose="020B0609020204030204" pitchFamily="49" charset="0"/>
                        </a:rPr>
                        <a:t>0 * * *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2068295"/>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@daily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00:00:00 of each day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NL" sz="1800">
                          <a:solidFill>
                            <a:schemeClr val="tx1"/>
                          </a:solidFill>
                          <a:effectLst/>
                          <a:latin typeface="Consolas" panose="020B0609020204030204" pitchFamily="49" charset="0"/>
                          <a:cs typeface="Consolas" panose="020B0609020204030204" pitchFamily="49" charset="0"/>
                        </a:rPr>
                        <a:t>0 0 * *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60925394"/>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@weekly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00:00:00 every Sunday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NL" sz="1800">
                          <a:solidFill>
                            <a:schemeClr val="tx1"/>
                          </a:solidFill>
                          <a:effectLst/>
                          <a:latin typeface="Consolas" panose="020B0609020204030204" pitchFamily="49" charset="0"/>
                          <a:cs typeface="Consolas" panose="020B0609020204030204" pitchFamily="49" charset="0"/>
                        </a:rPr>
                        <a:t>0 0 * * 0</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2894638"/>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@monthly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00:00:00 of the first day of each month</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NL" sz="1800">
                          <a:solidFill>
                            <a:schemeClr val="tx1"/>
                          </a:solidFill>
                          <a:effectLst/>
                          <a:latin typeface="Consolas" panose="020B0609020204030204" pitchFamily="49" charset="0"/>
                          <a:cs typeface="Consolas" panose="020B0609020204030204" pitchFamily="49" charset="0"/>
                        </a:rPr>
                        <a:t>0 0 1 *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2147611"/>
                  </a:ext>
                </a:extLst>
              </a:tr>
              <a:tr h="268337">
                <a:tc>
                  <a:txBody>
                    <a:bodyPr/>
                    <a:lstStyle/>
                    <a:p>
                      <a:pPr fontAlgn="ctr"/>
                      <a:r>
                        <a:rPr lang="en-GB" sz="1800">
                          <a:solidFill>
                            <a:schemeClr val="tx1"/>
                          </a:solidFill>
                          <a:effectLst/>
                          <a:latin typeface="Consolas" panose="020B0609020204030204" pitchFamily="49" charset="0"/>
                          <a:cs typeface="Consolas" panose="020B0609020204030204" pitchFamily="49" charset="0"/>
                        </a:rPr>
                        <a:t>@yearly</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a:solidFill>
                            <a:schemeClr val="tx1"/>
                          </a:solidFill>
                          <a:effectLst/>
                          <a:latin typeface="+mn-lt"/>
                        </a:rPr>
                        <a:t>00:00:00 on every January 1</a:t>
                      </a:r>
                      <a:r>
                        <a:rPr lang="en-GB" sz="1800" baseline="30000">
                          <a:solidFill>
                            <a:schemeClr val="tx1"/>
                          </a:solidFill>
                          <a:effectLst/>
                          <a:latin typeface="+mn-lt"/>
                        </a:rPr>
                        <a:t>st</a:t>
                      </a:r>
                      <a:endParaRPr lang="en-GB" sz="1800">
                        <a:solidFill>
                          <a:schemeClr val="tx1"/>
                        </a:solidFill>
                        <a:effectLst/>
                        <a:latin typeface="+mn-lt"/>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NL" sz="1800">
                          <a:solidFill>
                            <a:schemeClr val="tx1"/>
                          </a:solidFill>
                          <a:effectLst/>
                          <a:latin typeface="Consolas" panose="020B0609020204030204" pitchFamily="49" charset="0"/>
                          <a:cs typeface="Consolas" panose="020B0609020204030204" pitchFamily="49" charset="0"/>
                        </a:rPr>
                        <a:t>0 0 1 1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7730698"/>
                  </a:ext>
                </a:extLst>
              </a:tr>
            </a:tbl>
          </a:graphicData>
        </a:graphic>
      </p:graphicFrame>
    </p:spTree>
    <p:extLst>
      <p:ext uri="{BB962C8B-B14F-4D97-AF65-F5344CB8AC3E}">
        <p14:creationId xmlns:p14="http://schemas.microsoft.com/office/powerpoint/2010/main" val="1829084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AF1FC8-3D1C-132F-6024-57173B243D7F}"/>
              </a:ext>
            </a:extLst>
          </p:cNvPr>
          <p:cNvSpPr txBox="1">
            <a:spLocks/>
          </p:cNvSpPr>
          <p:nvPr/>
        </p:nvSpPr>
        <p:spPr>
          <a:xfrm>
            <a:off x="641350" y="6635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600">
                <a:latin typeface="Proxima Nova" panose="020B0503030502060204" pitchFamily="34" charset="0"/>
              </a:rPr>
              <a:t>Cron vs </a:t>
            </a:r>
            <a:r>
              <a:rPr lang="en-NL" sz="3600" err="1">
                <a:latin typeface="Proxima Nova" panose="020B0503030502060204" pitchFamily="34" charset="0"/>
              </a:rPr>
              <a:t>timedelta</a:t>
            </a:r>
            <a:endParaRPr lang="en-US" sz="3600">
              <a:latin typeface="Proxima Nova" panose="020B0503030502060204" pitchFamily="34" charset="0"/>
            </a:endParaRPr>
          </a:p>
        </p:txBody>
      </p:sp>
      <p:pic>
        <p:nvPicPr>
          <p:cNvPr id="2" name="Picture 1">
            <a:extLst>
              <a:ext uri="{FF2B5EF4-FFF2-40B4-BE49-F238E27FC236}">
                <a16:creationId xmlns:a16="http://schemas.microsoft.com/office/drawing/2014/main" id="{EFFE742A-B2AC-B5C0-61FD-65E948AF0354}"/>
              </a:ext>
            </a:extLst>
          </p:cNvPr>
          <p:cNvPicPr/>
          <p:nvPr/>
        </p:nvPicPr>
        <p:blipFill>
          <a:blip r:embed="rId2">
            <a:clrChange>
              <a:clrFrom>
                <a:srgbClr val="FFFFFF"/>
              </a:clrFrom>
              <a:clrTo>
                <a:srgbClr val="FFFFFF">
                  <a:alpha val="0"/>
                </a:srgbClr>
              </a:clrTo>
            </a:clrChange>
          </a:blip>
          <a:stretch>
            <a:fillRect/>
          </a:stretch>
        </p:blipFill>
        <p:spPr>
          <a:xfrm>
            <a:off x="10504678" y="6047082"/>
            <a:ext cx="1448569" cy="460909"/>
          </a:xfrm>
          <a:prstGeom prst="rect">
            <a:avLst/>
          </a:prstGeom>
        </p:spPr>
      </p:pic>
      <p:sp>
        <p:nvSpPr>
          <p:cNvPr id="6" name="Content Placeholder 2">
            <a:extLst>
              <a:ext uri="{FF2B5EF4-FFF2-40B4-BE49-F238E27FC236}">
                <a16:creationId xmlns:a16="http://schemas.microsoft.com/office/drawing/2014/main" id="{CEB59FA1-48A7-20A5-5EBF-9F866CF0100D}"/>
              </a:ext>
            </a:extLst>
          </p:cNvPr>
          <p:cNvSpPr txBox="1">
            <a:spLocks/>
          </p:cNvSpPr>
          <p:nvPr/>
        </p:nvSpPr>
        <p:spPr>
          <a:xfrm>
            <a:off x="641350" y="1683985"/>
            <a:ext cx="1070215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a:latin typeface="Proxima Nova" panose="020B0503030502060204" pitchFamily="34" charset="0"/>
              </a:rPr>
              <a:t>We can set schedule intervals with </a:t>
            </a:r>
            <a:r>
              <a:rPr lang="en-NL" sz="2400" err="1">
                <a:latin typeface="Proxima Nova" panose="020B0503030502060204" pitchFamily="34" charset="0"/>
              </a:rPr>
              <a:t>cron</a:t>
            </a:r>
            <a:r>
              <a:rPr lang="en-NL" sz="2400">
                <a:latin typeface="Proxima Nova" panose="020B0503030502060204" pitchFamily="34" charset="0"/>
              </a:rPr>
              <a:t>, </a:t>
            </a:r>
            <a:r>
              <a:rPr lang="en-NL" sz="2400" err="1">
                <a:latin typeface="Proxima Nova" panose="020B0503030502060204" pitchFamily="34" charset="0"/>
              </a:rPr>
              <a:t>datetime.timedelta</a:t>
            </a:r>
            <a:r>
              <a:rPr lang="en-NL" sz="2400">
                <a:latin typeface="Proxima Nova" panose="020B0503030502060204" pitchFamily="34" charset="0"/>
              </a:rPr>
              <a:t>() and </a:t>
            </a:r>
            <a:r>
              <a:rPr lang="en-NL" sz="2400" err="1">
                <a:latin typeface="Proxima Nova" panose="020B0503030502060204" pitchFamily="34" charset="0"/>
              </a:rPr>
              <a:t>dateutil.relativedelta.relativedelta</a:t>
            </a:r>
            <a:r>
              <a:rPr lang="en-NL" sz="2400">
                <a:latin typeface="Proxima Nova" panose="020B0503030502060204" pitchFamily="34" charset="0"/>
              </a:rPr>
              <a:t>():</a:t>
            </a:r>
          </a:p>
          <a:p>
            <a:pPr marL="0" indent="0">
              <a:buFont typeface="Arial" panose="020B0604020202020204" pitchFamily="34" charset="0"/>
              <a:buNone/>
            </a:pPr>
            <a:endParaRPr lang="en-NL" sz="2400">
              <a:latin typeface="Proxima Nova" panose="020B0503030502060204" pitchFamily="34" charset="0"/>
            </a:endParaRPr>
          </a:p>
          <a:p>
            <a:endParaRPr lang="en-NL" sz="2400"/>
          </a:p>
          <a:p>
            <a:endParaRPr lang="en-NL" sz="2400">
              <a:latin typeface="Proxima Nova" panose="020B0503030502060204" pitchFamily="34" charset="0"/>
            </a:endParaRPr>
          </a:p>
        </p:txBody>
      </p:sp>
      <p:graphicFrame>
        <p:nvGraphicFramePr>
          <p:cNvPr id="8" name="Table 7">
            <a:extLst>
              <a:ext uri="{FF2B5EF4-FFF2-40B4-BE49-F238E27FC236}">
                <a16:creationId xmlns:a16="http://schemas.microsoft.com/office/drawing/2014/main" id="{C78DC82D-22B5-FCF5-0EFF-BC54BF55972C}"/>
              </a:ext>
            </a:extLst>
          </p:cNvPr>
          <p:cNvGraphicFramePr>
            <a:graphicFrameLocks noGrp="1"/>
          </p:cNvGraphicFramePr>
          <p:nvPr>
            <p:extLst>
              <p:ext uri="{D42A27DB-BD31-4B8C-83A1-F6EECF244321}">
                <p14:modId xmlns:p14="http://schemas.microsoft.com/office/powerpoint/2010/main" val="3451035949"/>
              </p:ext>
            </p:extLst>
          </p:nvPr>
        </p:nvGraphicFramePr>
        <p:xfrm>
          <a:off x="1655110" y="2595265"/>
          <a:ext cx="8674638" cy="2528778"/>
        </p:xfrm>
        <a:graphic>
          <a:graphicData uri="http://schemas.openxmlformats.org/drawingml/2006/table">
            <a:tbl>
              <a:tblPr/>
              <a:tblGrid>
                <a:gridCol w="2708405">
                  <a:extLst>
                    <a:ext uri="{9D8B030D-6E8A-4147-A177-3AD203B41FA5}">
                      <a16:colId xmlns:a16="http://schemas.microsoft.com/office/drawing/2014/main" val="703509406"/>
                    </a:ext>
                  </a:extLst>
                </a:gridCol>
                <a:gridCol w="5966233">
                  <a:extLst>
                    <a:ext uri="{9D8B030D-6E8A-4147-A177-3AD203B41FA5}">
                      <a16:colId xmlns:a16="http://schemas.microsoft.com/office/drawing/2014/main" val="1570984222"/>
                    </a:ext>
                  </a:extLst>
                </a:gridCol>
              </a:tblGrid>
              <a:tr h="279436">
                <a:tc>
                  <a:txBody>
                    <a:bodyPr/>
                    <a:lstStyle/>
                    <a:p>
                      <a:pPr algn="l"/>
                      <a:r>
                        <a:rPr lang="en-GB" sz="2000" b="1">
                          <a:solidFill>
                            <a:schemeClr val="tx1"/>
                          </a:solidFill>
                          <a:effectLst/>
                          <a:latin typeface="+mn-lt"/>
                        </a:rPr>
                        <a:t>Cron</a:t>
                      </a:r>
                    </a:p>
                  </a:txBody>
                  <a:tcPr marL="216589" marR="216589" marT="76854" marB="768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en-GB" sz="2000" b="1">
                          <a:solidFill>
                            <a:schemeClr val="tx1"/>
                          </a:solidFill>
                          <a:effectLst/>
                          <a:latin typeface="+mn-lt"/>
                        </a:rPr>
                        <a:t>Equivalent </a:t>
                      </a:r>
                      <a:r>
                        <a:rPr lang="en-GB" sz="2000" b="1" err="1">
                          <a:solidFill>
                            <a:schemeClr val="tx1"/>
                          </a:solidFill>
                          <a:effectLst/>
                          <a:latin typeface="+mn-lt"/>
                        </a:rPr>
                        <a:t>timedelta</a:t>
                      </a:r>
                      <a:r>
                        <a:rPr lang="en-GB" sz="2000" b="1">
                          <a:solidFill>
                            <a:schemeClr val="tx1"/>
                          </a:solidFill>
                          <a:effectLst/>
                          <a:latin typeface="+mn-lt"/>
                        </a:rPr>
                        <a:t>/</a:t>
                      </a:r>
                      <a:r>
                        <a:rPr lang="en-GB" sz="2000" b="1" err="1">
                          <a:solidFill>
                            <a:schemeClr val="tx1"/>
                          </a:solidFill>
                          <a:effectLst/>
                          <a:latin typeface="+mn-lt"/>
                        </a:rPr>
                        <a:t>relativedelta</a:t>
                      </a:r>
                      <a:endParaRPr lang="en-GB" sz="2000" b="1">
                        <a:solidFill>
                          <a:schemeClr val="tx1"/>
                        </a:solidFill>
                        <a:effectLst/>
                        <a:latin typeface="+mn-lt"/>
                      </a:endParaRPr>
                    </a:p>
                  </a:txBody>
                  <a:tcPr marL="216589" marR="216589" marT="76854" marB="768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08027724"/>
                  </a:ext>
                </a:extLst>
              </a:tr>
              <a:tr h="268337">
                <a:tc>
                  <a:txBody>
                    <a:bodyPr/>
                    <a:lstStyle/>
                    <a:p>
                      <a:pPr fontAlgn="ctr"/>
                      <a:r>
                        <a:rPr lang="en-NL" sz="1800">
                          <a:solidFill>
                            <a:schemeClr val="tx1"/>
                          </a:solidFill>
                          <a:effectLst/>
                          <a:latin typeface="Consolas"/>
                          <a:cs typeface="Consolas" panose="020B0609020204030204" pitchFamily="49" charset="0"/>
                        </a:rPr>
                        <a:t>0 * * *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err="1">
                          <a:latin typeface="Consolas" panose="020B0609020204030204" pitchFamily="49" charset="0"/>
                          <a:cs typeface="Consolas" panose="020B0609020204030204" pitchFamily="49" charset="0"/>
                        </a:rPr>
                        <a:t>datetime.timedelta</a:t>
                      </a:r>
                      <a:r>
                        <a:rPr lang="en-GB" sz="1800">
                          <a:latin typeface="Consolas" panose="020B0609020204030204" pitchFamily="49" charset="0"/>
                          <a:cs typeface="Consolas" panose="020B0609020204030204" pitchFamily="49" charset="0"/>
                        </a:rPr>
                        <a:t>(</a:t>
                      </a:r>
                      <a:r>
                        <a:rPr lang="en-GB" sz="1800">
                          <a:solidFill>
                            <a:srgbClr val="660099"/>
                          </a:solidFill>
                          <a:latin typeface="Consolas" panose="020B0609020204030204" pitchFamily="49" charset="0"/>
                          <a:cs typeface="Consolas" panose="020B0609020204030204" pitchFamily="49" charset="0"/>
                        </a:rPr>
                        <a:t>hours</a:t>
                      </a:r>
                      <a:r>
                        <a:rPr lang="en-GB" sz="1800">
                          <a:latin typeface="Consolas" panose="020B0609020204030204" pitchFamily="49" charset="0"/>
                          <a:cs typeface="Consolas" panose="020B0609020204030204" pitchFamily="49" charset="0"/>
                        </a:rPr>
                        <a:t>=</a:t>
                      </a:r>
                      <a:r>
                        <a:rPr lang="en-GB" sz="1800">
                          <a:solidFill>
                            <a:srgbClr val="0000FF"/>
                          </a:solidFill>
                          <a:latin typeface="Consolas" panose="020B0609020204030204" pitchFamily="49" charset="0"/>
                          <a:cs typeface="Consolas" panose="020B0609020204030204" pitchFamily="49" charset="0"/>
                        </a:rPr>
                        <a:t>1</a:t>
                      </a:r>
                      <a:r>
                        <a:rPr lang="en-GB" sz="1800">
                          <a:latin typeface="Consolas" panose="020B0609020204030204" pitchFamily="49" charset="0"/>
                          <a:cs typeface="Consolas" panose="020B0609020204030204" pitchFamily="49" charset="0"/>
                        </a:rPr>
                        <a:t>)</a:t>
                      </a:r>
                      <a:endParaRPr lang="en-NL" sz="1800">
                        <a:solidFill>
                          <a:schemeClr val="tx1"/>
                        </a:solidFill>
                        <a:effectLst/>
                        <a:latin typeface="Consolas" panose="020B0609020204030204" pitchFamily="49" charset="0"/>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2068295"/>
                  </a:ext>
                </a:extLst>
              </a:tr>
              <a:tr h="268337">
                <a:tc>
                  <a:txBody>
                    <a:bodyPr/>
                    <a:lstStyle/>
                    <a:p>
                      <a:pPr fontAlgn="ctr"/>
                      <a:r>
                        <a:rPr lang="en-NL" sz="1800">
                          <a:solidFill>
                            <a:schemeClr val="tx1"/>
                          </a:solidFill>
                          <a:effectLst/>
                          <a:latin typeface="Consolas"/>
                          <a:cs typeface="Consolas" panose="020B0609020204030204" pitchFamily="49" charset="0"/>
                        </a:rPr>
                        <a:t>0 0 * *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800" err="1">
                          <a:latin typeface="Consolas" panose="020B0609020204030204" pitchFamily="49" charset="0"/>
                          <a:cs typeface="Consolas" panose="020B0609020204030204" pitchFamily="49" charset="0"/>
                        </a:rPr>
                        <a:t>datetime.timedelta</a:t>
                      </a:r>
                      <a:r>
                        <a:rPr lang="en-GB" sz="1800">
                          <a:latin typeface="Consolas" panose="020B0609020204030204" pitchFamily="49" charset="0"/>
                          <a:cs typeface="Consolas" panose="020B0609020204030204" pitchFamily="49" charset="0"/>
                        </a:rPr>
                        <a:t>(</a:t>
                      </a:r>
                      <a:r>
                        <a:rPr lang="en-GB" sz="1800">
                          <a:solidFill>
                            <a:srgbClr val="660099"/>
                          </a:solidFill>
                          <a:latin typeface="Consolas" panose="020B0609020204030204" pitchFamily="49" charset="0"/>
                          <a:cs typeface="Consolas" panose="020B0609020204030204" pitchFamily="49" charset="0"/>
                        </a:rPr>
                        <a:t>days</a:t>
                      </a:r>
                      <a:r>
                        <a:rPr lang="en-GB" sz="1800">
                          <a:latin typeface="Consolas" panose="020B0609020204030204" pitchFamily="49" charset="0"/>
                          <a:cs typeface="Consolas" panose="020B0609020204030204" pitchFamily="49" charset="0"/>
                        </a:rPr>
                        <a:t>=</a:t>
                      </a:r>
                      <a:r>
                        <a:rPr lang="en-GB" sz="1800">
                          <a:solidFill>
                            <a:srgbClr val="0000FF"/>
                          </a:solidFill>
                          <a:latin typeface="Consolas" panose="020B0609020204030204" pitchFamily="49" charset="0"/>
                          <a:cs typeface="Consolas" panose="020B0609020204030204" pitchFamily="49" charset="0"/>
                        </a:rPr>
                        <a:t>1</a:t>
                      </a:r>
                      <a:r>
                        <a:rPr lang="en-GB" sz="1800">
                          <a:latin typeface="Consolas" panose="020B0609020204030204" pitchFamily="49" charset="0"/>
                          <a:cs typeface="Consolas" panose="020B0609020204030204" pitchFamily="49" charset="0"/>
                        </a:rPr>
                        <a:t>)</a:t>
                      </a:r>
                      <a:endParaRPr lang="en-NL" sz="1800">
                        <a:solidFill>
                          <a:schemeClr val="tx1"/>
                        </a:solidFill>
                        <a:effectLst/>
                        <a:latin typeface="Consolas" panose="020B0609020204030204" pitchFamily="49" charset="0"/>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60925394"/>
                  </a:ext>
                </a:extLst>
              </a:tr>
              <a:tr h="268337">
                <a:tc>
                  <a:txBody>
                    <a:bodyPr/>
                    <a:lstStyle/>
                    <a:p>
                      <a:pPr fontAlgn="ctr"/>
                      <a:r>
                        <a:rPr lang="en-NL" sz="1800">
                          <a:solidFill>
                            <a:schemeClr val="tx1"/>
                          </a:solidFill>
                          <a:effectLst/>
                          <a:latin typeface="Consolas"/>
                          <a:cs typeface="Consolas" panose="020B0609020204030204" pitchFamily="49" charset="0"/>
                        </a:rPr>
                        <a:t>0 0 * * 0</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800" err="1">
                          <a:latin typeface="Consolas"/>
                          <a:cs typeface="Consolas" panose="020B0609020204030204" pitchFamily="49" charset="0"/>
                        </a:rPr>
                        <a:t>datetime.timedelta</a:t>
                      </a:r>
                      <a:r>
                        <a:rPr lang="en-GB" sz="1800">
                          <a:latin typeface="Consolas"/>
                          <a:cs typeface="Consolas" panose="020B0609020204030204" pitchFamily="49" charset="0"/>
                        </a:rPr>
                        <a:t>(</a:t>
                      </a:r>
                      <a:r>
                        <a:rPr lang="en-GB" sz="1800">
                          <a:solidFill>
                            <a:srgbClr val="660099"/>
                          </a:solidFill>
                          <a:latin typeface="Consolas"/>
                          <a:cs typeface="Consolas" panose="020B0609020204030204" pitchFamily="49" charset="0"/>
                        </a:rPr>
                        <a:t>weeks</a:t>
                      </a:r>
                      <a:r>
                        <a:rPr lang="en-GB" sz="1800">
                          <a:latin typeface="Consolas"/>
                          <a:cs typeface="Consolas" panose="020B0609020204030204" pitchFamily="49" charset="0"/>
                        </a:rPr>
                        <a:t>=</a:t>
                      </a:r>
                      <a:r>
                        <a:rPr lang="en-GB" sz="1800">
                          <a:solidFill>
                            <a:srgbClr val="0000FF"/>
                          </a:solidFill>
                          <a:latin typeface="Consolas"/>
                          <a:cs typeface="Consolas" panose="020B0609020204030204" pitchFamily="49" charset="0"/>
                        </a:rPr>
                        <a:t>1</a:t>
                      </a:r>
                      <a:r>
                        <a:rPr lang="en-GB" sz="1800">
                          <a:latin typeface="Consolas"/>
                          <a:cs typeface="Consolas" panose="020B0609020204030204" pitchFamily="49" charset="0"/>
                        </a:rPr>
                        <a:t>)</a:t>
                      </a:r>
                      <a:endParaRPr lang="en-NL" sz="1800">
                        <a:solidFill>
                          <a:schemeClr val="tx1"/>
                        </a:solidFill>
                        <a:effectLst/>
                        <a:latin typeface="Consolas"/>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2894638"/>
                  </a:ext>
                </a:extLst>
              </a:tr>
              <a:tr h="268337">
                <a:tc>
                  <a:txBody>
                    <a:bodyPr/>
                    <a:lstStyle/>
                    <a:p>
                      <a:pPr fontAlgn="ctr"/>
                      <a:r>
                        <a:rPr lang="en-NL" sz="1800">
                          <a:solidFill>
                            <a:schemeClr val="tx1"/>
                          </a:solidFill>
                          <a:effectLst/>
                          <a:latin typeface="Consolas"/>
                          <a:cs typeface="Consolas" panose="020B0609020204030204" pitchFamily="49" charset="0"/>
                        </a:rPr>
                        <a:t>0 0 1 *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ctr"/>
                      <a:r>
                        <a:rPr lang="en-GB" sz="1800" err="1">
                          <a:latin typeface="Consolas"/>
                          <a:cs typeface="Consolas" panose="020B0609020204030204" pitchFamily="49" charset="0"/>
                        </a:rPr>
                        <a:t>dateutil.relativedelta</a:t>
                      </a:r>
                      <a:r>
                        <a:rPr lang="en-GB" sz="1800">
                          <a:latin typeface="Consolas"/>
                          <a:cs typeface="Consolas" panose="020B0609020204030204" pitchFamily="49" charset="0"/>
                        </a:rPr>
                        <a:t>(</a:t>
                      </a:r>
                      <a:r>
                        <a:rPr lang="en-GB" sz="1800">
                          <a:solidFill>
                            <a:srgbClr val="660099"/>
                          </a:solidFill>
                          <a:latin typeface="Consolas"/>
                          <a:cs typeface="Consolas" panose="020B0609020204030204" pitchFamily="49" charset="0"/>
                        </a:rPr>
                        <a:t>months</a:t>
                      </a:r>
                      <a:r>
                        <a:rPr lang="en-GB" sz="1800">
                          <a:latin typeface="Consolas"/>
                          <a:cs typeface="Consolas" panose="020B0609020204030204" pitchFamily="49" charset="0"/>
                        </a:rPr>
                        <a:t>=</a:t>
                      </a:r>
                      <a:r>
                        <a:rPr lang="en-GB" sz="1800">
                          <a:solidFill>
                            <a:srgbClr val="0000FF"/>
                          </a:solidFill>
                          <a:latin typeface="Consolas"/>
                          <a:cs typeface="Consolas" panose="020B0609020204030204" pitchFamily="49" charset="0"/>
                        </a:rPr>
                        <a:t>1</a:t>
                      </a:r>
                      <a:r>
                        <a:rPr lang="en-GB" sz="1800">
                          <a:latin typeface="Consolas"/>
                          <a:cs typeface="Consolas" panose="020B0609020204030204" pitchFamily="49" charset="0"/>
                        </a:rPr>
                        <a:t>)</a:t>
                      </a:r>
                      <a:endParaRPr lang="en-NL" sz="1800">
                        <a:solidFill>
                          <a:schemeClr val="tx1"/>
                        </a:solidFill>
                        <a:effectLst/>
                        <a:latin typeface="Consolas"/>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2147611"/>
                  </a:ext>
                </a:extLst>
              </a:tr>
              <a:tr h="268337">
                <a:tc>
                  <a:txBody>
                    <a:bodyPr/>
                    <a:lstStyle/>
                    <a:p>
                      <a:pPr fontAlgn="ctr"/>
                      <a:r>
                        <a:rPr lang="en-NL" sz="1800">
                          <a:solidFill>
                            <a:schemeClr val="tx1"/>
                          </a:solidFill>
                          <a:effectLst/>
                          <a:latin typeface="Consolas"/>
                          <a:cs typeface="Consolas" panose="020B0609020204030204" pitchFamily="49" charset="0"/>
                        </a:rPr>
                        <a:t>0 0 1 1 *</a:t>
                      </a: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800" err="1">
                          <a:latin typeface="Consolas" panose="020B0609020204030204" pitchFamily="49" charset="0"/>
                          <a:cs typeface="Consolas" panose="020B0609020204030204" pitchFamily="49" charset="0"/>
                        </a:rPr>
                        <a:t>dateutil.relativedelta</a:t>
                      </a:r>
                      <a:r>
                        <a:rPr lang="en-GB" sz="1800">
                          <a:latin typeface="Consolas" panose="020B0609020204030204" pitchFamily="49" charset="0"/>
                          <a:cs typeface="Consolas" panose="020B0609020204030204" pitchFamily="49" charset="0"/>
                        </a:rPr>
                        <a:t>(</a:t>
                      </a:r>
                      <a:r>
                        <a:rPr lang="en-GB" sz="1800">
                          <a:solidFill>
                            <a:srgbClr val="660099"/>
                          </a:solidFill>
                          <a:latin typeface="Consolas" panose="020B0609020204030204" pitchFamily="49" charset="0"/>
                          <a:cs typeface="Consolas" panose="020B0609020204030204" pitchFamily="49" charset="0"/>
                        </a:rPr>
                        <a:t>years</a:t>
                      </a:r>
                      <a:r>
                        <a:rPr lang="en-GB" sz="1800">
                          <a:latin typeface="Consolas" panose="020B0609020204030204" pitchFamily="49" charset="0"/>
                          <a:cs typeface="Consolas" panose="020B0609020204030204" pitchFamily="49" charset="0"/>
                        </a:rPr>
                        <a:t>=</a:t>
                      </a:r>
                      <a:r>
                        <a:rPr lang="en-GB" sz="1800">
                          <a:solidFill>
                            <a:srgbClr val="0000FF"/>
                          </a:solidFill>
                          <a:latin typeface="Consolas" panose="020B0609020204030204" pitchFamily="49" charset="0"/>
                          <a:cs typeface="Consolas" panose="020B0609020204030204" pitchFamily="49" charset="0"/>
                        </a:rPr>
                        <a:t>1</a:t>
                      </a:r>
                      <a:r>
                        <a:rPr lang="en-GB" sz="1800">
                          <a:latin typeface="Consolas" panose="020B0609020204030204" pitchFamily="49" charset="0"/>
                          <a:cs typeface="Consolas" panose="020B0609020204030204" pitchFamily="49" charset="0"/>
                        </a:rPr>
                        <a:t>)</a:t>
                      </a:r>
                      <a:endParaRPr lang="en-NL" sz="1800">
                        <a:solidFill>
                          <a:schemeClr val="tx1"/>
                        </a:solidFill>
                        <a:effectLst/>
                        <a:latin typeface="Consolas" panose="020B0609020204030204" pitchFamily="49" charset="0"/>
                        <a:cs typeface="Consolas" panose="020B0609020204030204" pitchFamily="49" charset="0"/>
                      </a:endParaRPr>
                    </a:p>
                  </a:txBody>
                  <a:tcPr marL="216589" marR="216589" marT="69867" marB="698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7730698"/>
                  </a:ext>
                </a:extLst>
              </a:tr>
            </a:tbl>
          </a:graphicData>
        </a:graphic>
      </p:graphicFrame>
      <p:sp>
        <p:nvSpPr>
          <p:cNvPr id="10" name="TextBox 9">
            <a:extLst>
              <a:ext uri="{FF2B5EF4-FFF2-40B4-BE49-F238E27FC236}">
                <a16:creationId xmlns:a16="http://schemas.microsoft.com/office/drawing/2014/main" id="{8E0CFCEA-3B92-C94D-1DC3-9AAD4DD15563}"/>
              </a:ext>
            </a:extLst>
          </p:cNvPr>
          <p:cNvSpPr txBox="1"/>
          <p:nvPr/>
        </p:nvSpPr>
        <p:spPr>
          <a:xfrm>
            <a:off x="848491" y="5553808"/>
            <a:ext cx="6096000" cy="369332"/>
          </a:xfrm>
          <a:prstGeom prst="rect">
            <a:avLst/>
          </a:prstGeom>
          <a:noFill/>
        </p:spPr>
        <p:txBody>
          <a:bodyPr wrap="square">
            <a:spAutoFit/>
          </a:bodyPr>
          <a:lstStyle/>
          <a:p>
            <a:r>
              <a:rPr lang="en-GB">
                <a:latin typeface="Proxima Nova" panose="020B0503030502060204" pitchFamily="34" charset="0"/>
              </a:rPr>
              <a:t>T</a:t>
            </a:r>
            <a:r>
              <a:rPr lang="en-NL" err="1">
                <a:latin typeface="Proxima Nova" panose="020B0503030502060204" pitchFamily="34" charset="0"/>
              </a:rPr>
              <a:t>imedelta</a:t>
            </a:r>
            <a:r>
              <a:rPr lang="en-NL">
                <a:latin typeface="Proxima Nova" panose="020B0503030502060204" pitchFamily="34" charset="0"/>
              </a:rPr>
              <a:t> does not know &gt;=months.</a:t>
            </a:r>
          </a:p>
        </p:txBody>
      </p:sp>
    </p:spTree>
    <p:extLst>
      <p:ext uri="{BB962C8B-B14F-4D97-AF65-F5344CB8AC3E}">
        <p14:creationId xmlns:p14="http://schemas.microsoft.com/office/powerpoint/2010/main" val="3525377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4F0585-5B87-3DB3-0E32-A81BC4E988F1}"/>
              </a:ext>
            </a:extLst>
          </p:cNvPr>
          <p:cNvSpPr txBox="1">
            <a:spLocks/>
          </p:cNvSpPr>
          <p:nvPr/>
        </p:nvSpPr>
        <p:spPr>
          <a:xfrm>
            <a:off x="1673352" y="530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kern="1200">
                <a:solidFill>
                  <a:schemeClr val="tx1"/>
                </a:solidFill>
                <a:latin typeface="Proxima Nova" panose="020B0503030502060204" pitchFamily="34" charset="0"/>
              </a:rPr>
              <a:t>Are you good in </a:t>
            </a:r>
            <a:r>
              <a:rPr lang="en-US" sz="4000" b="1" kern="1200" err="1">
                <a:solidFill>
                  <a:schemeClr val="tx1"/>
                </a:solidFill>
                <a:latin typeface="Proxima Nova" panose="020B0503030502060204" pitchFamily="34" charset="0"/>
              </a:rPr>
              <a:t>cron</a:t>
            </a:r>
            <a:r>
              <a:rPr lang="en-US" sz="4000" kern="1200">
                <a:solidFill>
                  <a:schemeClr val="tx1"/>
                </a:solidFill>
                <a:latin typeface="Proxima Nova" panose="020B0503030502060204" pitchFamily="34" charset="0"/>
              </a:rPr>
              <a:t>?</a:t>
            </a:r>
          </a:p>
        </p:txBody>
      </p:sp>
      <p:sp>
        <p:nvSpPr>
          <p:cNvPr id="3" name="Title 1">
            <a:extLst>
              <a:ext uri="{FF2B5EF4-FFF2-40B4-BE49-F238E27FC236}">
                <a16:creationId xmlns:a16="http://schemas.microsoft.com/office/drawing/2014/main" id="{160848BC-2180-E051-4076-4E1DD5D233CD}"/>
              </a:ext>
            </a:extLst>
          </p:cNvPr>
          <p:cNvSpPr txBox="1">
            <a:spLocks/>
          </p:cNvSpPr>
          <p:nvPr/>
        </p:nvSpPr>
        <p:spPr>
          <a:xfrm>
            <a:off x="784860" y="3091018"/>
            <a:ext cx="4353964" cy="13525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688">
              <a:spcAft>
                <a:spcPts val="600"/>
              </a:spcAft>
            </a:pPr>
            <a:r>
              <a:rPr lang="en-US" sz="2800" kern="1200">
                <a:solidFill>
                  <a:schemeClr val="tx1"/>
                </a:solidFill>
                <a:latin typeface="Proxima Nova" panose="020B0503030502060204" pitchFamily="34" charset="0"/>
              </a:rPr>
              <a:t>If you are not, you can always make use of </a:t>
            </a:r>
            <a:r>
              <a:rPr lang="en-US" sz="2800" kern="1200">
                <a:solidFill>
                  <a:schemeClr val="tx1"/>
                </a:solidFill>
                <a:latin typeface="Proxima Nova" panose="020B0503030502060204" pitchFamily="34" charset="0"/>
                <a:hlinkClick r:id="rId2" action="ppaction://hlinkfile"/>
              </a:rPr>
              <a:t>crontab.guru</a:t>
            </a:r>
            <a:endParaRPr lang="en-US" sz="2400">
              <a:latin typeface="Proxima Nova" panose="020B0503030502060204" pitchFamily="34" charset="0"/>
            </a:endParaRPr>
          </a:p>
        </p:txBody>
      </p:sp>
      <p:pic>
        <p:nvPicPr>
          <p:cNvPr id="5" name="Picture 4">
            <a:extLst>
              <a:ext uri="{FF2B5EF4-FFF2-40B4-BE49-F238E27FC236}">
                <a16:creationId xmlns:a16="http://schemas.microsoft.com/office/drawing/2014/main" id="{FD92656E-FFF2-4C8E-3E52-EC3A44A8AE53}"/>
              </a:ext>
            </a:extLst>
          </p:cNvPr>
          <p:cNvPicPr>
            <a:picLocks noChangeAspect="1"/>
          </p:cNvPicPr>
          <p:nvPr/>
        </p:nvPicPr>
        <p:blipFill>
          <a:blip r:embed="rId3"/>
          <a:stretch>
            <a:fillRect/>
          </a:stretch>
        </p:blipFill>
        <p:spPr>
          <a:xfrm>
            <a:off x="5542082" y="1986944"/>
            <a:ext cx="5811718" cy="4028699"/>
          </a:xfrm>
          <a:prstGeom prst="rect">
            <a:avLst/>
          </a:prstGeom>
        </p:spPr>
      </p:pic>
      <p:pic>
        <p:nvPicPr>
          <p:cNvPr id="6" name="Picture 5">
            <a:extLst>
              <a:ext uri="{FF2B5EF4-FFF2-40B4-BE49-F238E27FC236}">
                <a16:creationId xmlns:a16="http://schemas.microsoft.com/office/drawing/2014/main" id="{203507D3-2B74-8E6A-C157-14DAA8D5A9D6}"/>
              </a:ext>
            </a:extLst>
          </p:cNvPr>
          <p:cNvPicPr/>
          <p:nvPr/>
        </p:nvPicPr>
        <p:blipFill>
          <a:blip r:embed="rId4">
            <a:clrChange>
              <a:clrFrom>
                <a:srgbClr val="FFFFFF"/>
              </a:clrFrom>
              <a:clrTo>
                <a:srgbClr val="FFFFFF">
                  <a:alpha val="0"/>
                </a:srgbClr>
              </a:clrTo>
            </a:clrChange>
          </a:blip>
          <a:stretch>
            <a:fillRect/>
          </a:stretch>
        </p:blipFill>
        <p:spPr>
          <a:xfrm>
            <a:off x="949067" y="5987068"/>
            <a:ext cx="1448569" cy="460909"/>
          </a:xfrm>
          <a:prstGeom prst="rect">
            <a:avLst/>
          </a:prstGeom>
        </p:spPr>
      </p:pic>
    </p:spTree>
    <p:extLst>
      <p:ext uri="{BB962C8B-B14F-4D97-AF65-F5344CB8AC3E}">
        <p14:creationId xmlns:p14="http://schemas.microsoft.com/office/powerpoint/2010/main" val="2960947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ocket Images - Free Download on Freepik">
            <a:extLst>
              <a:ext uri="{FF2B5EF4-FFF2-40B4-BE49-F238E27FC236}">
                <a16:creationId xmlns:a16="http://schemas.microsoft.com/office/drawing/2014/main" id="{564B4A11-5325-611E-A4B7-BAF11EB84DD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511" t="14850" r="14198" b="19885"/>
          <a:stretch/>
        </p:blipFill>
        <p:spPr bwMode="auto">
          <a:xfrm>
            <a:off x="944135" y="5411980"/>
            <a:ext cx="1063084" cy="101598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EAA1CD4-1009-05B5-567E-4F7CB2328B18}"/>
              </a:ext>
            </a:extLst>
          </p:cNvPr>
          <p:cNvSpPr>
            <a:spLocks noGrp="1"/>
          </p:cNvSpPr>
          <p:nvPr>
            <p:ph sz="quarter" idx="22"/>
          </p:nvPr>
        </p:nvSpPr>
        <p:spPr>
          <a:xfrm>
            <a:off x="780585" y="717991"/>
            <a:ext cx="7799732" cy="653171"/>
          </a:xfrm>
        </p:spPr>
        <p:txBody>
          <a:bodyPr lIns="91440" tIns="45720" rIns="91440" bIns="45720" anchor="t">
            <a:noAutofit/>
          </a:bodyPr>
          <a:lstStyle/>
          <a:p>
            <a:r>
              <a:rPr lang="en-US" sz="4000">
                <a:latin typeface="Proxima Nova Semibold"/>
              </a:rPr>
              <a:t>Exercise 2</a:t>
            </a:r>
            <a:endParaRPr lang="en-NL" sz="4000"/>
          </a:p>
        </p:txBody>
      </p:sp>
      <p:sp>
        <p:nvSpPr>
          <p:cNvPr id="8" name="Content Placeholder 1">
            <a:extLst>
              <a:ext uri="{FF2B5EF4-FFF2-40B4-BE49-F238E27FC236}">
                <a16:creationId xmlns:a16="http://schemas.microsoft.com/office/drawing/2014/main" id="{BA52CA7D-AF86-04F7-7D07-21ECEEAC6963}"/>
              </a:ext>
            </a:extLst>
          </p:cNvPr>
          <p:cNvSpPr txBox="1">
            <a:spLocks/>
          </p:cNvSpPr>
          <p:nvPr/>
        </p:nvSpPr>
        <p:spPr>
          <a:xfrm>
            <a:off x="780585" y="1287781"/>
            <a:ext cx="7799732" cy="653171"/>
          </a:xfrm>
          <a:prstGeom prst="rect">
            <a:avLst/>
          </a:prstGeom>
        </p:spPr>
        <p:txBody>
          <a:bodyPr lIns="91440" tIns="45720" rIns="91440" bIns="4572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6A1D58"/>
                </a:solidFill>
                <a:latin typeface="Proxima Nova Semibold" panose="02000506030000020004" pitchFamily="2" charset="0"/>
                <a:ea typeface="+mn-ea"/>
                <a:cs typeface="+mn-cs"/>
              </a:defRPr>
            </a:lvl1pPr>
            <a:lvl2pPr marL="457191"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2pPr>
            <a:lvl3pPr marL="914382"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3pPr>
            <a:lvl4pPr marL="1371574"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4pPr>
            <a:lvl5pPr marL="1828766"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roxima Nova"/>
              </a:rPr>
              <a:t>From the previous exercise:</a:t>
            </a:r>
            <a:endParaRPr lang="en-NL">
              <a:latin typeface="Proxima Nova"/>
            </a:endParaRPr>
          </a:p>
        </p:txBody>
      </p:sp>
      <p:pic>
        <p:nvPicPr>
          <p:cNvPr id="12" name="Picture 11">
            <a:extLst>
              <a:ext uri="{FF2B5EF4-FFF2-40B4-BE49-F238E27FC236}">
                <a16:creationId xmlns:a16="http://schemas.microsoft.com/office/drawing/2014/main" id="{B821FA86-8B13-B8C3-9853-9DB32B2EC5CA}"/>
              </a:ext>
            </a:extLst>
          </p:cNvPr>
          <p:cNvPicPr/>
          <p:nvPr/>
        </p:nvPicPr>
        <p:blipFill>
          <a:blip r:embed="rId3">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9" name="Content Placeholder 2">
            <a:extLst>
              <a:ext uri="{FF2B5EF4-FFF2-40B4-BE49-F238E27FC236}">
                <a16:creationId xmlns:a16="http://schemas.microsoft.com/office/drawing/2014/main" id="{62826E27-2392-6D63-8DC5-9F60A3EA75E8}"/>
              </a:ext>
            </a:extLst>
          </p:cNvPr>
          <p:cNvSpPr txBox="1">
            <a:spLocks/>
          </p:cNvSpPr>
          <p:nvPr/>
        </p:nvSpPr>
        <p:spPr>
          <a:xfrm>
            <a:off x="944135" y="2283974"/>
            <a:ext cx="10515600" cy="33472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NL" sz="2400" i="1"/>
              <a:t>Try creating the following schedule intervals:</a:t>
            </a:r>
          </a:p>
          <a:p>
            <a:pPr marL="914400" lvl="1" indent="-457200">
              <a:lnSpc>
                <a:spcPct val="110000"/>
              </a:lnSpc>
              <a:buFont typeface="+mj-lt"/>
              <a:buAutoNum type="alphaLcParenR"/>
            </a:pPr>
            <a:r>
              <a:rPr lang="en-US" sz="2000"/>
              <a:t>At 13:45 every Mon/Wed/Fri</a:t>
            </a:r>
          </a:p>
          <a:p>
            <a:pPr marL="914400" lvl="1" indent="-457200">
              <a:lnSpc>
                <a:spcPct val="110000"/>
              </a:lnSpc>
              <a:buFont typeface="+mj-lt"/>
              <a:buAutoNum type="alphaLcParenR"/>
            </a:pPr>
            <a:r>
              <a:rPr lang="en-US" sz="2000"/>
              <a:t>Every 3 days</a:t>
            </a:r>
          </a:p>
          <a:p>
            <a:pPr>
              <a:lnSpc>
                <a:spcPct val="110000"/>
              </a:lnSpc>
              <a:spcAft>
                <a:spcPts val="1200"/>
              </a:spcAft>
            </a:pPr>
            <a:r>
              <a:rPr lang="en-US" sz="2400"/>
              <a:t>Starting 90 days ago</a:t>
            </a:r>
          </a:p>
          <a:p>
            <a:pPr>
              <a:lnSpc>
                <a:spcPct val="110000"/>
              </a:lnSpc>
              <a:spcAft>
                <a:spcPts val="1200"/>
              </a:spcAft>
            </a:pPr>
            <a:r>
              <a:rPr lang="en-NL" sz="2400"/>
              <a:t>When to use </a:t>
            </a:r>
            <a:r>
              <a:rPr lang="en-NL" sz="2400" b="1" err="1">
                <a:latin typeface="Consolas" panose="020B0609020204030204" pitchFamily="49" charset="0"/>
              </a:rPr>
              <a:t>cron</a:t>
            </a:r>
            <a:r>
              <a:rPr lang="en-NL" sz="2400"/>
              <a:t> or </a:t>
            </a:r>
            <a:r>
              <a:rPr lang="en-NL" sz="2400" b="1" err="1">
                <a:latin typeface="Consolas" panose="020B0609020204030204" pitchFamily="49" charset="0"/>
              </a:rPr>
              <a:t>timedelta</a:t>
            </a:r>
            <a:r>
              <a:rPr lang="en-NL" sz="2400"/>
              <a:t>?</a:t>
            </a:r>
          </a:p>
          <a:p>
            <a:pPr marL="457200" indent="-457200">
              <a:lnSpc>
                <a:spcPct val="110000"/>
              </a:lnSpc>
              <a:spcAft>
                <a:spcPts val="1200"/>
              </a:spcAft>
              <a:buFont typeface="+mj-lt"/>
              <a:buAutoNum type="arabicPeriod"/>
            </a:pPr>
            <a:endParaRPr lang="en-NL" sz="2400"/>
          </a:p>
        </p:txBody>
      </p:sp>
      <p:pic>
        <p:nvPicPr>
          <p:cNvPr id="11" name="Picture 10">
            <a:extLst>
              <a:ext uri="{FF2B5EF4-FFF2-40B4-BE49-F238E27FC236}">
                <a16:creationId xmlns:a16="http://schemas.microsoft.com/office/drawing/2014/main" id="{D97172CC-38D5-7A53-7CE6-4427A4DF9FA1}"/>
              </a:ext>
            </a:extLst>
          </p:cNvPr>
          <p:cNvPicPr>
            <a:picLocks noChangeAspect="1"/>
          </p:cNvPicPr>
          <p:nvPr/>
        </p:nvPicPr>
        <p:blipFill rotWithShape="1">
          <a:blip r:embed="rId4"/>
          <a:srcRect r="16600"/>
          <a:stretch/>
        </p:blipFill>
        <p:spPr>
          <a:xfrm>
            <a:off x="6526404" y="4277029"/>
            <a:ext cx="5734731" cy="2266963"/>
          </a:xfrm>
          <a:prstGeom prst="rect">
            <a:avLst/>
          </a:prstGeom>
        </p:spPr>
      </p:pic>
    </p:spTree>
    <p:extLst>
      <p:ext uri="{BB962C8B-B14F-4D97-AF65-F5344CB8AC3E}">
        <p14:creationId xmlns:p14="http://schemas.microsoft.com/office/powerpoint/2010/main" val="308146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12660" y="2707640"/>
            <a:ext cx="4416540" cy="1442720"/>
          </a:xfrm>
        </p:spPr>
        <p:txBody>
          <a:bodyPr/>
          <a:lstStyle/>
          <a:p>
            <a:pPr>
              <a:spcBef>
                <a:spcPts val="0"/>
              </a:spcBef>
            </a:pPr>
            <a:r>
              <a:rPr lang="en-US" sz="5400" b="1">
                <a:latin typeface="Proxima Nova" panose="020B0503030502060204" pitchFamily="34" charset="0"/>
              </a:rPr>
              <a:t>Airflow Context</a:t>
            </a:r>
          </a:p>
        </p:txBody>
      </p:sp>
      <p:pic>
        <p:nvPicPr>
          <p:cNvPr id="4098" name="Picture 2" descr="Context Icons - Free SVG &amp; PNG Context Images - Noun Project">
            <a:extLst>
              <a:ext uri="{FF2B5EF4-FFF2-40B4-BE49-F238E27FC236}">
                <a16:creationId xmlns:a16="http://schemas.microsoft.com/office/drawing/2014/main" id="{F31E2B2F-22D3-0AEB-0C21-7981B1FC40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48674" y="2494597"/>
            <a:ext cx="1868805" cy="186880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1DAD1D1-7835-9D05-BB8D-01C7B93AF363}"/>
              </a:ext>
            </a:extLst>
          </p:cNvPr>
          <p:cNvSpPr/>
          <p:nvPr/>
        </p:nvSpPr>
        <p:spPr>
          <a:xfrm>
            <a:off x="8872536" y="2937509"/>
            <a:ext cx="1021080" cy="9829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2" descr="What is Apache Airflow? - Astronomer">
            <a:extLst>
              <a:ext uri="{FF2B5EF4-FFF2-40B4-BE49-F238E27FC236}">
                <a16:creationId xmlns:a16="http://schemas.microsoft.com/office/drawing/2014/main" id="{ECFE7F8C-C02A-F7F4-5497-0F6DC674F5B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24301" y="3065621"/>
            <a:ext cx="717550" cy="71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45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760327"/>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Proxima Nova" panose="020B0503030502060204" pitchFamily="34" charset="0"/>
              </a:rPr>
              <a:t>The Airflow “context”</a:t>
            </a:r>
          </a:p>
        </p:txBody>
      </p:sp>
      <p:sp>
        <p:nvSpPr>
          <p:cNvPr id="6" name="Content Placeholder 2">
            <a:extLst>
              <a:ext uri="{FF2B5EF4-FFF2-40B4-BE49-F238E27FC236}">
                <a16:creationId xmlns:a16="http://schemas.microsoft.com/office/drawing/2014/main" id="{47831206-6752-4B4E-BB8E-61D24DBB445C}"/>
              </a:ext>
            </a:extLst>
          </p:cNvPr>
          <p:cNvSpPr txBox="1">
            <a:spLocks/>
          </p:cNvSpPr>
          <p:nvPr/>
        </p:nvSpPr>
        <p:spPr>
          <a:xfrm>
            <a:off x="998220" y="1997075"/>
            <a:ext cx="10869118" cy="4667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000">
                <a:latin typeface="Proxima Nova" panose="020B0503030502060204" pitchFamily="34" charset="0"/>
              </a:rPr>
              <a:t>Airflow provides information about the execution in the Airflow task “context”.</a:t>
            </a:r>
          </a:p>
          <a:p>
            <a:pPr>
              <a:lnSpc>
                <a:spcPct val="110000"/>
              </a:lnSpc>
            </a:pPr>
            <a:r>
              <a:rPr lang="en-US" sz="2000">
                <a:latin typeface="Proxima Nova" panose="020B0503030502060204" pitchFamily="34" charset="0"/>
              </a:rPr>
              <a:t>This includes:</a:t>
            </a:r>
          </a:p>
          <a:p>
            <a:pPr lvl="1">
              <a:lnSpc>
                <a:spcPct val="110000"/>
              </a:lnSpc>
            </a:pPr>
            <a:r>
              <a:rPr lang="en-US" sz="2000">
                <a:latin typeface="Proxima Nova" panose="020B0503030502060204" pitchFamily="34" charset="0"/>
              </a:rPr>
              <a:t>The (previous/next) </a:t>
            </a:r>
            <a:r>
              <a:rPr lang="en-US" sz="2000" err="1">
                <a:latin typeface="Proxima Nova" panose="020B0503030502060204" pitchFamily="34" charset="0"/>
              </a:rPr>
              <a:t>execution_date</a:t>
            </a:r>
            <a:r>
              <a:rPr lang="en-US" sz="2000">
                <a:latin typeface="Proxima Nova" panose="020B0503030502060204" pitchFamily="34" charset="0"/>
              </a:rPr>
              <a:t> of the DAG run</a:t>
            </a:r>
          </a:p>
          <a:p>
            <a:pPr lvl="1">
              <a:lnSpc>
                <a:spcPct val="110000"/>
              </a:lnSpc>
            </a:pPr>
            <a:r>
              <a:rPr lang="en-US" sz="2000">
                <a:latin typeface="Proxima Nova" panose="020B0503030502060204" pitchFamily="34" charset="0"/>
              </a:rPr>
              <a:t>String formatted execution dates</a:t>
            </a:r>
          </a:p>
          <a:p>
            <a:pPr lvl="1">
              <a:lnSpc>
                <a:spcPct val="110000"/>
              </a:lnSpc>
            </a:pPr>
            <a:r>
              <a:rPr lang="en-US" sz="2000">
                <a:latin typeface="Proxima Nova" panose="020B0503030502060204" pitchFamily="34" charset="0"/>
              </a:rPr>
              <a:t>The DAG object</a:t>
            </a:r>
          </a:p>
          <a:p>
            <a:pPr lvl="1">
              <a:lnSpc>
                <a:spcPct val="110000"/>
              </a:lnSpc>
            </a:pPr>
            <a:r>
              <a:rPr lang="en-US" sz="2000">
                <a:latin typeface="Proxima Nova" panose="020B0503030502060204" pitchFamily="34" charset="0"/>
              </a:rPr>
              <a:t>Additional variables passed into the context (e.g. </a:t>
            </a:r>
            <a:r>
              <a:rPr lang="en-US" sz="2000" err="1">
                <a:latin typeface="Proxima Nova" panose="020B0503030502060204" pitchFamily="34" charset="0"/>
              </a:rPr>
              <a:t>templates_dict</a:t>
            </a:r>
            <a:r>
              <a:rPr lang="en-US" sz="2000">
                <a:latin typeface="Proxima Nova" panose="020B0503030502060204" pitchFamily="34" charset="0"/>
              </a:rPr>
              <a:t>)</a:t>
            </a:r>
          </a:p>
          <a:p>
            <a:pPr lvl="1">
              <a:lnSpc>
                <a:spcPct val="110000"/>
              </a:lnSpc>
            </a:pPr>
            <a:endParaRPr lang="en-US" sz="2000">
              <a:latin typeface="Proxima Nova" panose="020B0503030502060204" pitchFamily="34" charset="0"/>
            </a:endParaRPr>
          </a:p>
          <a:p>
            <a:pPr lvl="1">
              <a:lnSpc>
                <a:spcPct val="110000"/>
              </a:lnSpc>
            </a:pPr>
            <a:endParaRPr lang="en-US" sz="2000">
              <a:latin typeface="Proxima Nova" panose="020B0503030502060204" pitchFamily="34" charset="0"/>
            </a:endParaRPr>
          </a:p>
        </p:txBody>
      </p:sp>
      <p:sp>
        <p:nvSpPr>
          <p:cNvPr id="9" name="Rectangle 8">
            <a:extLst>
              <a:ext uri="{FF2B5EF4-FFF2-40B4-BE49-F238E27FC236}">
                <a16:creationId xmlns:a16="http://schemas.microsoft.com/office/drawing/2014/main" id="{90E6F9DB-9F7D-F704-7450-440FD5F3A5C6}"/>
              </a:ext>
            </a:extLst>
          </p:cNvPr>
          <p:cNvSpPr>
            <a:spLocks noGrp="1" noRot="1" noMove="1" noResize="1" noEditPoints="1" noAdjustHandles="1" noChangeArrowheads="1" noChangeShapeType="1"/>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5554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48">
            <a:extLst>
              <a:ext uri="{FF2B5EF4-FFF2-40B4-BE49-F238E27FC236}">
                <a16:creationId xmlns:a16="http://schemas.microsoft.com/office/drawing/2014/main" id="{4EF8AFA9-3FB8-0B0D-1D68-DD25446F91A7}"/>
              </a:ext>
            </a:extLst>
          </p:cNvPr>
          <p:cNvSpPr/>
          <p:nvPr/>
        </p:nvSpPr>
        <p:spPr>
          <a:xfrm>
            <a:off x="719600" y="723467"/>
            <a:ext cx="1983235" cy="1200329"/>
          </a:xfrm>
          <a:prstGeom prst="rect">
            <a:avLst/>
          </a:prstGeom>
        </p:spPr>
        <p:txBody>
          <a:bodyPr wrap="none">
            <a:spAutoFit/>
          </a:bodyPr>
          <a:lstStyle/>
          <a:p>
            <a:r>
              <a:rPr lang="en-US" sz="3600" b="1" dirty="0">
                <a:solidFill>
                  <a:schemeClr val="tx1">
                    <a:lumMod val="85000"/>
                    <a:lumOff val="15000"/>
                  </a:schemeClr>
                </a:solidFill>
                <a:latin typeface="Proxima Nova" panose="020B0503030502060204" pitchFamily="34" charset="0"/>
              </a:rPr>
              <a:t>Program</a:t>
            </a:r>
            <a:endParaRPr lang="en-US" sz="2400" dirty="0">
              <a:solidFill>
                <a:srgbClr val="5A5A5A"/>
              </a:solidFill>
              <a:latin typeface="Proxima Nova" panose="020B0503030502060204" pitchFamily="34" charset="0"/>
            </a:endParaRPr>
          </a:p>
          <a:p>
            <a:endParaRPr lang="en-NL" sz="3600" dirty="0">
              <a:latin typeface="Proxima Nova" panose="020B0503030502060204" pitchFamily="34" charset="0"/>
            </a:endParaRPr>
          </a:p>
        </p:txBody>
      </p: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555862" y="6181151"/>
            <a:ext cx="1448569" cy="460909"/>
          </a:xfrm>
          <a:prstGeom prst="rect">
            <a:avLst/>
          </a:prstGeom>
        </p:spPr>
      </p:pic>
      <p:sp>
        <p:nvSpPr>
          <p:cNvPr id="10" name="TextBox 9">
            <a:extLst>
              <a:ext uri="{FF2B5EF4-FFF2-40B4-BE49-F238E27FC236}">
                <a16:creationId xmlns:a16="http://schemas.microsoft.com/office/drawing/2014/main" id="{09D62550-22C4-F35B-D40C-24A447ED9BEC}"/>
              </a:ext>
            </a:extLst>
          </p:cNvPr>
          <p:cNvSpPr txBox="1"/>
          <p:nvPr/>
        </p:nvSpPr>
        <p:spPr>
          <a:xfrm>
            <a:off x="1270780" y="2379732"/>
            <a:ext cx="4260572" cy="309315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What is Airflow?</a:t>
            </a:r>
          </a:p>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Installation</a:t>
            </a:r>
          </a:p>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Your First DAG</a:t>
            </a:r>
          </a:p>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Scheduling</a:t>
            </a:r>
          </a:p>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Context &amp; Templating</a:t>
            </a:r>
          </a:p>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Branching &amp; </a:t>
            </a:r>
            <a:r>
              <a:rPr lang="en-US" sz="2000" dirty="0" err="1">
                <a:solidFill>
                  <a:srgbClr val="5A5A5A"/>
                </a:solidFill>
                <a:latin typeface="Proxima Nova" panose="020B0503030502060204" pitchFamily="34" charset="0"/>
              </a:rPr>
              <a:t>TriggerRules</a:t>
            </a:r>
            <a:endParaRPr lang="en-US" sz="2000" dirty="0">
              <a:solidFill>
                <a:srgbClr val="5A5A5A"/>
              </a:solidFill>
              <a:latin typeface="Proxima Nova" panose="020B0503030502060204" pitchFamily="34" charset="0"/>
            </a:endParaRPr>
          </a:p>
          <a:p>
            <a:pPr marL="285750" indent="-285750">
              <a:spcAft>
                <a:spcPts val="600"/>
              </a:spcAft>
              <a:buFont typeface="Arial" panose="020B0604020202020204" pitchFamily="34" charset="0"/>
              <a:buChar char="•"/>
            </a:pPr>
            <a:r>
              <a:rPr lang="en-US" sz="2000" dirty="0">
                <a:solidFill>
                  <a:srgbClr val="5A5A5A"/>
                </a:solidFill>
                <a:latin typeface="Proxima Nova" panose="020B0503030502060204" pitchFamily="34" charset="0"/>
              </a:rPr>
              <a:t>Sensors </a:t>
            </a:r>
          </a:p>
          <a:p>
            <a:pPr algn="ctr">
              <a:spcAft>
                <a:spcPts val="600"/>
              </a:spcAft>
            </a:pPr>
            <a:endParaRPr lang="en-US" sz="2000" dirty="0">
              <a:solidFill>
                <a:srgbClr val="5A5A5A"/>
              </a:solidFill>
              <a:latin typeface="Proxima Nova" panose="020B0503030502060204" pitchFamily="34" charset="0"/>
            </a:endParaRPr>
          </a:p>
        </p:txBody>
      </p:sp>
      <p:sp>
        <p:nvSpPr>
          <p:cNvPr id="3" name="Text Placeholder 10">
            <a:extLst>
              <a:ext uri="{FF2B5EF4-FFF2-40B4-BE49-F238E27FC236}">
                <a16:creationId xmlns:a16="http://schemas.microsoft.com/office/drawing/2014/main" id="{D2845F3B-A025-20C1-7B04-A818CED2BF39}"/>
              </a:ext>
            </a:extLst>
          </p:cNvPr>
          <p:cNvSpPr txBox="1">
            <a:spLocks/>
          </p:cNvSpPr>
          <p:nvPr/>
        </p:nvSpPr>
        <p:spPr>
          <a:xfrm>
            <a:off x="839788" y="1813891"/>
            <a:ext cx="5157787" cy="5510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t>Day 1</a:t>
            </a:r>
          </a:p>
        </p:txBody>
      </p:sp>
      <p:sp>
        <p:nvSpPr>
          <p:cNvPr id="5" name="TextBox 4">
            <a:extLst>
              <a:ext uri="{FF2B5EF4-FFF2-40B4-BE49-F238E27FC236}">
                <a16:creationId xmlns:a16="http://schemas.microsoft.com/office/drawing/2014/main" id="{85A7AFCB-C4B0-ABFB-C611-9E8A4F4A74C9}"/>
              </a:ext>
            </a:extLst>
          </p:cNvPr>
          <p:cNvSpPr txBox="1"/>
          <p:nvPr/>
        </p:nvSpPr>
        <p:spPr>
          <a:xfrm>
            <a:off x="6194426" y="2364941"/>
            <a:ext cx="5403213" cy="193899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a:solidFill>
                  <a:srgbClr val="5A5A5A"/>
                </a:solidFill>
                <a:latin typeface="Proxima Nova" panose="020B0503030502060204" pitchFamily="34" charset="0"/>
              </a:rPr>
              <a:t>Scheduling &amp; Backfilling</a:t>
            </a:r>
          </a:p>
          <a:p>
            <a:pPr marL="285750" indent="-285750">
              <a:spcAft>
                <a:spcPts val="600"/>
              </a:spcAft>
              <a:buFont typeface="Arial" panose="020B0604020202020204" pitchFamily="34" charset="0"/>
              <a:buChar char="•"/>
            </a:pPr>
            <a:r>
              <a:rPr lang="en-US" sz="2000">
                <a:solidFill>
                  <a:srgbClr val="5A5A5A"/>
                </a:solidFill>
                <a:latin typeface="Proxima Nova" panose="020B0503030502060204" pitchFamily="34" charset="0"/>
              </a:rPr>
              <a:t>DAG configuration</a:t>
            </a:r>
          </a:p>
          <a:p>
            <a:pPr marL="285750" indent="-285750">
              <a:spcAft>
                <a:spcPts val="600"/>
              </a:spcAft>
              <a:buFont typeface="Arial" panose="020B0604020202020204" pitchFamily="34" charset="0"/>
              <a:buChar char="•"/>
            </a:pPr>
            <a:r>
              <a:rPr lang="en-US" sz="2000">
                <a:solidFill>
                  <a:srgbClr val="5A5A5A"/>
                </a:solidFill>
                <a:latin typeface="Proxima Nova" panose="020B0503030502060204" pitchFamily="34" charset="0"/>
              </a:rPr>
              <a:t>Variables, </a:t>
            </a:r>
            <a:r>
              <a:rPr lang="en-US" sz="2000" err="1">
                <a:solidFill>
                  <a:srgbClr val="5A5A5A"/>
                </a:solidFill>
                <a:latin typeface="Proxima Nova" panose="020B0503030502060204" pitchFamily="34" charset="0"/>
              </a:rPr>
              <a:t>Xcoms</a:t>
            </a:r>
            <a:r>
              <a:rPr lang="en-US" sz="2000">
                <a:solidFill>
                  <a:srgbClr val="5A5A5A"/>
                </a:solidFill>
                <a:latin typeface="Proxima Nova" panose="020B0503030502060204" pitchFamily="34" charset="0"/>
              </a:rPr>
              <a:t> &amp; Connections</a:t>
            </a:r>
          </a:p>
          <a:p>
            <a:pPr marL="285750" indent="-285750">
              <a:spcAft>
                <a:spcPts val="600"/>
              </a:spcAft>
              <a:buFont typeface="Arial" panose="020B0604020202020204" pitchFamily="34" charset="0"/>
              <a:buChar char="•"/>
            </a:pPr>
            <a:r>
              <a:rPr lang="en-US" sz="2000">
                <a:solidFill>
                  <a:srgbClr val="5A5A5A"/>
                </a:solidFill>
                <a:latin typeface="Proxima Nova" panose="020B0503030502060204" pitchFamily="34" charset="0"/>
              </a:rPr>
              <a:t>Finish Capstone Project</a:t>
            </a:r>
          </a:p>
          <a:p>
            <a:pPr algn="ctr">
              <a:spcAft>
                <a:spcPts val="600"/>
              </a:spcAft>
            </a:pPr>
            <a:endParaRPr lang="en-US" sz="2000">
              <a:solidFill>
                <a:srgbClr val="5A5A5A"/>
              </a:solidFill>
              <a:latin typeface="Proxima Nova" panose="020B0503030502060204" pitchFamily="34" charset="0"/>
            </a:endParaRPr>
          </a:p>
        </p:txBody>
      </p:sp>
      <p:sp>
        <p:nvSpPr>
          <p:cNvPr id="6" name="Text Placeholder 10">
            <a:extLst>
              <a:ext uri="{FF2B5EF4-FFF2-40B4-BE49-F238E27FC236}">
                <a16:creationId xmlns:a16="http://schemas.microsoft.com/office/drawing/2014/main" id="{AC70D00A-C43F-0066-CDD7-CAAC5556A76E}"/>
              </a:ext>
            </a:extLst>
          </p:cNvPr>
          <p:cNvSpPr txBox="1">
            <a:spLocks/>
          </p:cNvSpPr>
          <p:nvPr/>
        </p:nvSpPr>
        <p:spPr>
          <a:xfrm>
            <a:off x="5763435" y="1799100"/>
            <a:ext cx="5157787" cy="5510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t>Day 2</a:t>
            </a:r>
          </a:p>
        </p:txBody>
      </p:sp>
      <p:sp>
        <p:nvSpPr>
          <p:cNvPr id="4" name="TextBox 3">
            <a:extLst>
              <a:ext uri="{FF2B5EF4-FFF2-40B4-BE49-F238E27FC236}">
                <a16:creationId xmlns:a16="http://schemas.microsoft.com/office/drawing/2014/main" id="{BF55C36B-3573-793C-C65E-77833BDE68D6}"/>
              </a:ext>
            </a:extLst>
          </p:cNvPr>
          <p:cNvSpPr txBox="1"/>
          <p:nvPr/>
        </p:nvSpPr>
        <p:spPr>
          <a:xfrm>
            <a:off x="2911366" y="935421"/>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24902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3">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Proxima Nova" panose="020B0503030502060204" pitchFamily="34" charset="0"/>
              </a:rPr>
              <a:t>What’s in the context?</a:t>
            </a:r>
          </a:p>
        </p:txBody>
      </p:sp>
      <p:sp>
        <p:nvSpPr>
          <p:cNvPr id="2" name="Rectangle 1">
            <a:extLst>
              <a:ext uri="{FF2B5EF4-FFF2-40B4-BE49-F238E27FC236}">
                <a16:creationId xmlns:a16="http://schemas.microsoft.com/office/drawing/2014/main" id="{92172CE9-A1CD-173C-92D2-D870221FFB1C}"/>
              </a:ext>
            </a:extLst>
          </p:cNvPr>
          <p:cNvSpPr/>
          <p:nvPr/>
        </p:nvSpPr>
        <p:spPr>
          <a:xfrm>
            <a:off x="6719974" y="760327"/>
            <a:ext cx="3823566" cy="584775"/>
          </a:xfrm>
          <a:prstGeom prst="rect">
            <a:avLst/>
          </a:prstGeom>
        </p:spPr>
        <p:txBody>
          <a:bodyPr wrap="square" anchor="t">
            <a:spAutoFit/>
          </a:bodyPr>
          <a:lstStyle/>
          <a:p>
            <a:r>
              <a:rPr lang="en-US" sz="1600" b="1" dirty="0">
                <a:solidFill>
                  <a:srgbClr val="000080"/>
                </a:solidFill>
                <a:latin typeface="Consolas"/>
                <a:cs typeface="Consolas" panose="020B0609020204030204" pitchFamily="49" charset="0"/>
              </a:rPr>
              <a:t>def </a:t>
            </a:r>
            <a:r>
              <a:rPr lang="en-US" sz="1600" dirty="0" err="1">
                <a:latin typeface="Consolas"/>
                <a:cs typeface="Consolas" panose="020B0609020204030204" pitchFamily="49" charset="0"/>
              </a:rPr>
              <a:t>print_context</a:t>
            </a:r>
            <a:r>
              <a:rPr lang="en-US" sz="1600" dirty="0">
                <a:latin typeface="Consolas"/>
                <a:cs typeface="Consolas" panose="020B0609020204030204" pitchFamily="49" charset="0"/>
              </a:rPr>
              <a:t>(**context):</a:t>
            </a:r>
            <a:br>
              <a:rPr lang="en-US" sz="1600" dirty="0">
                <a:latin typeface="Consolas" panose="020B0609020204030204" pitchFamily="49" charset="0"/>
                <a:cs typeface="Consolas" panose="020B0609020204030204" pitchFamily="49" charset="0"/>
              </a:rPr>
            </a:br>
            <a:r>
              <a:rPr lang="en-US" sz="1600" dirty="0">
                <a:latin typeface="Consolas"/>
                <a:cs typeface="Consolas" panose="020B0609020204030204" pitchFamily="49" charset="0"/>
              </a:rPr>
              <a:t>    </a:t>
            </a:r>
            <a:r>
              <a:rPr lang="en-US" sz="1600" dirty="0" err="1">
                <a:latin typeface="Consolas"/>
                <a:cs typeface="Consolas" panose="020B0609020204030204" pitchFamily="49" charset="0"/>
              </a:rPr>
              <a:t>p</a:t>
            </a:r>
            <a:r>
              <a:rPr lang="en-US" sz="1600" dirty="0" err="1">
                <a:solidFill>
                  <a:srgbClr val="000080"/>
                </a:solidFill>
                <a:latin typeface="Consolas"/>
                <a:cs typeface="Consolas" panose="020B0609020204030204" pitchFamily="49" charset="0"/>
              </a:rPr>
              <a:t>print</a:t>
            </a:r>
            <a:r>
              <a:rPr lang="en-US" sz="1600" dirty="0">
                <a:latin typeface="Consolas"/>
                <a:cs typeface="Consolas" panose="020B0609020204030204" pitchFamily="49" charset="0"/>
              </a:rPr>
              <a:t>(context)</a:t>
            </a:r>
            <a:endParaRPr lang="en-US" sz="1600" dirty="0">
              <a:latin typeface="Consolas"/>
            </a:endParaRPr>
          </a:p>
        </p:txBody>
      </p:sp>
      <p:sp>
        <p:nvSpPr>
          <p:cNvPr id="7" name="Rectangle 6">
            <a:extLst>
              <a:ext uri="{FF2B5EF4-FFF2-40B4-BE49-F238E27FC236}">
                <a16:creationId xmlns:a16="http://schemas.microsoft.com/office/drawing/2014/main" id="{ECB070F6-DE64-465C-73EC-E87AE8E9B49C}"/>
              </a:ext>
            </a:extLst>
          </p:cNvPr>
          <p:cNvSpPr/>
          <p:nvPr/>
        </p:nvSpPr>
        <p:spPr>
          <a:xfrm>
            <a:off x="1302573" y="1478281"/>
            <a:ext cx="9898912" cy="5170646"/>
          </a:xfrm>
          <a:prstGeom prst="rect">
            <a:avLst/>
          </a:prstGeom>
        </p:spPr>
        <p:txBody>
          <a:bodyPr wrap="square">
            <a:spAutoFit/>
          </a:bodyPr>
          <a:lstStyle/>
          <a:p>
            <a:r>
              <a:rPr lang="en-US" sz="1000">
                <a:latin typeface="Consolas" panose="020B0609020204030204" pitchFamily="49" charset="0"/>
                <a:cs typeface="Consolas" panose="020B0609020204030204" pitchFamily="49" charset="0"/>
              </a:rPr>
              <a:t>{'END_DATE': '2018-01-01',</a:t>
            </a:r>
          </a:p>
          <a:p>
            <a:r>
              <a:rPr lang="en-US" sz="1000">
                <a:latin typeface="Consolas" panose="020B0609020204030204" pitchFamily="49" charset="0"/>
                <a:cs typeface="Consolas" panose="020B0609020204030204" pitchFamily="49" charset="0"/>
              </a:rPr>
              <a:t> 'conf': &lt;module '</a:t>
            </a:r>
            <a:r>
              <a:rPr lang="en-US" sz="1000" err="1">
                <a:latin typeface="Consolas" panose="020B0609020204030204" pitchFamily="49" charset="0"/>
                <a:cs typeface="Consolas" panose="020B0609020204030204" pitchFamily="49" charset="0"/>
              </a:rPr>
              <a:t>airflow.configuration</a:t>
            </a:r>
            <a:r>
              <a:rPr lang="en-US" sz="1000">
                <a:latin typeface="Consolas" panose="020B0609020204030204" pitchFamily="49" charset="0"/>
                <a:cs typeface="Consolas" panose="020B0609020204030204" pitchFamily="49" charset="0"/>
              </a:rPr>
              <a:t>' from '/opt/</a:t>
            </a:r>
            <a:r>
              <a:rPr lang="en-US" sz="1000" err="1">
                <a:latin typeface="Consolas" panose="020B0609020204030204" pitchFamily="49" charset="0"/>
                <a:cs typeface="Consolas" panose="020B0609020204030204" pitchFamily="49" charset="0"/>
              </a:rPr>
              <a:t>conda</a:t>
            </a:r>
            <a:r>
              <a:rPr lang="en-US" sz="1000">
                <a:latin typeface="Consolas" panose="020B0609020204030204" pitchFamily="49" charset="0"/>
                <a:cs typeface="Consolas" panose="020B0609020204030204" pitchFamily="49" charset="0"/>
              </a:rPr>
              <a:t>/lib/python3.6/site-packages/airflow/configuration.py'&gt;,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dag</a:t>
            </a:r>
            <a:r>
              <a:rPr lang="en-US" sz="1000">
                <a:latin typeface="Consolas" panose="020B0609020204030204" pitchFamily="49" charset="0"/>
                <a:cs typeface="Consolas" panose="020B0609020204030204" pitchFamily="49" charset="0"/>
              </a:rPr>
              <a:t>': &lt;DAG: </a:t>
            </a:r>
            <a:r>
              <a:rPr lang="en-US" sz="1000" err="1">
                <a:latin typeface="Consolas" panose="020B0609020204030204" pitchFamily="49" charset="0"/>
                <a:cs typeface="Consolas" panose="020B0609020204030204" pitchFamily="49" charset="0"/>
              </a:rPr>
              <a:t>templated_task_dag</a:t>
            </a:r>
            <a:r>
              <a:rPr lang="en-US" sz="1000">
                <a:latin typeface="Consolas" panose="020B0609020204030204" pitchFamily="49" charset="0"/>
                <a:cs typeface="Consolas" panose="020B0609020204030204" pitchFamily="49" charset="0"/>
              </a:rPr>
              <a:t>&gt;,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dag_run</a:t>
            </a:r>
            <a:r>
              <a:rPr lang="en-US" sz="1000">
                <a:latin typeface="Consolas" panose="020B0609020204030204" pitchFamily="49" charset="0"/>
                <a:cs typeface="Consolas" panose="020B0609020204030204" pitchFamily="49" charset="0"/>
              </a:rPr>
              <a:t>': None,</a:t>
            </a:r>
          </a:p>
          <a:p>
            <a:r>
              <a:rPr lang="en-US" sz="1000">
                <a:latin typeface="Consolas" panose="020B0609020204030204" pitchFamily="49" charset="0"/>
                <a:cs typeface="Consolas" panose="020B0609020204030204" pitchFamily="49" charset="0"/>
              </a:rPr>
              <a:t> 'ds': '2018-01-01',</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ds_nodash</a:t>
            </a:r>
            <a:r>
              <a:rPr lang="en-US" sz="1000">
                <a:latin typeface="Consolas" panose="020B0609020204030204" pitchFamily="49" charset="0"/>
                <a:cs typeface="Consolas" panose="020B0609020204030204" pitchFamily="49" charset="0"/>
              </a:rPr>
              <a:t>': '20180101',</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end_date</a:t>
            </a:r>
            <a:r>
              <a:rPr lang="en-US" sz="1000">
                <a:latin typeface="Consolas" panose="020B0609020204030204" pitchFamily="49" charset="0"/>
                <a:cs typeface="Consolas" panose="020B0609020204030204" pitchFamily="49" charset="0"/>
              </a:rPr>
              <a:t>': '2018-01-01',</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execution_date</a:t>
            </a:r>
            <a:r>
              <a:rPr lang="en-US" sz="1000">
                <a:latin typeface="Consolas" panose="020B0609020204030204" pitchFamily="49" charset="0"/>
                <a:cs typeface="Consolas" panose="020B0609020204030204" pitchFamily="49" charset="0"/>
              </a:rPr>
              <a:t>': &lt;Pendulum [2018-01-01T00:00:00+00:00]&gt;,</a:t>
            </a:r>
          </a:p>
          <a:p>
            <a:r>
              <a:rPr lang="en-US" sz="1000">
                <a:latin typeface="Consolas" panose="020B0609020204030204" pitchFamily="49" charset="0"/>
                <a:cs typeface="Consolas" panose="020B0609020204030204" pitchFamily="49" charset="0"/>
              </a:rPr>
              <a:t> 'inlets': [],</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latest_date</a:t>
            </a:r>
            <a:r>
              <a:rPr lang="en-US" sz="1000">
                <a:latin typeface="Consolas" panose="020B0609020204030204" pitchFamily="49" charset="0"/>
                <a:cs typeface="Consolas" panose="020B0609020204030204" pitchFamily="49" charset="0"/>
              </a:rPr>
              <a:t>': '2018-01-01',</a:t>
            </a:r>
          </a:p>
          <a:p>
            <a:r>
              <a:rPr lang="en-US" sz="1000">
                <a:latin typeface="Consolas" panose="020B0609020204030204" pitchFamily="49" charset="0"/>
                <a:cs typeface="Consolas" panose="020B0609020204030204" pitchFamily="49" charset="0"/>
              </a:rPr>
              <a:t> 'macros': &lt;module '</a:t>
            </a:r>
            <a:r>
              <a:rPr lang="en-US" sz="1000" err="1">
                <a:latin typeface="Consolas" panose="020B0609020204030204" pitchFamily="49" charset="0"/>
                <a:cs typeface="Consolas" panose="020B0609020204030204" pitchFamily="49" charset="0"/>
              </a:rPr>
              <a:t>airflow.macros</a:t>
            </a:r>
            <a:r>
              <a:rPr lang="en-US" sz="1000">
                <a:latin typeface="Consolas" panose="020B0609020204030204" pitchFamily="49" charset="0"/>
                <a:cs typeface="Consolas" panose="020B0609020204030204" pitchFamily="49" charset="0"/>
              </a:rPr>
              <a:t>' from '/opt/</a:t>
            </a:r>
            <a:r>
              <a:rPr lang="en-US" sz="1000" err="1">
                <a:latin typeface="Consolas" panose="020B0609020204030204" pitchFamily="49" charset="0"/>
                <a:cs typeface="Consolas" panose="020B0609020204030204" pitchFamily="49" charset="0"/>
              </a:rPr>
              <a:t>conda</a:t>
            </a:r>
            <a:r>
              <a:rPr lang="en-US" sz="1000">
                <a:latin typeface="Consolas" panose="020B0609020204030204" pitchFamily="49" charset="0"/>
                <a:cs typeface="Consolas" panose="020B0609020204030204" pitchFamily="49" charset="0"/>
              </a:rPr>
              <a:t>/lib/python3.6/site-packages/airflow/macros/__init__.py'&gt;,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next_ds</a:t>
            </a:r>
            <a:r>
              <a:rPr lang="en-US" sz="1000">
                <a:latin typeface="Consolas" panose="020B0609020204030204" pitchFamily="49" charset="0"/>
                <a:cs typeface="Consolas" panose="020B0609020204030204" pitchFamily="49" charset="0"/>
              </a:rPr>
              <a:t>': '2018-01-02',</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next_execution_date</a:t>
            </a:r>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datetime.datetime</a:t>
            </a:r>
            <a:r>
              <a:rPr lang="en-US" sz="1000">
                <a:latin typeface="Consolas" panose="020B0609020204030204" pitchFamily="49" charset="0"/>
                <a:cs typeface="Consolas" panose="020B0609020204030204" pitchFamily="49" charset="0"/>
              </a:rPr>
              <a:t>(2018, 1, 2, 0, 0, </a:t>
            </a:r>
            <a:r>
              <a:rPr lang="en-US" sz="1000" err="1">
                <a:latin typeface="Consolas" panose="020B0609020204030204" pitchFamily="49" charset="0"/>
                <a:cs typeface="Consolas" panose="020B0609020204030204" pitchFamily="49" charset="0"/>
              </a:rPr>
              <a:t>tzinfo</a:t>
            </a:r>
            <a:r>
              <a:rPr lang="en-US" sz="1000">
                <a:latin typeface="Consolas" panose="020B0609020204030204" pitchFamily="49" charset="0"/>
                <a:cs typeface="Consolas" panose="020B0609020204030204" pitchFamily="49" charset="0"/>
              </a:rPr>
              <a:t>=&lt;</a:t>
            </a:r>
            <a:r>
              <a:rPr lang="en-US" sz="1000" err="1">
                <a:latin typeface="Consolas" panose="020B0609020204030204" pitchFamily="49" charset="0"/>
                <a:cs typeface="Consolas" panose="020B0609020204030204" pitchFamily="49" charset="0"/>
              </a:rPr>
              <a:t>TimezoneInfo</a:t>
            </a:r>
            <a:r>
              <a:rPr lang="en-US" sz="1000">
                <a:latin typeface="Consolas" panose="020B0609020204030204" pitchFamily="49" charset="0"/>
                <a:cs typeface="Consolas" panose="020B0609020204030204" pitchFamily="49" charset="0"/>
              </a:rPr>
              <a:t> [UTC, GMT, +00:00:00, STD]&gt;),</a:t>
            </a:r>
          </a:p>
          <a:p>
            <a:r>
              <a:rPr lang="en-US" sz="1000">
                <a:latin typeface="Consolas" panose="020B0609020204030204" pitchFamily="49" charset="0"/>
                <a:cs typeface="Consolas" panose="020B0609020204030204" pitchFamily="49" charset="0"/>
              </a:rPr>
              <a:t> 'outlets': [],</a:t>
            </a:r>
          </a:p>
          <a:p>
            <a:r>
              <a:rPr lang="en-US" sz="1000">
                <a:latin typeface="Consolas" panose="020B0609020204030204" pitchFamily="49" charset="0"/>
                <a:cs typeface="Consolas" panose="020B0609020204030204" pitchFamily="49" charset="0"/>
              </a:rPr>
              <a:t> 'params': {},</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prev_ds</a:t>
            </a:r>
            <a:r>
              <a:rPr lang="en-US" sz="1000">
                <a:latin typeface="Consolas" panose="020B0609020204030204" pitchFamily="49" charset="0"/>
                <a:cs typeface="Consolas" panose="020B0609020204030204" pitchFamily="49" charset="0"/>
              </a:rPr>
              <a:t>': '2017-12-31',</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prev_execution_date</a:t>
            </a:r>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datetime.datetime</a:t>
            </a:r>
            <a:r>
              <a:rPr lang="en-US" sz="1000">
                <a:latin typeface="Consolas" panose="020B0609020204030204" pitchFamily="49" charset="0"/>
                <a:cs typeface="Consolas" panose="020B0609020204030204" pitchFamily="49" charset="0"/>
              </a:rPr>
              <a:t>(2017, 12, 31, 0, 0, </a:t>
            </a:r>
            <a:r>
              <a:rPr lang="en-US" sz="1000" err="1">
                <a:latin typeface="Consolas" panose="020B0609020204030204" pitchFamily="49" charset="0"/>
                <a:cs typeface="Consolas" panose="020B0609020204030204" pitchFamily="49" charset="0"/>
              </a:rPr>
              <a:t>tzinfo</a:t>
            </a:r>
            <a:r>
              <a:rPr lang="en-US" sz="1000">
                <a:latin typeface="Consolas" panose="020B0609020204030204" pitchFamily="49" charset="0"/>
                <a:cs typeface="Consolas" panose="020B0609020204030204" pitchFamily="49" charset="0"/>
              </a:rPr>
              <a:t>=&lt;</a:t>
            </a:r>
            <a:r>
              <a:rPr lang="en-US" sz="1000" err="1">
                <a:latin typeface="Consolas" panose="020B0609020204030204" pitchFamily="49" charset="0"/>
                <a:cs typeface="Consolas" panose="020B0609020204030204" pitchFamily="49" charset="0"/>
              </a:rPr>
              <a:t>TimezoneInfo</a:t>
            </a:r>
            <a:r>
              <a:rPr lang="en-US" sz="1000">
                <a:latin typeface="Consolas" panose="020B0609020204030204" pitchFamily="49" charset="0"/>
                <a:cs typeface="Consolas" panose="020B0609020204030204" pitchFamily="49" charset="0"/>
              </a:rPr>
              <a:t> [UTC, GMT, +00:00:00, STD]&gt;),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run_id</a:t>
            </a:r>
            <a:r>
              <a:rPr lang="en-US" sz="1000">
                <a:latin typeface="Consolas" panose="020B0609020204030204" pitchFamily="49" charset="0"/>
                <a:cs typeface="Consolas" panose="020B0609020204030204" pitchFamily="49" charset="0"/>
              </a:rPr>
              <a:t>': None,</a:t>
            </a:r>
          </a:p>
          <a:p>
            <a:r>
              <a:rPr lang="en-US" sz="1000">
                <a:latin typeface="Consolas" panose="020B0609020204030204" pitchFamily="49" charset="0"/>
                <a:cs typeface="Consolas" panose="020B0609020204030204" pitchFamily="49" charset="0"/>
              </a:rPr>
              <a:t> 'tables': None,</a:t>
            </a:r>
          </a:p>
          <a:p>
            <a:r>
              <a:rPr lang="en-US" sz="1000">
                <a:latin typeface="Consolas" panose="020B0609020204030204" pitchFamily="49" charset="0"/>
                <a:cs typeface="Consolas" panose="020B0609020204030204" pitchFamily="49" charset="0"/>
              </a:rPr>
              <a:t> 'task': &lt;Task(</a:t>
            </a:r>
            <a:r>
              <a:rPr lang="en-US" sz="1000" err="1">
                <a:latin typeface="Consolas" panose="020B0609020204030204" pitchFamily="49" charset="0"/>
                <a:cs typeface="Consolas" panose="020B0609020204030204" pitchFamily="49" charset="0"/>
              </a:rPr>
              <a:t>PythonOperator</a:t>
            </a:r>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demo_templating</a:t>
            </a:r>
            <a:r>
              <a:rPr lang="en-US" sz="1000">
                <a:latin typeface="Consolas" panose="020B0609020204030204" pitchFamily="49" charset="0"/>
                <a:cs typeface="Consolas" panose="020B0609020204030204" pitchFamily="49" charset="0"/>
              </a:rPr>
              <a:t>&gt;,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task_instance</a:t>
            </a:r>
            <a:r>
              <a:rPr lang="en-US" sz="1000">
                <a:latin typeface="Consolas" panose="020B0609020204030204" pitchFamily="49" charset="0"/>
                <a:cs typeface="Consolas" panose="020B0609020204030204" pitchFamily="49" charset="0"/>
              </a:rPr>
              <a:t>': &lt;</a:t>
            </a:r>
            <a:r>
              <a:rPr lang="en-US" sz="1000" err="1">
                <a:latin typeface="Consolas" panose="020B0609020204030204" pitchFamily="49" charset="0"/>
                <a:cs typeface="Consolas" panose="020B0609020204030204" pitchFamily="49" charset="0"/>
              </a:rPr>
              <a:t>TaskInstance</a:t>
            </a:r>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templated_task_dag.demo_templating</a:t>
            </a:r>
            <a:r>
              <a:rPr lang="en-US" sz="1000">
                <a:latin typeface="Consolas" panose="020B0609020204030204" pitchFamily="49" charset="0"/>
                <a:cs typeface="Consolas" panose="020B0609020204030204" pitchFamily="49" charset="0"/>
              </a:rPr>
              <a:t> 2018-01-01T00:00:00+00:00 [None]&gt;,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task_instance_key_str</a:t>
            </a:r>
            <a:r>
              <a:rPr lang="en-US" sz="1000">
                <a:latin typeface="Consolas" panose="020B0609020204030204" pitchFamily="49" charset="0"/>
                <a:cs typeface="Consolas" panose="020B0609020204030204" pitchFamily="49" charset="0"/>
              </a:rPr>
              <a:t>': 'templated_task_dag__demo_templating__20180101',</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templates_dict</a:t>
            </a:r>
            <a:r>
              <a:rPr lang="en-US" sz="1000">
                <a:latin typeface="Consolas" panose="020B0609020204030204" pitchFamily="49" charset="0"/>
                <a:cs typeface="Consolas" panose="020B0609020204030204" pitchFamily="49" charset="0"/>
              </a:rPr>
              <a:t>': None,</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test_mode</a:t>
            </a:r>
            <a:r>
              <a:rPr lang="en-US" sz="1000">
                <a:latin typeface="Consolas" panose="020B0609020204030204" pitchFamily="49" charset="0"/>
                <a:cs typeface="Consolas" panose="020B0609020204030204" pitchFamily="49" charset="0"/>
              </a:rPr>
              <a:t>': True,</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ti</a:t>
            </a:r>
            <a:r>
              <a:rPr lang="en-US" sz="1000">
                <a:latin typeface="Consolas" panose="020B0609020204030204" pitchFamily="49" charset="0"/>
                <a:cs typeface="Consolas" panose="020B0609020204030204" pitchFamily="49" charset="0"/>
              </a:rPr>
              <a:t>': &lt;</a:t>
            </a:r>
            <a:r>
              <a:rPr lang="en-US" sz="1000" err="1">
                <a:latin typeface="Consolas" panose="020B0609020204030204" pitchFamily="49" charset="0"/>
                <a:cs typeface="Consolas" panose="020B0609020204030204" pitchFamily="49" charset="0"/>
              </a:rPr>
              <a:t>TaskInstance</a:t>
            </a:r>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templated_task_dag.demo_templating</a:t>
            </a:r>
            <a:r>
              <a:rPr lang="en-US" sz="1000">
                <a:latin typeface="Consolas" panose="020B0609020204030204" pitchFamily="49" charset="0"/>
                <a:cs typeface="Consolas" panose="020B0609020204030204" pitchFamily="49" charset="0"/>
              </a:rPr>
              <a:t> 2018-01-01T00:00:00+00:00 [None]&gt;,</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tomorrow_ds</a:t>
            </a:r>
            <a:r>
              <a:rPr lang="en-US" sz="1000">
                <a:latin typeface="Consolas" panose="020B0609020204030204" pitchFamily="49" charset="0"/>
                <a:cs typeface="Consolas" panose="020B0609020204030204" pitchFamily="49" charset="0"/>
              </a:rPr>
              <a:t>': '2018-01-02',</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tomorrow_ds_nodash</a:t>
            </a:r>
            <a:r>
              <a:rPr lang="en-US" sz="1000">
                <a:latin typeface="Consolas" panose="020B0609020204030204" pitchFamily="49" charset="0"/>
                <a:cs typeface="Consolas" panose="020B0609020204030204" pitchFamily="49" charset="0"/>
              </a:rPr>
              <a:t>': '20180102',</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ts</a:t>
            </a:r>
            <a:r>
              <a:rPr lang="en-US" sz="1000">
                <a:latin typeface="Consolas" panose="020B0609020204030204" pitchFamily="49" charset="0"/>
                <a:cs typeface="Consolas" panose="020B0609020204030204" pitchFamily="49" charset="0"/>
              </a:rPr>
              <a:t>': '2018-01-01T00:00:00+00:00',</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ts_nodash</a:t>
            </a:r>
            <a:r>
              <a:rPr lang="en-US" sz="1000">
                <a:latin typeface="Consolas" panose="020B0609020204030204" pitchFamily="49" charset="0"/>
                <a:cs typeface="Consolas" panose="020B0609020204030204" pitchFamily="49" charset="0"/>
              </a:rPr>
              <a:t>': '20180101T000000+0000',</a:t>
            </a:r>
          </a:p>
          <a:p>
            <a:r>
              <a:rPr lang="en-US" sz="1000">
                <a:latin typeface="Consolas" panose="020B0609020204030204" pitchFamily="49" charset="0"/>
                <a:cs typeface="Consolas" panose="020B0609020204030204" pitchFamily="49" charset="0"/>
              </a:rPr>
              <a:t> 'var': {'</a:t>
            </a:r>
            <a:r>
              <a:rPr lang="en-US" sz="1000" err="1">
                <a:latin typeface="Consolas" panose="020B0609020204030204" pitchFamily="49" charset="0"/>
                <a:cs typeface="Consolas" panose="020B0609020204030204" pitchFamily="49" charset="0"/>
              </a:rPr>
              <a:t>json</a:t>
            </a:r>
            <a:r>
              <a:rPr lang="en-US" sz="1000">
                <a:latin typeface="Consolas" panose="020B0609020204030204" pitchFamily="49" charset="0"/>
                <a:cs typeface="Consolas" panose="020B0609020204030204" pitchFamily="49" charset="0"/>
              </a:rPr>
              <a:t>': None, 'value': None},</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yesterday_ds</a:t>
            </a:r>
            <a:r>
              <a:rPr lang="en-US" sz="1000">
                <a:latin typeface="Consolas" panose="020B0609020204030204" pitchFamily="49" charset="0"/>
                <a:cs typeface="Consolas" panose="020B0609020204030204" pitchFamily="49" charset="0"/>
              </a:rPr>
              <a:t>': '2017-12-31',</a:t>
            </a:r>
          </a:p>
          <a:p>
            <a:r>
              <a:rPr lang="en-US" sz="1000">
                <a:latin typeface="Consolas" panose="020B0609020204030204" pitchFamily="49" charset="0"/>
                <a:cs typeface="Consolas" panose="020B0609020204030204" pitchFamily="49" charset="0"/>
              </a:rPr>
              <a:t> '</a:t>
            </a:r>
            <a:r>
              <a:rPr lang="en-US" sz="1000" err="1">
                <a:latin typeface="Consolas" panose="020B0609020204030204" pitchFamily="49" charset="0"/>
                <a:cs typeface="Consolas" panose="020B0609020204030204" pitchFamily="49" charset="0"/>
              </a:rPr>
              <a:t>yesterday_ds_nodash</a:t>
            </a:r>
            <a:r>
              <a:rPr lang="en-US" sz="1000">
                <a:latin typeface="Consolas" panose="020B0609020204030204" pitchFamily="49" charset="0"/>
                <a:cs typeface="Consolas" panose="020B0609020204030204" pitchFamily="49" charset="0"/>
              </a:rPr>
              <a:t>': '20171231’</a:t>
            </a:r>
          </a:p>
          <a:p>
            <a:r>
              <a:rPr lang="en-US" sz="1000">
                <a:latin typeface="Consolas" panose="020B0609020204030204" pitchFamily="49" charset="0"/>
                <a:cs typeface="Consolas" panose="020B0609020204030204" pitchFamily="49" charset="0"/>
              </a:rPr>
              <a:t>}</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658684133"/>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3">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200" b="1" err="1">
                <a:latin typeface="Proxima Nova" panose="020B0503030502060204" pitchFamily="34" charset="0"/>
              </a:rPr>
              <a:t>PythonOperator</a:t>
            </a:r>
            <a:r>
              <a:rPr lang="en-NL" sz="3200" b="1">
                <a:latin typeface="Proxima Nova" panose="020B0503030502060204" pitchFamily="34" charset="0"/>
              </a:rPr>
              <a:t> vs all other operators</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Content Placeholder 2">
            <a:extLst>
              <a:ext uri="{FF2B5EF4-FFF2-40B4-BE49-F238E27FC236}">
                <a16:creationId xmlns:a16="http://schemas.microsoft.com/office/drawing/2014/main" id="{D7ECBA59-0CE3-5282-11C0-D7D63A4EF596}"/>
              </a:ext>
            </a:extLst>
          </p:cNvPr>
          <p:cNvSpPr txBox="1">
            <a:spLocks/>
          </p:cNvSpPr>
          <p:nvPr/>
        </p:nvSpPr>
        <p:spPr>
          <a:xfrm>
            <a:off x="838200" y="154376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a:t>In all operators, arguments are templated strings</a:t>
            </a:r>
          </a:p>
          <a:p>
            <a:r>
              <a:rPr lang="en-NL" sz="2400"/>
              <a:t>The PythonOperator takes code, which is therefore templated differently</a:t>
            </a:r>
          </a:p>
        </p:txBody>
      </p:sp>
      <p:sp>
        <p:nvSpPr>
          <p:cNvPr id="6" name="Rectangle 5">
            <a:extLst>
              <a:ext uri="{FF2B5EF4-FFF2-40B4-BE49-F238E27FC236}">
                <a16:creationId xmlns:a16="http://schemas.microsoft.com/office/drawing/2014/main" id="{DB7A8DED-9AFA-119C-7C85-78C6C2955284}"/>
              </a:ext>
            </a:extLst>
          </p:cNvPr>
          <p:cNvSpPr/>
          <p:nvPr/>
        </p:nvSpPr>
        <p:spPr>
          <a:xfrm>
            <a:off x="1094740" y="2831978"/>
            <a:ext cx="4634344" cy="954107"/>
          </a:xfrm>
          <a:prstGeom prst="rect">
            <a:avLst/>
          </a:prstGeom>
        </p:spPr>
        <p:txBody>
          <a:bodyPr wrap="square">
            <a:spAutoFit/>
          </a:bodyPr>
          <a:lstStyle/>
          <a:p>
            <a:r>
              <a:rPr lang="en-US" sz="1400" err="1">
                <a:latin typeface="Consolas" panose="020B0609020204030204" pitchFamily="49" charset="0"/>
                <a:cs typeface="Consolas" panose="020B0609020204030204" pitchFamily="49" charset="0"/>
              </a:rPr>
              <a:t>print_exec_date</a:t>
            </a:r>
            <a:r>
              <a:rPr lang="en-US" sz="1400">
                <a:latin typeface="Consolas" panose="020B0609020204030204" pitchFamily="49" charset="0"/>
                <a:cs typeface="Consolas" panose="020B0609020204030204" pitchFamily="49" charset="0"/>
              </a:rPr>
              <a:t> = </a:t>
            </a:r>
            <a:r>
              <a:rPr lang="en-US" sz="1400" b="1" err="1">
                <a:latin typeface="Consolas" panose="020B0609020204030204" pitchFamily="49" charset="0"/>
                <a:cs typeface="Consolas" panose="020B0609020204030204" pitchFamily="49" charset="0"/>
              </a:rPr>
              <a:t>BashOperator</a:t>
            </a:r>
            <a:r>
              <a:rPr lang="en-US" sz="1400">
                <a:latin typeface="Consolas" panose="020B0609020204030204" pitchFamily="49" charset="0"/>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a:t>
            </a:r>
            <a:r>
              <a:rPr lang="en-US" sz="1400" err="1">
                <a:solidFill>
                  <a:srgbClr val="660099"/>
                </a:solidFill>
                <a:latin typeface="Consolas" panose="020B0609020204030204" pitchFamily="49" charset="0"/>
                <a:cs typeface="Consolas" panose="020B0609020204030204" pitchFamily="49" charset="0"/>
              </a:rPr>
              <a:t>task_id</a:t>
            </a:r>
            <a:r>
              <a:rPr lang="en-US" sz="1400">
                <a:latin typeface="Consolas" panose="020B0609020204030204" pitchFamily="49" charset="0"/>
                <a:cs typeface="Consolas" panose="020B0609020204030204" pitchFamily="49" charset="0"/>
              </a:rPr>
              <a:t>=</a:t>
            </a:r>
            <a:r>
              <a:rPr lang="en-US" sz="1400">
                <a:solidFill>
                  <a:srgbClr val="008080"/>
                </a:solidFill>
                <a:latin typeface="Consolas" panose="020B0609020204030204" pitchFamily="49" charset="0"/>
                <a:cs typeface="Consolas" panose="020B0609020204030204" pitchFamily="49" charset="0"/>
              </a:rPr>
              <a:t>"</a:t>
            </a:r>
            <a:r>
              <a:rPr lang="en-US" sz="1400" err="1">
                <a:solidFill>
                  <a:srgbClr val="008080"/>
                </a:solidFill>
                <a:latin typeface="Consolas" panose="020B0609020204030204" pitchFamily="49" charset="0"/>
                <a:cs typeface="Consolas" panose="020B0609020204030204" pitchFamily="49" charset="0"/>
              </a:rPr>
              <a:t>demo_templating</a:t>
            </a:r>
            <a:r>
              <a:rPr lang="en-US" sz="1400">
                <a:solidFill>
                  <a:srgbClr val="008080"/>
                </a:solidFill>
                <a:latin typeface="Consolas" panose="020B0609020204030204" pitchFamily="49" charset="0"/>
                <a:cs typeface="Consolas" panose="020B0609020204030204" pitchFamily="49" charset="0"/>
              </a:rPr>
              <a:t>"</a:t>
            </a:r>
            <a:r>
              <a:rPr lang="en-US" sz="1400">
                <a:latin typeface="Consolas" panose="020B0609020204030204" pitchFamily="49" charset="0"/>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a:t>
            </a:r>
            <a:r>
              <a:rPr lang="en-US" sz="1400" err="1">
                <a:solidFill>
                  <a:srgbClr val="660099"/>
                </a:solidFill>
                <a:latin typeface="Consolas" panose="020B0609020204030204" pitchFamily="49" charset="0"/>
                <a:cs typeface="Consolas" panose="020B0609020204030204" pitchFamily="49" charset="0"/>
              </a:rPr>
              <a:t>bash_command</a:t>
            </a:r>
            <a:r>
              <a:rPr lang="en-US" sz="1400">
                <a:latin typeface="Consolas" panose="020B0609020204030204" pitchFamily="49" charset="0"/>
                <a:cs typeface="Consolas" panose="020B0609020204030204" pitchFamily="49" charset="0"/>
              </a:rPr>
              <a:t>=</a:t>
            </a:r>
            <a:r>
              <a:rPr lang="en-US" sz="1400">
                <a:solidFill>
                  <a:srgbClr val="008080"/>
                </a:solidFill>
                <a:latin typeface="Consolas" panose="020B0609020204030204" pitchFamily="49" charset="0"/>
                <a:cs typeface="Consolas" panose="020B0609020204030204" pitchFamily="49" charset="0"/>
              </a:rPr>
              <a:t>"echo {{ </a:t>
            </a:r>
            <a:r>
              <a:rPr lang="en-US" sz="1400" err="1">
                <a:solidFill>
                  <a:srgbClr val="008080"/>
                </a:solidFill>
                <a:latin typeface="Consolas" panose="020B0609020204030204" pitchFamily="49" charset="0"/>
                <a:cs typeface="Consolas" panose="020B0609020204030204" pitchFamily="49" charset="0"/>
              </a:rPr>
              <a:t>execution_date</a:t>
            </a:r>
            <a:r>
              <a:rPr lang="en-US" sz="1400">
                <a:solidFill>
                  <a:srgbClr val="008080"/>
                </a:solidFill>
                <a:latin typeface="Consolas" panose="020B0609020204030204" pitchFamily="49" charset="0"/>
                <a:cs typeface="Consolas" panose="020B0609020204030204" pitchFamily="49" charset="0"/>
              </a:rPr>
              <a:t>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a:t>
            </a:r>
          </a:p>
        </p:txBody>
      </p:sp>
      <p:sp>
        <p:nvSpPr>
          <p:cNvPr id="8" name="Rectangle 7">
            <a:extLst>
              <a:ext uri="{FF2B5EF4-FFF2-40B4-BE49-F238E27FC236}">
                <a16:creationId xmlns:a16="http://schemas.microsoft.com/office/drawing/2014/main" id="{814A2BA7-F7D9-7939-6654-0086CB3ABC50}"/>
              </a:ext>
            </a:extLst>
          </p:cNvPr>
          <p:cNvSpPr/>
          <p:nvPr/>
        </p:nvSpPr>
        <p:spPr>
          <a:xfrm>
            <a:off x="6020958" y="4343405"/>
            <a:ext cx="4725899" cy="954107"/>
          </a:xfrm>
          <a:prstGeom prst="rect">
            <a:avLst/>
          </a:prstGeom>
        </p:spPr>
        <p:txBody>
          <a:bodyPr wrap="square" anchor="t">
            <a:spAutoFit/>
          </a:bodyPr>
          <a:lstStyle/>
          <a:p>
            <a:r>
              <a:rPr lang="en-US" sz="1400" err="1">
                <a:latin typeface="Consolas"/>
                <a:cs typeface="Consolas" panose="020B0609020204030204" pitchFamily="49" charset="0"/>
              </a:rPr>
              <a:t>print_exec_date</a:t>
            </a:r>
            <a:r>
              <a:rPr lang="en-US" sz="1400">
                <a:latin typeface="Consolas"/>
                <a:cs typeface="Consolas" panose="020B0609020204030204" pitchFamily="49" charset="0"/>
              </a:rPr>
              <a:t> = </a:t>
            </a:r>
            <a:r>
              <a:rPr lang="en-US" sz="1400" b="1" err="1">
                <a:latin typeface="Consolas"/>
                <a:cs typeface="Consolas" panose="020B0609020204030204" pitchFamily="49" charset="0"/>
              </a:rPr>
              <a:t>PythonOperator</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err="1">
                <a:solidFill>
                  <a:srgbClr val="660099"/>
                </a:solidFill>
                <a:latin typeface="Consolas"/>
                <a:cs typeface="Consolas" panose="020B0609020204030204" pitchFamily="49" charset="0"/>
              </a:rPr>
              <a:t>task_id</a:t>
            </a:r>
            <a:r>
              <a:rPr lang="en-US" sz="1400">
                <a:latin typeface="Consolas"/>
                <a:cs typeface="Consolas" panose="020B0609020204030204" pitchFamily="49" charset="0"/>
              </a:rPr>
              <a:t>=</a:t>
            </a:r>
            <a:r>
              <a:rPr lang="en-US" sz="1400">
                <a:solidFill>
                  <a:srgbClr val="008080"/>
                </a:solidFill>
                <a:latin typeface="Consolas"/>
                <a:cs typeface="Consolas" panose="020B0609020204030204" pitchFamily="49" charset="0"/>
              </a:rPr>
              <a:t>"</a:t>
            </a:r>
            <a:r>
              <a:rPr lang="en-US" sz="1400" err="1">
                <a:solidFill>
                  <a:srgbClr val="008080"/>
                </a:solidFill>
                <a:latin typeface="Consolas"/>
                <a:cs typeface="Consolas" panose="020B0609020204030204" pitchFamily="49" charset="0"/>
              </a:rPr>
              <a:t>demo_templating</a:t>
            </a:r>
            <a:r>
              <a:rPr lang="en-US" sz="1400">
                <a:solidFill>
                  <a:srgbClr val="008080"/>
                </a:solidFill>
                <a:latin typeface="Consolas"/>
                <a:cs typeface="Consolas" panose="020B0609020204030204" pitchFamily="49" charset="0"/>
              </a:rPr>
              <a:t>"</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err="1">
                <a:solidFill>
                  <a:srgbClr val="660099"/>
                </a:solidFill>
                <a:latin typeface="Consolas"/>
                <a:cs typeface="Consolas" panose="020B0609020204030204" pitchFamily="49" charset="0"/>
              </a:rPr>
              <a:t>python_callable</a:t>
            </a:r>
            <a:r>
              <a:rPr lang="en-US" sz="1400">
                <a:latin typeface="Consolas"/>
                <a:cs typeface="Consolas" panose="020B0609020204030204" pitchFamily="49" charset="0"/>
              </a:rPr>
              <a:t>=_</a:t>
            </a:r>
            <a:r>
              <a:rPr lang="en-US" sz="1400" err="1">
                <a:latin typeface="Consolas"/>
                <a:cs typeface="Consolas" panose="020B0609020204030204" pitchFamily="49" charset="0"/>
              </a:rPr>
              <a:t>print_exec_date</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a:t>
            </a:r>
          </a:p>
        </p:txBody>
      </p:sp>
      <p:sp>
        <p:nvSpPr>
          <p:cNvPr id="9" name="Rectangle 8">
            <a:extLst>
              <a:ext uri="{FF2B5EF4-FFF2-40B4-BE49-F238E27FC236}">
                <a16:creationId xmlns:a16="http://schemas.microsoft.com/office/drawing/2014/main" id="{2EC67F49-FA46-962E-383B-EFF2F92F66AB}"/>
              </a:ext>
            </a:extLst>
          </p:cNvPr>
          <p:cNvSpPr/>
          <p:nvPr/>
        </p:nvSpPr>
        <p:spPr>
          <a:xfrm>
            <a:off x="6020958" y="2831978"/>
            <a:ext cx="3444240" cy="523220"/>
          </a:xfrm>
          <a:prstGeom prst="rect">
            <a:avLst/>
          </a:prstGeom>
          <a:solidFill>
            <a:srgbClr val="FF0000">
              <a:alpha val="5098"/>
            </a:srgbClr>
          </a:solidFill>
          <a:ln w="28575">
            <a:solidFill>
              <a:srgbClr val="FF0000"/>
            </a:solidFill>
          </a:ln>
        </p:spPr>
        <p:txBody>
          <a:bodyPr wrap="square">
            <a:spAutoFit/>
          </a:bodyPr>
          <a:lstStyle/>
          <a:p>
            <a:r>
              <a:rPr lang="en-US" sz="1400">
                <a:solidFill>
                  <a:srgbClr val="000080"/>
                </a:solidFill>
                <a:latin typeface="Consolas"/>
                <a:cs typeface="Consolas" panose="020B0609020204030204" pitchFamily="49" charset="0"/>
              </a:rPr>
              <a:t>def </a:t>
            </a:r>
            <a:r>
              <a:rPr lang="en-US" sz="1400">
                <a:latin typeface="Consolas"/>
                <a:cs typeface="Consolas" panose="020B0609020204030204" pitchFamily="49" charset="0"/>
              </a:rPr>
              <a:t>_</a:t>
            </a:r>
            <a:r>
              <a:rPr lang="en-US" sz="1400" err="1">
                <a:latin typeface="Consolas"/>
                <a:cs typeface="Consolas" panose="020B0609020204030204" pitchFamily="49" charset="0"/>
              </a:rPr>
              <a:t>print_exec_date</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a:solidFill>
                  <a:srgbClr val="000080"/>
                </a:solidFill>
                <a:latin typeface="Consolas"/>
                <a:cs typeface="Consolas" panose="020B0609020204030204" pitchFamily="49" charset="0"/>
              </a:rPr>
              <a:t>print</a:t>
            </a:r>
            <a:r>
              <a:rPr lang="en-US" sz="1400">
                <a:latin typeface="Consolas"/>
                <a:cs typeface="Consolas" panose="020B0609020204030204" pitchFamily="49" charset="0"/>
              </a:rPr>
              <a:t>(</a:t>
            </a:r>
            <a:r>
              <a:rPr lang="en-US" sz="1400">
                <a:solidFill>
                  <a:srgbClr val="008080"/>
                </a:solidFill>
                <a:latin typeface="Consolas"/>
                <a:cs typeface="Consolas" panose="020B0609020204030204" pitchFamily="49" charset="0"/>
              </a:rPr>
              <a:t>"{{ </a:t>
            </a:r>
            <a:r>
              <a:rPr lang="en-US" sz="1400" err="1">
                <a:solidFill>
                  <a:srgbClr val="008080"/>
                </a:solidFill>
                <a:latin typeface="Consolas"/>
                <a:cs typeface="Consolas" panose="020B0609020204030204" pitchFamily="49" charset="0"/>
              </a:rPr>
              <a:t>execution_date</a:t>
            </a:r>
            <a:r>
              <a:rPr lang="en-US" sz="1400">
                <a:solidFill>
                  <a:srgbClr val="008080"/>
                </a:solidFill>
                <a:latin typeface="Consolas"/>
                <a:cs typeface="Consolas" panose="020B0609020204030204" pitchFamily="49" charset="0"/>
              </a:rPr>
              <a:t> }}"</a:t>
            </a:r>
            <a:r>
              <a:rPr lang="en-US" sz="1400">
                <a:latin typeface="Consolas"/>
                <a:cs typeface="Consolas" panose="020B0609020204030204" pitchFamily="49" charset="0"/>
              </a:rPr>
              <a:t>)</a:t>
            </a:r>
            <a:endParaRPr lang="en-US" sz="1400" b="1">
              <a:solidFill>
                <a:srgbClr val="000080"/>
              </a:solidFill>
              <a:latin typeface="Consolas"/>
              <a:cs typeface="Consolas" panose="020B0609020204030204" pitchFamily="49" charset="0"/>
            </a:endParaRPr>
          </a:p>
        </p:txBody>
      </p:sp>
      <p:sp>
        <p:nvSpPr>
          <p:cNvPr id="10" name="TextBox 9">
            <a:extLst>
              <a:ext uri="{FF2B5EF4-FFF2-40B4-BE49-F238E27FC236}">
                <a16:creationId xmlns:a16="http://schemas.microsoft.com/office/drawing/2014/main" id="{08E68633-A40A-0A40-4F07-8C0BEE51792F}"/>
              </a:ext>
            </a:extLst>
          </p:cNvPr>
          <p:cNvSpPr txBox="1"/>
          <p:nvPr/>
        </p:nvSpPr>
        <p:spPr>
          <a:xfrm>
            <a:off x="9888220" y="2908922"/>
            <a:ext cx="1940560" cy="369332"/>
          </a:xfrm>
          <a:prstGeom prst="rect">
            <a:avLst/>
          </a:prstGeom>
          <a:noFill/>
        </p:spPr>
        <p:txBody>
          <a:bodyPr wrap="square" rtlCol="0">
            <a:spAutoFit/>
          </a:bodyPr>
          <a:lstStyle/>
          <a:p>
            <a:r>
              <a:rPr lang="en-GB">
                <a:solidFill>
                  <a:srgbClr val="FF0000"/>
                </a:solidFill>
              </a:rPr>
              <a:t>T</a:t>
            </a:r>
            <a:r>
              <a:rPr lang="en-NL">
                <a:solidFill>
                  <a:srgbClr val="FF0000"/>
                </a:solidFill>
              </a:rPr>
              <a:t>his does </a:t>
            </a:r>
            <a:r>
              <a:rPr lang="en-NL" i="1">
                <a:solidFill>
                  <a:srgbClr val="FF0000"/>
                </a:solidFill>
              </a:rPr>
              <a:t>not</a:t>
            </a:r>
            <a:r>
              <a:rPr lang="en-NL">
                <a:solidFill>
                  <a:srgbClr val="FF0000"/>
                </a:solidFill>
              </a:rPr>
              <a:t> work</a:t>
            </a:r>
          </a:p>
        </p:txBody>
      </p:sp>
      <p:cxnSp>
        <p:nvCxnSpPr>
          <p:cNvPr id="12" name="Straight Arrow Connector 11">
            <a:extLst>
              <a:ext uri="{FF2B5EF4-FFF2-40B4-BE49-F238E27FC236}">
                <a16:creationId xmlns:a16="http://schemas.microsoft.com/office/drawing/2014/main" id="{5E8D3DF4-C728-04CF-270A-AEE9C3CC0B99}"/>
              </a:ext>
            </a:extLst>
          </p:cNvPr>
          <p:cNvCxnSpPr>
            <a:cxnSpLocks/>
            <a:stCxn id="10" idx="1"/>
            <a:endCxn id="9" idx="3"/>
          </p:cNvCxnSpPr>
          <p:nvPr/>
        </p:nvCxnSpPr>
        <p:spPr>
          <a:xfrm flipH="1">
            <a:off x="9465198" y="3093588"/>
            <a:ext cx="4230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F949D7-1AEA-ABAE-A0BA-9DC988246303}"/>
              </a:ext>
            </a:extLst>
          </p:cNvPr>
          <p:cNvSpPr txBox="1"/>
          <p:nvPr/>
        </p:nvSpPr>
        <p:spPr>
          <a:xfrm>
            <a:off x="10253980" y="3610031"/>
            <a:ext cx="1574800" cy="369332"/>
          </a:xfrm>
          <a:prstGeom prst="rect">
            <a:avLst/>
          </a:prstGeom>
          <a:noFill/>
        </p:spPr>
        <p:txBody>
          <a:bodyPr wrap="square" rtlCol="0">
            <a:spAutoFit/>
          </a:bodyPr>
          <a:lstStyle/>
          <a:p>
            <a:r>
              <a:rPr lang="en-GB"/>
              <a:t>T</a:t>
            </a:r>
            <a:r>
              <a:rPr lang="en-NL"/>
              <a:t>his does work</a:t>
            </a:r>
          </a:p>
        </p:txBody>
      </p:sp>
      <p:cxnSp>
        <p:nvCxnSpPr>
          <p:cNvPr id="14" name="Straight Arrow Connector 13">
            <a:extLst>
              <a:ext uri="{FF2B5EF4-FFF2-40B4-BE49-F238E27FC236}">
                <a16:creationId xmlns:a16="http://schemas.microsoft.com/office/drawing/2014/main" id="{5C7C3D2E-3191-5000-EBEC-CF895201B0DD}"/>
              </a:ext>
            </a:extLst>
          </p:cNvPr>
          <p:cNvCxnSpPr>
            <a:cxnSpLocks/>
            <a:stCxn id="13" idx="1"/>
            <a:endCxn id="15" idx="3"/>
          </p:cNvCxnSpPr>
          <p:nvPr/>
        </p:nvCxnSpPr>
        <p:spPr>
          <a:xfrm flipH="1">
            <a:off x="9749678" y="3794697"/>
            <a:ext cx="5043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7BD288-0C71-AF63-D9B5-4870F0A80BA1}"/>
              </a:ext>
            </a:extLst>
          </p:cNvPr>
          <p:cNvSpPr/>
          <p:nvPr/>
        </p:nvSpPr>
        <p:spPr>
          <a:xfrm>
            <a:off x="6020958" y="3533087"/>
            <a:ext cx="3728720" cy="523220"/>
          </a:xfrm>
          <a:prstGeom prst="rect">
            <a:avLst/>
          </a:prstGeom>
        </p:spPr>
        <p:txBody>
          <a:bodyPr wrap="square">
            <a:spAutoFit/>
          </a:bodyPr>
          <a:lstStyle/>
          <a:p>
            <a:r>
              <a:rPr lang="en-US" sz="1400">
                <a:solidFill>
                  <a:srgbClr val="000080"/>
                </a:solidFill>
                <a:latin typeface="Consolas"/>
                <a:cs typeface="Consolas" panose="020B0609020204030204" pitchFamily="49" charset="0"/>
              </a:rPr>
              <a:t>def _</a:t>
            </a:r>
            <a:r>
              <a:rPr lang="en-US" sz="1400" err="1">
                <a:latin typeface="Consolas"/>
                <a:cs typeface="Consolas" panose="020B0609020204030204" pitchFamily="49" charset="0"/>
              </a:rPr>
              <a:t>print_exec_date</a:t>
            </a:r>
            <a:r>
              <a:rPr lang="en-US" sz="1400">
                <a:latin typeface="Consolas"/>
                <a:cs typeface="Consolas" panose="020B0609020204030204" pitchFamily="49" charset="0"/>
              </a:rPr>
              <a:t>(**context):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a:solidFill>
                  <a:srgbClr val="000080"/>
                </a:solidFill>
                <a:latin typeface="Consolas"/>
                <a:cs typeface="Consolas" panose="020B0609020204030204" pitchFamily="49" charset="0"/>
              </a:rPr>
              <a:t>print</a:t>
            </a:r>
            <a:r>
              <a:rPr lang="en-US" sz="1400">
                <a:latin typeface="Consolas"/>
                <a:cs typeface="Consolas" panose="020B0609020204030204" pitchFamily="49" charset="0"/>
              </a:rPr>
              <a:t>(context[</a:t>
            </a:r>
            <a:r>
              <a:rPr lang="en-US" sz="1400">
                <a:solidFill>
                  <a:srgbClr val="008080"/>
                </a:solidFill>
                <a:latin typeface="Consolas"/>
                <a:cs typeface="Consolas" panose="020B0609020204030204" pitchFamily="49" charset="0"/>
              </a:rPr>
              <a:t>"</a:t>
            </a:r>
            <a:r>
              <a:rPr lang="en-US" sz="1400" err="1">
                <a:solidFill>
                  <a:srgbClr val="008080"/>
                </a:solidFill>
                <a:latin typeface="Consolas"/>
                <a:cs typeface="Consolas" panose="020B0609020204030204" pitchFamily="49" charset="0"/>
              </a:rPr>
              <a:t>execution_date</a:t>
            </a:r>
            <a:r>
              <a:rPr lang="en-US" sz="1400">
                <a:solidFill>
                  <a:srgbClr val="008080"/>
                </a:solidFill>
                <a:latin typeface="Consolas"/>
                <a:cs typeface="Consolas" panose="020B0609020204030204" pitchFamily="49" charset="0"/>
              </a:rPr>
              <a:t>"</a:t>
            </a:r>
            <a:r>
              <a:rPr lang="en-US" sz="1400">
                <a:latin typeface="Consolas"/>
                <a:cs typeface="Consolas" panose="020B0609020204030204" pitchFamily="49" charset="0"/>
              </a:rPr>
              <a:t>])</a:t>
            </a:r>
            <a:endParaRPr lang="en-US" sz="1400">
              <a:latin typeface="Consolas"/>
            </a:endParaRPr>
          </a:p>
        </p:txBody>
      </p:sp>
    </p:spTree>
    <p:extLst>
      <p:ext uri="{BB962C8B-B14F-4D97-AF65-F5344CB8AC3E}">
        <p14:creationId xmlns:p14="http://schemas.microsoft.com/office/powerpoint/2010/main" val="2733645914"/>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3">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err="1">
                <a:latin typeface="Proxima Nova" panose="020B0503030502060204" pitchFamily="34" charset="0"/>
              </a:rPr>
              <a:t>python_callable</a:t>
            </a:r>
            <a:r>
              <a:rPr lang="en-US" sz="3200" b="1">
                <a:latin typeface="Proxima Nova" panose="020B0503030502060204" pitchFamily="34" charset="0"/>
              </a:rPr>
              <a:t> vs </a:t>
            </a:r>
            <a:r>
              <a:rPr lang="en-US" sz="3200" b="1" err="1">
                <a:latin typeface="Proxima Nova" panose="020B0503030502060204" pitchFamily="34" charset="0"/>
              </a:rPr>
              <a:t>templates_dict</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Content Placeholder 2">
            <a:extLst>
              <a:ext uri="{FF2B5EF4-FFF2-40B4-BE49-F238E27FC236}">
                <a16:creationId xmlns:a16="http://schemas.microsoft.com/office/drawing/2014/main" id="{7E7675FE-97DE-A7B2-82B9-92F563085661}"/>
              </a:ext>
            </a:extLst>
          </p:cNvPr>
          <p:cNvSpPr txBox="1">
            <a:spLocks/>
          </p:cNvSpPr>
          <p:nvPr/>
        </p:nvSpPr>
        <p:spPr>
          <a:xfrm>
            <a:off x="838200" y="161902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a:latin typeface="Proxima Nova" panose="020B0503030502060204" pitchFamily="34" charset="0"/>
              </a:rPr>
              <a:t>Python callable takes code </a:t>
            </a:r>
          </a:p>
          <a:p>
            <a:r>
              <a:rPr lang="en-GB">
                <a:latin typeface="Proxima Nova" panose="020B0503030502060204" pitchFamily="34" charset="0"/>
              </a:rPr>
              <a:t>T</a:t>
            </a:r>
            <a:r>
              <a:rPr lang="en-NL">
                <a:latin typeface="Proxima Nova" panose="020B0503030502060204" pitchFamily="34" charset="0"/>
              </a:rPr>
              <a:t>he values in templates_dict are templated strings</a:t>
            </a:r>
          </a:p>
        </p:txBody>
      </p:sp>
      <p:sp>
        <p:nvSpPr>
          <p:cNvPr id="17" name="Rectangle 16">
            <a:extLst>
              <a:ext uri="{FF2B5EF4-FFF2-40B4-BE49-F238E27FC236}">
                <a16:creationId xmlns:a16="http://schemas.microsoft.com/office/drawing/2014/main" id="{29425779-C979-AD70-B3F3-247F7255332F}"/>
              </a:ext>
            </a:extLst>
          </p:cNvPr>
          <p:cNvSpPr/>
          <p:nvPr/>
        </p:nvSpPr>
        <p:spPr>
          <a:xfrm>
            <a:off x="1659920" y="3977020"/>
            <a:ext cx="5444968" cy="1815882"/>
          </a:xfrm>
          <a:prstGeom prst="rect">
            <a:avLst/>
          </a:prstGeom>
        </p:spPr>
        <p:txBody>
          <a:bodyPr wrap="square" anchor="t">
            <a:spAutoFit/>
          </a:bodyPr>
          <a:lstStyle/>
          <a:p>
            <a:r>
              <a:rPr lang="en-US" sz="1400" err="1">
                <a:latin typeface="Consolas"/>
                <a:cs typeface="Consolas" panose="020B0609020204030204" pitchFamily="49" charset="0"/>
              </a:rPr>
              <a:t>print_exec_date</a:t>
            </a:r>
            <a:r>
              <a:rPr lang="en-US" sz="1400">
                <a:latin typeface="Consolas"/>
                <a:cs typeface="Consolas" panose="020B0609020204030204" pitchFamily="49" charset="0"/>
              </a:rPr>
              <a:t> = </a:t>
            </a:r>
            <a:r>
              <a:rPr lang="en-US" sz="1400" b="1" err="1">
                <a:latin typeface="Consolas"/>
                <a:cs typeface="Consolas" panose="020B0609020204030204" pitchFamily="49" charset="0"/>
              </a:rPr>
              <a:t>PythonOperator</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err="1">
                <a:solidFill>
                  <a:srgbClr val="660099"/>
                </a:solidFill>
                <a:latin typeface="Consolas"/>
                <a:cs typeface="Consolas" panose="020B0609020204030204" pitchFamily="49" charset="0"/>
              </a:rPr>
              <a:t>task_id</a:t>
            </a:r>
            <a:r>
              <a:rPr lang="en-US" sz="1400">
                <a:latin typeface="Consolas"/>
                <a:cs typeface="Consolas" panose="020B0609020204030204" pitchFamily="49" charset="0"/>
              </a:rPr>
              <a:t>=</a:t>
            </a:r>
            <a:r>
              <a:rPr lang="en-US" sz="1400">
                <a:solidFill>
                  <a:srgbClr val="008080"/>
                </a:solidFill>
                <a:latin typeface="Consolas"/>
                <a:cs typeface="Consolas" panose="020B0609020204030204" pitchFamily="49" charset="0"/>
              </a:rPr>
              <a:t>"</a:t>
            </a:r>
            <a:r>
              <a:rPr lang="en-US" sz="1400" err="1">
                <a:solidFill>
                  <a:srgbClr val="008080"/>
                </a:solidFill>
                <a:latin typeface="Consolas"/>
                <a:cs typeface="Consolas" panose="020B0609020204030204" pitchFamily="49" charset="0"/>
              </a:rPr>
              <a:t>demo_templating</a:t>
            </a:r>
            <a:r>
              <a:rPr lang="en-US" sz="1400">
                <a:solidFill>
                  <a:srgbClr val="008080"/>
                </a:solidFill>
                <a:latin typeface="Consolas"/>
                <a:cs typeface="Consolas" panose="020B0609020204030204" pitchFamily="49" charset="0"/>
              </a:rPr>
              <a:t>"</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err="1">
                <a:solidFill>
                  <a:srgbClr val="660099"/>
                </a:solidFill>
                <a:latin typeface="Consolas"/>
                <a:cs typeface="Consolas" panose="020B0609020204030204" pitchFamily="49" charset="0"/>
              </a:rPr>
              <a:t>python_callable</a:t>
            </a:r>
            <a:r>
              <a:rPr lang="en-US" sz="1400">
                <a:latin typeface="Consolas"/>
                <a:cs typeface="Consolas" panose="020B0609020204030204" pitchFamily="49" charset="0"/>
              </a:rPr>
              <a:t>=_</a:t>
            </a:r>
            <a:r>
              <a:rPr lang="en-US" sz="1400" err="1">
                <a:latin typeface="Consolas"/>
                <a:cs typeface="Consolas" panose="020B0609020204030204" pitchFamily="49" charset="0"/>
              </a:rPr>
              <a:t>print_exec_date</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err="1">
                <a:solidFill>
                  <a:srgbClr val="660099"/>
                </a:solidFill>
                <a:latin typeface="Consolas"/>
                <a:cs typeface="Consolas" panose="020B0609020204030204" pitchFamily="49" charset="0"/>
              </a:rPr>
              <a:t>provide_context</a:t>
            </a:r>
            <a:r>
              <a:rPr lang="en-US" sz="1400">
                <a:latin typeface="Consolas"/>
                <a:cs typeface="Consolas" panose="020B0609020204030204" pitchFamily="49" charset="0"/>
              </a:rPr>
              <a:t>=</a:t>
            </a:r>
            <a:r>
              <a:rPr lang="en-US" sz="1400">
                <a:solidFill>
                  <a:srgbClr val="000080"/>
                </a:solidFill>
                <a:latin typeface="Consolas"/>
                <a:cs typeface="Consolas" panose="020B0609020204030204" pitchFamily="49" charset="0"/>
              </a:rPr>
              <a:t>True</a:t>
            </a:r>
            <a:r>
              <a:rPr lang="en-US" sz="1400">
                <a:latin typeface="Consolas"/>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a:t>
            </a:r>
            <a:r>
              <a:rPr lang="en-US" sz="1400" err="1">
                <a:solidFill>
                  <a:srgbClr val="660099"/>
                </a:solidFill>
                <a:latin typeface="Consolas"/>
                <a:cs typeface="Consolas" panose="020B0609020204030204" pitchFamily="49" charset="0"/>
              </a:rPr>
              <a:t>templates_dict</a:t>
            </a:r>
            <a:r>
              <a:rPr lang="en-US" sz="1400">
                <a:latin typeface="Consolas"/>
                <a:cs typeface="Consolas" panose="020B0609020204030204" pitchFamily="49" charset="0"/>
              </a:rPr>
              <a:t>={</a:t>
            </a:r>
          </a:p>
          <a:p>
            <a:r>
              <a:rPr lang="en-US" sz="1400">
                <a:latin typeface="Consolas"/>
                <a:cs typeface="Consolas" panose="020B0609020204030204" pitchFamily="49" charset="0"/>
              </a:rPr>
              <a:t>        </a:t>
            </a:r>
            <a:r>
              <a:rPr lang="en-US" sz="1400">
                <a:solidFill>
                  <a:srgbClr val="008080"/>
                </a:solidFill>
                <a:latin typeface="Consolas"/>
                <a:cs typeface="Consolas" panose="020B0609020204030204" pitchFamily="49" charset="0"/>
              </a:rPr>
              <a:t>“</a:t>
            </a:r>
            <a:r>
              <a:rPr lang="en-US" sz="1400" err="1">
                <a:solidFill>
                  <a:srgbClr val="008080"/>
                </a:solidFill>
                <a:latin typeface="Consolas"/>
                <a:cs typeface="Consolas" panose="020B0609020204030204" pitchFamily="49" charset="0"/>
              </a:rPr>
              <a:t>execution_date</a:t>
            </a:r>
            <a:r>
              <a:rPr lang="en-US" sz="1400">
                <a:solidFill>
                  <a:srgbClr val="008080"/>
                </a:solidFill>
                <a:latin typeface="Consolas"/>
                <a:cs typeface="Consolas" panose="020B0609020204030204" pitchFamily="49" charset="0"/>
              </a:rPr>
              <a:t>”: “{{ </a:t>
            </a:r>
            <a:r>
              <a:rPr lang="en-US" sz="1400" err="1">
                <a:solidFill>
                  <a:srgbClr val="008080"/>
                </a:solidFill>
                <a:latin typeface="Consolas"/>
                <a:cs typeface="Consolas" panose="020B0609020204030204" pitchFamily="49" charset="0"/>
              </a:rPr>
              <a:t>execution_date</a:t>
            </a:r>
            <a:r>
              <a:rPr lang="en-US" sz="1400">
                <a:solidFill>
                  <a:srgbClr val="008080"/>
                </a:solidFill>
                <a:latin typeface="Consolas"/>
                <a:cs typeface="Consolas" panose="020B0609020204030204" pitchFamily="49" charset="0"/>
              </a:rPr>
              <a:t> }}”</a:t>
            </a:r>
            <a:endParaRPr lang="en-US" sz="1400">
              <a:latin typeface="Consolas"/>
              <a:cs typeface="Consolas" panose="020B0609020204030204" pitchFamily="49" charset="0"/>
            </a:endParaRPr>
          </a:p>
          <a:p>
            <a:r>
              <a:rPr lang="en-US" sz="1400">
                <a:latin typeface="Consolas"/>
                <a:cs typeface="Consolas" panose="020B0609020204030204" pitchFamily="49" charset="0"/>
              </a:rPr>
              <a:t>    },</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a:t>
            </a:r>
          </a:p>
        </p:txBody>
      </p:sp>
      <p:sp>
        <p:nvSpPr>
          <p:cNvPr id="18" name="Rectangle 17">
            <a:extLst>
              <a:ext uri="{FF2B5EF4-FFF2-40B4-BE49-F238E27FC236}">
                <a16:creationId xmlns:a16="http://schemas.microsoft.com/office/drawing/2014/main" id="{7EBC9A37-7B41-7909-49FA-43C78287F5C5}"/>
              </a:ext>
            </a:extLst>
          </p:cNvPr>
          <p:cNvSpPr/>
          <p:nvPr/>
        </p:nvSpPr>
        <p:spPr>
          <a:xfrm>
            <a:off x="1659920" y="3179582"/>
            <a:ext cx="5517580" cy="523220"/>
          </a:xfrm>
          <a:prstGeom prst="rect">
            <a:avLst/>
          </a:prstGeom>
        </p:spPr>
        <p:txBody>
          <a:bodyPr wrap="square">
            <a:spAutoFit/>
          </a:bodyPr>
          <a:lstStyle/>
          <a:p>
            <a:r>
              <a:rPr lang="en-US" sz="1400">
                <a:solidFill>
                  <a:srgbClr val="000080"/>
                </a:solidFill>
                <a:latin typeface="Consolas"/>
                <a:cs typeface="Consolas" panose="020B0609020204030204" pitchFamily="49" charset="0"/>
              </a:rPr>
              <a:t>def _</a:t>
            </a:r>
            <a:r>
              <a:rPr lang="en-US" sz="1400" err="1">
                <a:latin typeface="Consolas"/>
                <a:cs typeface="Consolas" panose="020B0609020204030204" pitchFamily="49" charset="0"/>
              </a:rPr>
              <a:t>print_exec_date</a:t>
            </a:r>
            <a:r>
              <a:rPr lang="en-US" sz="1400">
                <a:latin typeface="Consolas"/>
                <a:cs typeface="Consolas" panose="020B0609020204030204" pitchFamily="49" charset="0"/>
              </a:rPr>
              <a:t>(**context):</a:t>
            </a:r>
            <a:br>
              <a:rPr lang="en-US" sz="1400">
                <a:latin typeface="Consolas" panose="020B0609020204030204" pitchFamily="49" charset="0"/>
                <a:cs typeface="Consolas" panose="020B0609020204030204" pitchFamily="49" charset="0"/>
              </a:rPr>
            </a:br>
            <a:r>
              <a:rPr lang="en-US" sz="1400">
                <a:latin typeface="Consolas"/>
                <a:cs typeface="Consolas" panose="020B0609020204030204" pitchFamily="49" charset="0"/>
              </a:rPr>
              <a:t>    </a:t>
            </a:r>
            <a:r>
              <a:rPr lang="en-US" sz="1400">
                <a:solidFill>
                  <a:srgbClr val="000080"/>
                </a:solidFill>
                <a:latin typeface="Consolas"/>
                <a:cs typeface="Consolas" panose="020B0609020204030204" pitchFamily="49" charset="0"/>
              </a:rPr>
              <a:t>print</a:t>
            </a:r>
            <a:r>
              <a:rPr lang="en-US" sz="1400">
                <a:latin typeface="Consolas"/>
                <a:cs typeface="Consolas" panose="020B0609020204030204" pitchFamily="49" charset="0"/>
              </a:rPr>
              <a:t>(context[</a:t>
            </a:r>
            <a:r>
              <a:rPr lang="en-US" sz="1400">
                <a:solidFill>
                  <a:srgbClr val="008080"/>
                </a:solidFill>
                <a:latin typeface="Consolas"/>
                <a:cs typeface="Consolas" panose="020B0609020204030204" pitchFamily="49" charset="0"/>
              </a:rPr>
              <a:t>“</a:t>
            </a:r>
            <a:r>
              <a:rPr lang="en-US" sz="1400" err="1">
                <a:solidFill>
                  <a:srgbClr val="008080"/>
                </a:solidFill>
                <a:latin typeface="Consolas"/>
                <a:cs typeface="Consolas" panose="020B0609020204030204" pitchFamily="49" charset="0"/>
              </a:rPr>
              <a:t>templates_dict</a:t>
            </a:r>
            <a:r>
              <a:rPr lang="en-US" sz="1400">
                <a:solidFill>
                  <a:srgbClr val="008080"/>
                </a:solidFill>
                <a:latin typeface="Consolas"/>
                <a:cs typeface="Consolas" panose="020B0609020204030204" pitchFamily="49" charset="0"/>
              </a:rPr>
              <a:t>"</a:t>
            </a:r>
            <a:r>
              <a:rPr lang="en-US" sz="1400">
                <a:latin typeface="Consolas"/>
                <a:cs typeface="Consolas" panose="020B0609020204030204" pitchFamily="49" charset="0"/>
              </a:rPr>
              <a:t>][</a:t>
            </a:r>
            <a:r>
              <a:rPr lang="en-US" sz="1400">
                <a:solidFill>
                  <a:srgbClr val="008080"/>
                </a:solidFill>
                <a:latin typeface="Consolas"/>
                <a:cs typeface="Consolas" panose="020B0609020204030204" pitchFamily="49" charset="0"/>
              </a:rPr>
              <a:t>”</a:t>
            </a:r>
            <a:r>
              <a:rPr lang="en-US" sz="1400" err="1">
                <a:solidFill>
                  <a:srgbClr val="008080"/>
                </a:solidFill>
                <a:latin typeface="Consolas"/>
                <a:cs typeface="Consolas" panose="020B0609020204030204" pitchFamily="49" charset="0"/>
              </a:rPr>
              <a:t>execution_date</a:t>
            </a:r>
            <a:r>
              <a:rPr lang="en-US" sz="1400">
                <a:solidFill>
                  <a:srgbClr val="008080"/>
                </a:solidFill>
                <a:latin typeface="Consolas"/>
                <a:cs typeface="Consolas" panose="020B0609020204030204" pitchFamily="49" charset="0"/>
              </a:rPr>
              <a:t>”]</a:t>
            </a:r>
            <a:r>
              <a:rPr lang="en-US" sz="1400">
                <a:latin typeface="Consolas"/>
                <a:cs typeface="Consolas" panose="020B0609020204030204" pitchFamily="49" charset="0"/>
              </a:rPr>
              <a:t>)</a:t>
            </a:r>
            <a:endParaRPr lang="en-US" sz="1400">
              <a:latin typeface="Consolas"/>
            </a:endParaRPr>
          </a:p>
        </p:txBody>
      </p:sp>
      <p:pic>
        <p:nvPicPr>
          <p:cNvPr id="5122" name="Picture 2" descr="Confusion - Free people icons">
            <a:extLst>
              <a:ext uri="{FF2B5EF4-FFF2-40B4-BE49-F238E27FC236}">
                <a16:creationId xmlns:a16="http://schemas.microsoft.com/office/drawing/2014/main" id="{A96EF1EB-547C-7322-23F4-24E209315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015" y="721760"/>
            <a:ext cx="1158920" cy="115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082485"/>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ocket Images - Free Download on Freepik">
            <a:extLst>
              <a:ext uri="{FF2B5EF4-FFF2-40B4-BE49-F238E27FC236}">
                <a16:creationId xmlns:a16="http://schemas.microsoft.com/office/drawing/2014/main" id="{564B4A11-5325-611E-A4B7-BAF11EB84DD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511" t="14850" r="14198" b="19885"/>
          <a:stretch/>
        </p:blipFill>
        <p:spPr bwMode="auto">
          <a:xfrm>
            <a:off x="944135" y="5411980"/>
            <a:ext cx="1063084" cy="101598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EAA1CD4-1009-05B5-567E-4F7CB2328B18}"/>
              </a:ext>
            </a:extLst>
          </p:cNvPr>
          <p:cNvSpPr>
            <a:spLocks noGrp="1"/>
          </p:cNvSpPr>
          <p:nvPr>
            <p:ph sz="quarter" idx="22"/>
          </p:nvPr>
        </p:nvSpPr>
        <p:spPr>
          <a:xfrm>
            <a:off x="780585" y="717991"/>
            <a:ext cx="7799732" cy="653171"/>
          </a:xfrm>
        </p:spPr>
        <p:txBody>
          <a:bodyPr lIns="91440" tIns="45720" rIns="91440" bIns="45720" anchor="t">
            <a:noAutofit/>
          </a:bodyPr>
          <a:lstStyle/>
          <a:p>
            <a:r>
              <a:rPr lang="en-US" sz="4000">
                <a:latin typeface="Proxima Nova Semibold"/>
              </a:rPr>
              <a:t>Exercise 3</a:t>
            </a:r>
          </a:p>
        </p:txBody>
      </p:sp>
      <p:sp>
        <p:nvSpPr>
          <p:cNvPr id="8" name="Content Placeholder 1">
            <a:extLst>
              <a:ext uri="{FF2B5EF4-FFF2-40B4-BE49-F238E27FC236}">
                <a16:creationId xmlns:a16="http://schemas.microsoft.com/office/drawing/2014/main" id="{BA52CA7D-AF86-04F7-7D07-21ECEEAC6963}"/>
              </a:ext>
            </a:extLst>
          </p:cNvPr>
          <p:cNvSpPr txBox="1">
            <a:spLocks/>
          </p:cNvSpPr>
          <p:nvPr/>
        </p:nvSpPr>
        <p:spPr>
          <a:xfrm>
            <a:off x="780585" y="1287781"/>
            <a:ext cx="7799732" cy="65317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6A1D58"/>
                </a:solidFill>
                <a:latin typeface="Proxima Nova Semibold" panose="02000506030000020004" pitchFamily="2" charset="0"/>
                <a:ea typeface="+mn-ea"/>
                <a:cs typeface="+mn-cs"/>
              </a:defRPr>
            </a:lvl1pPr>
            <a:lvl2pPr marL="457191"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2pPr>
            <a:lvl3pPr marL="914382"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3pPr>
            <a:lvl4pPr marL="1371574"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4pPr>
            <a:lvl5pPr marL="1828766"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roxima Nova" panose="020B0503030502060204" pitchFamily="34" charset="0"/>
              </a:rPr>
              <a:t>Let’s familiarize with the context</a:t>
            </a:r>
            <a:endParaRPr lang="en-NL">
              <a:latin typeface="Proxima Nova" panose="020B0503030502060204" pitchFamily="34" charset="0"/>
            </a:endParaRPr>
          </a:p>
        </p:txBody>
      </p:sp>
      <p:pic>
        <p:nvPicPr>
          <p:cNvPr id="12" name="Picture 11">
            <a:extLst>
              <a:ext uri="{FF2B5EF4-FFF2-40B4-BE49-F238E27FC236}">
                <a16:creationId xmlns:a16="http://schemas.microsoft.com/office/drawing/2014/main" id="{B821FA86-8B13-B8C3-9853-9DB32B2EC5CA}"/>
              </a:ext>
            </a:extLst>
          </p:cNvPr>
          <p:cNvPicPr/>
          <p:nvPr/>
        </p:nvPicPr>
        <p:blipFill>
          <a:blip r:embed="rId4">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9" name="Content Placeholder 2">
            <a:extLst>
              <a:ext uri="{FF2B5EF4-FFF2-40B4-BE49-F238E27FC236}">
                <a16:creationId xmlns:a16="http://schemas.microsoft.com/office/drawing/2014/main" id="{62826E27-2392-6D63-8DC5-9F60A3EA75E8}"/>
              </a:ext>
            </a:extLst>
          </p:cNvPr>
          <p:cNvSpPr txBox="1">
            <a:spLocks/>
          </p:cNvSpPr>
          <p:nvPr/>
        </p:nvSpPr>
        <p:spPr>
          <a:xfrm>
            <a:off x="838200" y="2061278"/>
            <a:ext cx="10515600" cy="33472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400" i="1"/>
              <a:t>Echo the following messages with the bash operator:</a:t>
            </a:r>
          </a:p>
          <a:p>
            <a:pPr lvl="1">
              <a:spcAft>
                <a:spcPts val="1200"/>
              </a:spcAft>
            </a:pPr>
            <a:r>
              <a:rPr lang="en-US" sz="2000" i="1"/>
              <a:t>“[task] is running in the [</a:t>
            </a:r>
            <a:r>
              <a:rPr lang="en-US" sz="2000" i="1" err="1"/>
              <a:t>dag</a:t>
            </a:r>
            <a:r>
              <a:rPr lang="en-US" sz="2000" i="1"/>
              <a:t>] pipeline”</a:t>
            </a:r>
            <a:endParaRPr lang="en-US" sz="3200" i="1"/>
          </a:p>
          <a:p>
            <a:pPr>
              <a:spcAft>
                <a:spcPts val="1200"/>
              </a:spcAft>
            </a:pPr>
            <a:r>
              <a:rPr lang="en-US" sz="2400" i="1"/>
              <a:t>Print the following messages with the python operator:</a:t>
            </a:r>
          </a:p>
          <a:p>
            <a:pPr lvl="1">
              <a:spcAft>
                <a:spcPts val="1200"/>
              </a:spcAft>
            </a:pPr>
            <a:r>
              <a:rPr lang="en-US" sz="2000" i="1"/>
              <a:t>“This script was executed at [date]”</a:t>
            </a:r>
          </a:p>
          <a:p>
            <a:pPr lvl="1">
              <a:spcAft>
                <a:spcPts val="1200"/>
              </a:spcAft>
            </a:pPr>
            <a:r>
              <a:rPr lang="en-US" sz="2000" i="1"/>
              <a:t>“Three days after execution is [date]”</a:t>
            </a:r>
          </a:p>
          <a:p>
            <a:pPr lvl="1">
              <a:spcAft>
                <a:spcPts val="1200"/>
              </a:spcAft>
            </a:pPr>
            <a:r>
              <a:rPr lang="en-US" sz="2000" i="1"/>
              <a:t>“This script run date is [date]”</a:t>
            </a:r>
          </a:p>
          <a:p>
            <a:pPr lvl="1">
              <a:spcAft>
                <a:spcPts val="1200"/>
              </a:spcAft>
            </a:pPr>
            <a:endParaRPr lang="en-NL" sz="2000" i="1"/>
          </a:p>
          <a:p>
            <a:pPr marL="457200" lvl="1" indent="0">
              <a:spcAft>
                <a:spcPts val="1200"/>
              </a:spcAft>
              <a:buNone/>
            </a:pPr>
            <a:endParaRPr lang="en-NL" sz="2000" i="1"/>
          </a:p>
          <a:p>
            <a:pPr marL="457200" indent="-457200">
              <a:lnSpc>
                <a:spcPct val="110000"/>
              </a:lnSpc>
              <a:spcAft>
                <a:spcPts val="1200"/>
              </a:spcAft>
              <a:buFont typeface="+mj-lt"/>
              <a:buAutoNum type="arabicPeriod"/>
            </a:pPr>
            <a:endParaRPr lang="en-NL" sz="2400"/>
          </a:p>
        </p:txBody>
      </p:sp>
    </p:spTree>
    <p:extLst>
      <p:ext uri="{BB962C8B-B14F-4D97-AF65-F5344CB8AC3E}">
        <p14:creationId xmlns:p14="http://schemas.microsoft.com/office/powerpoint/2010/main" val="3860194326"/>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544271" y="2748280"/>
            <a:ext cx="4416540" cy="1442720"/>
          </a:xfrm>
        </p:spPr>
        <p:txBody>
          <a:bodyPr/>
          <a:lstStyle/>
          <a:p>
            <a:pPr>
              <a:spcBef>
                <a:spcPts val="0"/>
              </a:spcBef>
            </a:pPr>
            <a:r>
              <a:rPr lang="en-US" sz="4800" b="1">
                <a:latin typeface="Proxima Nova" panose="020B0503030502060204" pitchFamily="34" charset="0"/>
              </a:rPr>
              <a:t>Sensors</a:t>
            </a:r>
            <a:endParaRPr lang="en-US" sz="3200" b="1">
              <a:latin typeface="Proxima Nova" panose="020B0503030502060204" pitchFamily="34" charset="0"/>
            </a:endParaRPr>
          </a:p>
        </p:txBody>
      </p:sp>
      <p:pic>
        <p:nvPicPr>
          <p:cNvPr id="2050" name="Picture 2" descr="Sensor - Free security icons">
            <a:extLst>
              <a:ext uri="{FF2B5EF4-FFF2-40B4-BE49-F238E27FC236}">
                <a16:creationId xmlns:a16="http://schemas.microsoft.com/office/drawing/2014/main" id="{5853A972-D518-F798-4E37-F3B8C43AC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215" y="2055681"/>
            <a:ext cx="2746637" cy="274663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EDD6D5E-3352-91CB-04AB-046CB73DF427}"/>
              </a:ext>
            </a:extLst>
          </p:cNvPr>
          <p:cNvSpPr/>
          <p:nvPr/>
        </p:nvSpPr>
        <p:spPr>
          <a:xfrm>
            <a:off x="8994463" y="2954005"/>
            <a:ext cx="488139" cy="4749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2" descr="What is Apache Airflow? - Astronomer">
            <a:extLst>
              <a:ext uri="{FF2B5EF4-FFF2-40B4-BE49-F238E27FC236}">
                <a16:creationId xmlns:a16="http://schemas.microsoft.com/office/drawing/2014/main" id="{957B655A-13B9-5FA6-32CB-786D2B7E3A1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1016" y="2803201"/>
            <a:ext cx="775031" cy="77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2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45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Sensors</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D2E53909-C1C8-95D5-4E9C-2F69BB6EEF4A}"/>
              </a:ext>
            </a:extLst>
          </p:cNvPr>
          <p:cNvSpPr txBox="1">
            <a:spLocks/>
          </p:cNvSpPr>
          <p:nvPr/>
        </p:nvSpPr>
        <p:spPr>
          <a:xfrm>
            <a:off x="873050" y="1703711"/>
            <a:ext cx="6635129" cy="660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a:latin typeface="Proxima Nova" panose="020B0503030502060204" pitchFamily="34" charset="0"/>
              </a:rPr>
              <a:t>Poll for a certain condition to be True</a:t>
            </a:r>
          </a:p>
          <a:p>
            <a:pPr>
              <a:spcAft>
                <a:spcPts val="1200"/>
              </a:spcAft>
            </a:pPr>
            <a:endParaRPr lang="en-NL" sz="2400">
              <a:latin typeface="Proxima Nova" panose="020B0503030502060204" pitchFamily="34" charset="0"/>
            </a:endParaRPr>
          </a:p>
        </p:txBody>
      </p:sp>
      <p:pic>
        <p:nvPicPr>
          <p:cNvPr id="6" name="Content Placeholder 4">
            <a:extLst>
              <a:ext uri="{FF2B5EF4-FFF2-40B4-BE49-F238E27FC236}">
                <a16:creationId xmlns:a16="http://schemas.microsoft.com/office/drawing/2014/main" id="{B031BADC-738F-3B9F-CE48-8E29E77C2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3718" y="2642693"/>
            <a:ext cx="952500" cy="952500"/>
          </a:xfrm>
          <a:prstGeom prst="rect">
            <a:avLst/>
          </a:prstGeom>
        </p:spPr>
      </p:pic>
      <p:sp>
        <p:nvSpPr>
          <p:cNvPr id="7" name="TextBox 6">
            <a:extLst>
              <a:ext uri="{FF2B5EF4-FFF2-40B4-BE49-F238E27FC236}">
                <a16:creationId xmlns:a16="http://schemas.microsoft.com/office/drawing/2014/main" id="{716D4BD5-7544-CE3C-04C2-9B8BB0FAB8F9}"/>
              </a:ext>
            </a:extLst>
          </p:cNvPr>
          <p:cNvSpPr txBox="1"/>
          <p:nvPr/>
        </p:nvSpPr>
        <p:spPr>
          <a:xfrm>
            <a:off x="3992768" y="3595193"/>
            <a:ext cx="914400" cy="369332"/>
          </a:xfrm>
          <a:prstGeom prst="rect">
            <a:avLst/>
          </a:prstGeom>
          <a:noFill/>
        </p:spPr>
        <p:txBody>
          <a:bodyPr wrap="square" rtlCol="0">
            <a:spAutoFit/>
          </a:bodyPr>
          <a:lstStyle/>
          <a:p>
            <a:pPr algn="ctr"/>
            <a:r>
              <a:rPr lang="en-NL">
                <a:latin typeface="Proxima Nova" panose="020B0503030502060204" pitchFamily="34" charset="0"/>
              </a:rPr>
              <a:t>FTP</a:t>
            </a:r>
          </a:p>
        </p:txBody>
      </p:sp>
      <p:sp>
        <p:nvSpPr>
          <p:cNvPr id="8" name="TextBox 7">
            <a:extLst>
              <a:ext uri="{FF2B5EF4-FFF2-40B4-BE49-F238E27FC236}">
                <a16:creationId xmlns:a16="http://schemas.microsoft.com/office/drawing/2014/main" id="{E4F27F11-131D-741C-CACF-CD1BE991A427}"/>
              </a:ext>
            </a:extLst>
          </p:cNvPr>
          <p:cNvSpPr txBox="1"/>
          <p:nvPr/>
        </p:nvSpPr>
        <p:spPr>
          <a:xfrm>
            <a:off x="873050" y="2710406"/>
            <a:ext cx="2236694" cy="1077218"/>
          </a:xfrm>
          <a:prstGeom prst="rect">
            <a:avLst/>
          </a:prstGeom>
          <a:noFill/>
        </p:spPr>
        <p:txBody>
          <a:bodyPr wrap="square" rtlCol="0">
            <a:spAutoFit/>
          </a:bodyPr>
          <a:lstStyle/>
          <a:p>
            <a:pPr algn="ctr"/>
            <a:r>
              <a:rPr lang="en-NL" sz="1600">
                <a:latin typeface="Proxima Nova" panose="020B0503030502060204" pitchFamily="34" charset="0"/>
              </a:rPr>
              <a:t>External data uploaded somewhere between 13:00 and 17:00</a:t>
            </a:r>
          </a:p>
        </p:txBody>
      </p:sp>
      <p:cxnSp>
        <p:nvCxnSpPr>
          <p:cNvPr id="9" name="Straight Arrow Connector 8">
            <a:extLst>
              <a:ext uri="{FF2B5EF4-FFF2-40B4-BE49-F238E27FC236}">
                <a16:creationId xmlns:a16="http://schemas.microsoft.com/office/drawing/2014/main" id="{B9130824-BD7B-343A-C9F0-97B1382910EB}"/>
              </a:ext>
            </a:extLst>
          </p:cNvPr>
          <p:cNvCxnSpPr>
            <a:cxnSpLocks/>
            <a:stCxn id="8" idx="3"/>
            <a:endCxn id="6" idx="1"/>
          </p:cNvCxnSpPr>
          <p:nvPr/>
        </p:nvCxnSpPr>
        <p:spPr>
          <a:xfrm flipV="1">
            <a:off x="3109744" y="3118943"/>
            <a:ext cx="863974" cy="13007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C0B7712-DE94-7843-FA3F-D980A56EDB75}"/>
              </a:ext>
            </a:extLst>
          </p:cNvPr>
          <p:cNvCxnSpPr>
            <a:cxnSpLocks/>
            <a:endCxn id="6" idx="3"/>
          </p:cNvCxnSpPr>
          <p:nvPr/>
        </p:nvCxnSpPr>
        <p:spPr>
          <a:xfrm flipH="1">
            <a:off x="4926218" y="3118943"/>
            <a:ext cx="100292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773F106-C424-7B06-1D3E-5E6A6D2A77E8}"/>
              </a:ext>
            </a:extLst>
          </p:cNvPr>
          <p:cNvSpPr txBox="1"/>
          <p:nvPr/>
        </p:nvSpPr>
        <p:spPr>
          <a:xfrm>
            <a:off x="5929144" y="2211002"/>
            <a:ext cx="2236694" cy="1815882"/>
          </a:xfrm>
          <a:prstGeom prst="rect">
            <a:avLst/>
          </a:prstGeom>
          <a:noFill/>
        </p:spPr>
        <p:txBody>
          <a:bodyPr wrap="square" rtlCol="0">
            <a:spAutoFit/>
          </a:bodyPr>
          <a:lstStyle/>
          <a:p>
            <a:pPr algn="ctr"/>
            <a:r>
              <a:rPr lang="en-NL" sz="1600" b="1">
                <a:latin typeface="Proxima Nova" panose="020B0503030502060204" pitchFamily="34" charset="0"/>
              </a:rPr>
              <a:t>Airflow sensor</a:t>
            </a:r>
          </a:p>
          <a:p>
            <a:pPr algn="ctr"/>
            <a:r>
              <a:rPr lang="en-NL" sz="1600">
                <a:latin typeface="Proxima Nova" panose="020B0503030502060204" pitchFamily="34" charset="0"/>
              </a:rPr>
              <a:t>13:01 check data? No</a:t>
            </a:r>
          </a:p>
          <a:p>
            <a:pPr algn="ctr"/>
            <a:r>
              <a:rPr lang="en-NL" sz="1600">
                <a:latin typeface="Proxima Nova" panose="020B0503030502060204" pitchFamily="34" charset="0"/>
              </a:rPr>
              <a:t>13:02 check data? No</a:t>
            </a:r>
          </a:p>
          <a:p>
            <a:pPr algn="ctr"/>
            <a:r>
              <a:rPr lang="en-NL" sz="1600">
                <a:latin typeface="Proxima Nova" panose="020B0503030502060204" pitchFamily="34" charset="0"/>
              </a:rPr>
              <a:t>13:03 check data? No</a:t>
            </a:r>
          </a:p>
          <a:p>
            <a:pPr algn="ctr"/>
            <a:r>
              <a:rPr lang="en-NL" sz="1600">
                <a:latin typeface="Proxima Nova" panose="020B0503030502060204" pitchFamily="34" charset="0"/>
              </a:rPr>
              <a:t>13:04 check data? No</a:t>
            </a:r>
          </a:p>
          <a:p>
            <a:pPr algn="ctr"/>
            <a:r>
              <a:rPr lang="en-NL" sz="1600">
                <a:latin typeface="Proxima Nova" panose="020B0503030502060204" pitchFamily="34" charset="0"/>
              </a:rPr>
              <a:t>13:05 check data? No</a:t>
            </a:r>
          </a:p>
          <a:p>
            <a:pPr algn="ctr"/>
            <a:r>
              <a:rPr lang="en-NL" sz="1600">
                <a:latin typeface="Proxima Nova" panose="020B0503030502060204" pitchFamily="34" charset="0"/>
              </a:rPr>
              <a:t>13:06 check data? Yes</a:t>
            </a:r>
          </a:p>
        </p:txBody>
      </p:sp>
      <p:pic>
        <p:nvPicPr>
          <p:cNvPr id="13" name="Graphic 12">
            <a:extLst>
              <a:ext uri="{FF2B5EF4-FFF2-40B4-BE49-F238E27FC236}">
                <a16:creationId xmlns:a16="http://schemas.microsoft.com/office/drawing/2014/main" id="{77402FD9-93F0-58ED-1742-A0361D8E808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740" t="34811" r="16720" b="31782"/>
          <a:stretch/>
        </p:blipFill>
        <p:spPr>
          <a:xfrm>
            <a:off x="9168764" y="2538715"/>
            <a:ext cx="2303929" cy="1174377"/>
          </a:xfrm>
          <a:prstGeom prst="rect">
            <a:avLst/>
          </a:prstGeom>
        </p:spPr>
      </p:pic>
      <p:cxnSp>
        <p:nvCxnSpPr>
          <p:cNvPr id="14" name="Straight Arrow Connector 13">
            <a:extLst>
              <a:ext uri="{FF2B5EF4-FFF2-40B4-BE49-F238E27FC236}">
                <a16:creationId xmlns:a16="http://schemas.microsoft.com/office/drawing/2014/main" id="{4F8642CC-AD37-508D-6AF7-2C0FE9FFD7BB}"/>
              </a:ext>
            </a:extLst>
          </p:cNvPr>
          <p:cNvCxnSpPr>
            <a:cxnSpLocks/>
            <a:endCxn id="13" idx="1"/>
          </p:cNvCxnSpPr>
          <p:nvPr/>
        </p:nvCxnSpPr>
        <p:spPr>
          <a:xfrm flipV="1">
            <a:off x="7982062" y="3125904"/>
            <a:ext cx="1186702" cy="73062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DA0AD78-A4E6-AC5D-B0FE-D36574D376AD}"/>
              </a:ext>
            </a:extLst>
          </p:cNvPr>
          <p:cNvSpPr/>
          <p:nvPr/>
        </p:nvSpPr>
        <p:spPr>
          <a:xfrm>
            <a:off x="992090" y="4641757"/>
            <a:ext cx="7278255" cy="1600438"/>
          </a:xfrm>
          <a:prstGeom prst="rect">
            <a:avLst/>
          </a:prstGeom>
        </p:spPr>
        <p:txBody>
          <a:bodyPr wrap="square">
            <a:spAutoFit/>
          </a:bodyPr>
          <a:lstStyle/>
          <a:p>
            <a:r>
              <a:rPr lang="en-GB" sz="1400" b="1">
                <a:solidFill>
                  <a:srgbClr val="000080"/>
                </a:solidFill>
                <a:latin typeface="Consolas" panose="020B0609020204030204" pitchFamily="49" charset="0"/>
                <a:cs typeface="Consolas" panose="020B0609020204030204" pitchFamily="49" charset="0"/>
              </a:rPr>
              <a:t>from </a:t>
            </a:r>
            <a:r>
              <a:rPr lang="en-GB" sz="1400" err="1">
                <a:latin typeface="Consolas" panose="020B0609020204030204" pitchFamily="49" charset="0"/>
                <a:cs typeface="Consolas" panose="020B0609020204030204" pitchFamily="49" charset="0"/>
              </a:rPr>
              <a:t>airflow.contrib.sensors.ftp_sensor</a:t>
            </a: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import </a:t>
            </a:r>
            <a:r>
              <a:rPr lang="en-GB" sz="1400" err="1">
                <a:latin typeface="Consolas" panose="020B0609020204030204" pitchFamily="49" charset="0"/>
                <a:cs typeface="Consolas" panose="020B0609020204030204" pitchFamily="49" charset="0"/>
              </a:rPr>
              <a:t>FTPSensor</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err="1">
                <a:latin typeface="Consolas" panose="020B0609020204030204" pitchFamily="49" charset="0"/>
                <a:cs typeface="Consolas" panose="020B0609020204030204" pitchFamily="49" charset="0"/>
              </a:rPr>
              <a:t>wait_for_data</a:t>
            </a:r>
            <a:r>
              <a:rPr lang="en-GB" sz="1400">
                <a:latin typeface="Consolas" panose="020B0609020204030204" pitchFamily="49" charset="0"/>
                <a:cs typeface="Consolas" panose="020B0609020204030204" pitchFamily="49" charset="0"/>
              </a:rPr>
              <a:t> = </a:t>
            </a:r>
            <a:r>
              <a:rPr lang="en-GB" sz="1400" err="1">
                <a:latin typeface="Consolas" panose="020B0609020204030204" pitchFamily="49" charset="0"/>
                <a:cs typeface="Consolas" panose="020B0609020204030204" pitchFamily="49" charset="0"/>
              </a:rPr>
              <a:t>FTPSensor</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task_id</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wait_for_data</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r>
              <a:rPr lang="en-GB" sz="1400">
                <a:solidFill>
                  <a:srgbClr val="660099"/>
                </a:solidFill>
                <a:latin typeface="Consolas" panose="020B0609020204030204" pitchFamily="49" charset="0"/>
                <a:cs typeface="Consolas" panose="020B0609020204030204" pitchFamily="49" charset="0"/>
              </a:rPr>
              <a:t>path</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foobar.json</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ftp_conn_id</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bob_ftp</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a:t>
            </a:r>
            <a:endParaRPr lang="en-NL" sz="1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4988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Sensors  </a:t>
            </a:r>
          </a:p>
          <a:p>
            <a:r>
              <a:rPr lang="en-US" sz="2400">
                <a:latin typeface="Proxima Nova" panose="020B0503030502060204" pitchFamily="34" charset="0"/>
              </a:rPr>
              <a:t>Implement your own condition </a:t>
            </a:r>
            <a:r>
              <a:rPr lang="en-US" sz="2400" err="1">
                <a:latin typeface="Proxima Nova" panose="020B0503030502060204" pitchFamily="34" charset="0"/>
              </a:rPr>
              <a:t>PythonSensor</a:t>
            </a:r>
            <a:endParaRPr lang="en-US" sz="2400">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329DF033-54CE-BFC0-FA39-FC5D0ADE45B4}"/>
              </a:ext>
            </a:extLst>
          </p:cNvPr>
          <p:cNvSpPr/>
          <p:nvPr/>
        </p:nvSpPr>
        <p:spPr>
          <a:xfrm>
            <a:off x="1126941" y="1789632"/>
            <a:ext cx="8081818" cy="4524315"/>
          </a:xfrm>
          <a:prstGeom prst="rect">
            <a:avLst/>
          </a:prstGeom>
        </p:spPr>
        <p:txBody>
          <a:bodyPr wrap="square">
            <a:spAutoFit/>
          </a:bodyPr>
          <a:lstStyle/>
          <a:p>
            <a:r>
              <a:rPr lang="en-GB" sz="1600" b="1">
                <a:solidFill>
                  <a:srgbClr val="000080"/>
                </a:solidFill>
                <a:latin typeface="Consolas" panose="020B0609020204030204" pitchFamily="49" charset="0"/>
                <a:cs typeface="Consolas" panose="020B0609020204030204" pitchFamily="49" charset="0"/>
              </a:rPr>
              <a:t>from </a:t>
            </a:r>
            <a:r>
              <a:rPr lang="en-GB" sz="1600">
                <a:latin typeface="Consolas" panose="020B0609020204030204" pitchFamily="49" charset="0"/>
                <a:cs typeface="Consolas" panose="020B0609020204030204" pitchFamily="49" charset="0"/>
              </a:rPr>
              <a:t>datetime </a:t>
            </a:r>
            <a:r>
              <a:rPr lang="en-GB" sz="1600" b="1">
                <a:solidFill>
                  <a:srgbClr val="000080"/>
                </a:solidFill>
                <a:latin typeface="Consolas" panose="020B0609020204030204" pitchFamily="49" charset="0"/>
                <a:cs typeface="Consolas" panose="020B0609020204030204" pitchFamily="49" charset="0"/>
              </a:rPr>
              <a:t>import </a:t>
            </a:r>
            <a:r>
              <a:rPr lang="en-GB" sz="1600">
                <a:latin typeface="Consolas" panose="020B0609020204030204" pitchFamily="49" charset="0"/>
                <a:cs typeface="Consolas" panose="020B0609020204030204" pitchFamily="49" charset="0"/>
              </a:rPr>
              <a:t>datetime</a:t>
            </a:r>
            <a:br>
              <a:rPr lang="en-GB" sz="1600">
                <a:latin typeface="Consolas" panose="020B0609020204030204" pitchFamily="49" charset="0"/>
                <a:cs typeface="Consolas" panose="020B0609020204030204" pitchFamily="49" charset="0"/>
              </a:rPr>
            </a:br>
            <a:br>
              <a:rPr lang="en-GB" sz="1600">
                <a:latin typeface="Consolas" panose="020B0609020204030204" pitchFamily="49" charset="0"/>
                <a:cs typeface="Consolas" panose="020B0609020204030204" pitchFamily="49" charset="0"/>
              </a:rPr>
            </a:br>
            <a:r>
              <a:rPr lang="en-GB" sz="1600" b="1">
                <a:solidFill>
                  <a:srgbClr val="000080"/>
                </a:solidFill>
                <a:latin typeface="Consolas" panose="020B0609020204030204" pitchFamily="49" charset="0"/>
                <a:cs typeface="Consolas" panose="020B0609020204030204" pitchFamily="49" charset="0"/>
              </a:rPr>
              <a:t>from </a:t>
            </a:r>
            <a:r>
              <a:rPr lang="en-GB" sz="1600" err="1">
                <a:latin typeface="Consolas" panose="020B0609020204030204" pitchFamily="49" charset="0"/>
                <a:cs typeface="Consolas" panose="020B0609020204030204" pitchFamily="49" charset="0"/>
              </a:rPr>
              <a:t>airflow.sensors.python</a:t>
            </a:r>
            <a:r>
              <a:rPr lang="en-GB" sz="1600">
                <a:latin typeface="Consolas" panose="020B0609020204030204" pitchFamily="49" charset="0"/>
                <a:cs typeface="Consolas" panose="020B0609020204030204" pitchFamily="49" charset="0"/>
              </a:rPr>
              <a:t> </a:t>
            </a:r>
            <a:r>
              <a:rPr lang="en-GB" sz="1600" b="1">
                <a:solidFill>
                  <a:srgbClr val="000080"/>
                </a:solidFill>
                <a:latin typeface="Consolas" panose="020B0609020204030204" pitchFamily="49" charset="0"/>
                <a:cs typeface="Consolas" panose="020B0609020204030204" pitchFamily="49" charset="0"/>
              </a:rPr>
              <a:t>import </a:t>
            </a:r>
            <a:r>
              <a:rPr lang="en-GB" sz="1600" err="1">
                <a:latin typeface="Consolas" panose="020B0609020204030204" pitchFamily="49" charset="0"/>
                <a:cs typeface="Consolas" panose="020B0609020204030204" pitchFamily="49" charset="0"/>
              </a:rPr>
              <a:t>PythonSensor</a:t>
            </a:r>
            <a:br>
              <a:rPr lang="en-GB" sz="1600">
                <a:latin typeface="Consolas" panose="020B0609020204030204" pitchFamily="49" charset="0"/>
                <a:cs typeface="Consolas" panose="020B0609020204030204" pitchFamily="49" charset="0"/>
              </a:rPr>
            </a:br>
            <a:br>
              <a:rPr lang="en-GB" sz="1600">
                <a:latin typeface="Consolas" panose="020B0609020204030204" pitchFamily="49" charset="0"/>
                <a:cs typeface="Consolas" panose="020B0609020204030204" pitchFamily="49" charset="0"/>
              </a:rPr>
            </a:br>
            <a:br>
              <a:rPr lang="en-GB" sz="1600">
                <a:latin typeface="Consolas" panose="020B0609020204030204" pitchFamily="49" charset="0"/>
                <a:cs typeface="Consolas" panose="020B0609020204030204" pitchFamily="49" charset="0"/>
              </a:rPr>
            </a:br>
            <a:r>
              <a:rPr lang="en-GB" sz="1600" b="1">
                <a:solidFill>
                  <a:srgbClr val="000080"/>
                </a:solidFill>
                <a:latin typeface="Consolas" panose="020B0609020204030204" pitchFamily="49" charset="0"/>
                <a:cs typeface="Consolas" panose="020B0609020204030204" pitchFamily="49" charset="0"/>
              </a:rPr>
              <a:t>def </a:t>
            </a:r>
            <a:r>
              <a:rPr lang="en-GB" sz="1600">
                <a:latin typeface="Consolas" panose="020B0609020204030204" pitchFamily="49" charset="0"/>
                <a:cs typeface="Consolas" panose="020B0609020204030204" pitchFamily="49" charset="0"/>
              </a:rPr>
              <a:t>_</a:t>
            </a:r>
            <a:r>
              <a:rPr lang="en-GB" sz="1600" err="1">
                <a:latin typeface="Consolas" panose="020B0609020204030204" pitchFamily="49" charset="0"/>
                <a:cs typeface="Consolas" panose="020B0609020204030204" pitchFamily="49" charset="0"/>
              </a:rPr>
              <a:t>time_for_coffee</a:t>
            </a:r>
            <a:r>
              <a:rPr lang="en-GB" sz="1600">
                <a:latin typeface="Consolas" panose="020B0609020204030204" pitchFamily="49" charset="0"/>
                <a:cs typeface="Consolas" panose="020B0609020204030204" pitchFamily="49" charset="0"/>
              </a:rPr>
              <a:t>():</a:t>
            </a:r>
            <a:br>
              <a:rPr lang="en-GB" sz="16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a:t>
            </a:r>
            <a:r>
              <a:rPr lang="en-GB" sz="1600" i="1">
                <a:solidFill>
                  <a:srgbClr val="808080"/>
                </a:solidFill>
                <a:latin typeface="Consolas" panose="020B0609020204030204" pitchFamily="49" charset="0"/>
                <a:cs typeface="Consolas" panose="020B0609020204030204" pitchFamily="49" charset="0"/>
              </a:rPr>
              <a:t>"""I drink coffee between 6 and 12"""</a:t>
            </a:r>
            <a:br>
              <a:rPr lang="en-GB" sz="1600" i="1">
                <a:solidFill>
                  <a:srgbClr val="808080"/>
                </a:solidFill>
                <a:latin typeface="Consolas" panose="020B0609020204030204" pitchFamily="49" charset="0"/>
                <a:cs typeface="Consolas" panose="020B0609020204030204" pitchFamily="49" charset="0"/>
              </a:rPr>
            </a:br>
            <a:r>
              <a:rPr lang="en-GB" sz="1600" i="1">
                <a:solidFill>
                  <a:srgbClr val="808080"/>
                </a:solidFill>
                <a:latin typeface="Consolas" panose="020B0609020204030204" pitchFamily="49" charset="0"/>
                <a:cs typeface="Consolas" panose="020B0609020204030204" pitchFamily="49" charset="0"/>
              </a:rPr>
              <a:t>    </a:t>
            </a:r>
            <a:r>
              <a:rPr lang="en-GB" sz="1600" b="1">
                <a:solidFill>
                  <a:srgbClr val="000080"/>
                </a:solidFill>
                <a:latin typeface="Consolas" panose="020B0609020204030204" pitchFamily="49" charset="0"/>
                <a:cs typeface="Consolas" panose="020B0609020204030204" pitchFamily="49" charset="0"/>
              </a:rPr>
              <a:t>if </a:t>
            </a:r>
            <a:r>
              <a:rPr lang="en-GB" sz="1600">
                <a:solidFill>
                  <a:srgbClr val="0000FF"/>
                </a:solidFill>
                <a:latin typeface="Consolas" panose="020B0609020204030204" pitchFamily="49" charset="0"/>
                <a:cs typeface="Consolas" panose="020B0609020204030204" pitchFamily="49" charset="0"/>
              </a:rPr>
              <a:t>6 </a:t>
            </a:r>
            <a:r>
              <a:rPr lang="en-GB" sz="1600">
                <a:latin typeface="Consolas" panose="020B0609020204030204" pitchFamily="49" charset="0"/>
                <a:cs typeface="Consolas" panose="020B0609020204030204" pitchFamily="49" charset="0"/>
              </a:rPr>
              <a:t>&lt; </a:t>
            </a:r>
            <a:r>
              <a:rPr lang="en-GB" sz="1600" err="1">
                <a:latin typeface="Consolas" panose="020B0609020204030204" pitchFamily="49" charset="0"/>
                <a:cs typeface="Consolas" panose="020B0609020204030204" pitchFamily="49" charset="0"/>
              </a:rPr>
              <a:t>datetime.now</a:t>
            </a:r>
            <a:r>
              <a:rPr lang="en-GB" sz="1600">
                <a:latin typeface="Consolas" panose="020B0609020204030204" pitchFamily="49" charset="0"/>
                <a:cs typeface="Consolas" panose="020B0609020204030204" pitchFamily="49" charset="0"/>
              </a:rPr>
              <a:t>().hour &lt; </a:t>
            </a:r>
            <a:r>
              <a:rPr lang="en-GB" sz="1600">
                <a:solidFill>
                  <a:srgbClr val="0000FF"/>
                </a:solidFill>
                <a:latin typeface="Consolas" panose="020B0609020204030204" pitchFamily="49" charset="0"/>
                <a:cs typeface="Consolas" panose="020B0609020204030204" pitchFamily="49" charset="0"/>
              </a:rPr>
              <a:t>12</a:t>
            </a:r>
            <a:r>
              <a:rPr lang="en-GB" sz="1600">
                <a:latin typeface="Consolas" panose="020B0609020204030204" pitchFamily="49" charset="0"/>
                <a:cs typeface="Consolas" panose="020B0609020204030204" pitchFamily="49" charset="0"/>
              </a:rPr>
              <a:t>:</a:t>
            </a:r>
            <a:br>
              <a:rPr lang="en-GB" sz="16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a:t>
            </a:r>
            <a:r>
              <a:rPr lang="en-GB" sz="1600" b="1">
                <a:solidFill>
                  <a:srgbClr val="000080"/>
                </a:solidFill>
                <a:latin typeface="Consolas" panose="020B0609020204030204" pitchFamily="49" charset="0"/>
                <a:cs typeface="Consolas" panose="020B0609020204030204" pitchFamily="49" charset="0"/>
              </a:rPr>
              <a:t>return True</a:t>
            </a:r>
            <a:br>
              <a:rPr lang="en-GB" sz="1600" b="1">
                <a:solidFill>
                  <a:srgbClr val="000080"/>
                </a:solidFill>
                <a:latin typeface="Consolas" panose="020B0609020204030204" pitchFamily="49" charset="0"/>
                <a:cs typeface="Consolas" panose="020B0609020204030204" pitchFamily="49" charset="0"/>
              </a:rPr>
            </a:br>
            <a:r>
              <a:rPr lang="en-GB" sz="1600" b="1">
                <a:solidFill>
                  <a:srgbClr val="000080"/>
                </a:solidFill>
                <a:latin typeface="Consolas" panose="020B0609020204030204" pitchFamily="49" charset="0"/>
                <a:cs typeface="Consolas" panose="020B0609020204030204" pitchFamily="49" charset="0"/>
              </a:rPr>
              <a:t>    else</a:t>
            </a:r>
            <a:r>
              <a:rPr lang="en-GB" sz="1600">
                <a:latin typeface="Consolas" panose="020B0609020204030204" pitchFamily="49" charset="0"/>
                <a:cs typeface="Consolas" panose="020B0609020204030204" pitchFamily="49" charset="0"/>
              </a:rPr>
              <a:t>:</a:t>
            </a:r>
            <a:br>
              <a:rPr lang="en-GB" sz="16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a:t>
            </a:r>
            <a:r>
              <a:rPr lang="en-GB" sz="1600" b="1">
                <a:solidFill>
                  <a:srgbClr val="000080"/>
                </a:solidFill>
                <a:latin typeface="Consolas" panose="020B0609020204030204" pitchFamily="49" charset="0"/>
                <a:cs typeface="Consolas" panose="020B0609020204030204" pitchFamily="49" charset="0"/>
              </a:rPr>
              <a:t>return False</a:t>
            </a:r>
            <a:br>
              <a:rPr lang="en-GB" sz="1600" b="1">
                <a:solidFill>
                  <a:srgbClr val="000080"/>
                </a:solidFill>
                <a:latin typeface="Consolas" panose="020B0609020204030204" pitchFamily="49" charset="0"/>
                <a:cs typeface="Consolas" panose="020B0609020204030204" pitchFamily="49" charset="0"/>
              </a:rPr>
            </a:br>
            <a:br>
              <a:rPr lang="en-GB" sz="1600" b="1">
                <a:solidFill>
                  <a:srgbClr val="000080"/>
                </a:solidFill>
                <a:latin typeface="Consolas" panose="020B0609020204030204" pitchFamily="49" charset="0"/>
                <a:cs typeface="Consolas" panose="020B0609020204030204" pitchFamily="49" charset="0"/>
              </a:rPr>
            </a:br>
            <a:br>
              <a:rPr lang="en-GB" sz="1600" b="1">
                <a:solidFill>
                  <a:srgbClr val="000080"/>
                </a:solidFill>
                <a:latin typeface="Consolas" panose="020B0609020204030204" pitchFamily="49" charset="0"/>
                <a:cs typeface="Consolas" panose="020B0609020204030204" pitchFamily="49" charset="0"/>
              </a:rPr>
            </a:br>
            <a:r>
              <a:rPr lang="en-GB" sz="1600" err="1">
                <a:latin typeface="Consolas" panose="020B0609020204030204" pitchFamily="49" charset="0"/>
                <a:cs typeface="Consolas" panose="020B0609020204030204" pitchFamily="49" charset="0"/>
              </a:rPr>
              <a:t>time_for_coffee</a:t>
            </a:r>
            <a:r>
              <a:rPr lang="en-GB" sz="1600">
                <a:latin typeface="Consolas" panose="020B0609020204030204" pitchFamily="49" charset="0"/>
                <a:cs typeface="Consolas" panose="020B0609020204030204" pitchFamily="49" charset="0"/>
              </a:rPr>
              <a:t> = </a:t>
            </a:r>
            <a:r>
              <a:rPr lang="en-GB" sz="1600" err="1">
                <a:latin typeface="Consolas" panose="020B0609020204030204" pitchFamily="49" charset="0"/>
                <a:cs typeface="Consolas" panose="020B0609020204030204" pitchFamily="49" charset="0"/>
              </a:rPr>
              <a:t>PythonSensor</a:t>
            </a:r>
            <a:r>
              <a:rPr lang="en-GB" sz="1600">
                <a:latin typeface="Consolas" panose="020B0609020204030204" pitchFamily="49" charset="0"/>
                <a:cs typeface="Consolas" panose="020B0609020204030204" pitchFamily="49" charset="0"/>
              </a:rPr>
              <a:t>(</a:t>
            </a:r>
            <a:br>
              <a:rPr lang="en-GB" sz="16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a:t>
            </a:r>
            <a:r>
              <a:rPr lang="en-GB" sz="1600" err="1">
                <a:solidFill>
                  <a:srgbClr val="660099"/>
                </a:solidFill>
                <a:latin typeface="Consolas" panose="020B0609020204030204" pitchFamily="49" charset="0"/>
                <a:cs typeface="Consolas" panose="020B0609020204030204" pitchFamily="49" charset="0"/>
              </a:rPr>
              <a:t>task_id</a:t>
            </a:r>
            <a:r>
              <a:rPr lang="en-GB" sz="1600">
                <a:latin typeface="Consolas" panose="020B0609020204030204" pitchFamily="49" charset="0"/>
                <a:cs typeface="Consolas" panose="020B0609020204030204" pitchFamily="49" charset="0"/>
              </a:rPr>
              <a:t>=</a:t>
            </a:r>
            <a:r>
              <a:rPr lang="en-GB" sz="1600" b="1">
                <a:solidFill>
                  <a:srgbClr val="008080"/>
                </a:solidFill>
                <a:latin typeface="Consolas" panose="020B0609020204030204" pitchFamily="49" charset="0"/>
                <a:cs typeface="Consolas" panose="020B0609020204030204" pitchFamily="49" charset="0"/>
              </a:rPr>
              <a:t>"</a:t>
            </a:r>
            <a:r>
              <a:rPr lang="en-GB" sz="1600" b="1" err="1">
                <a:solidFill>
                  <a:srgbClr val="008080"/>
                </a:solidFill>
                <a:latin typeface="Consolas" panose="020B0609020204030204" pitchFamily="49" charset="0"/>
                <a:cs typeface="Consolas" panose="020B0609020204030204" pitchFamily="49" charset="0"/>
              </a:rPr>
              <a:t>time_for_coffee</a:t>
            </a:r>
            <a:r>
              <a:rPr lang="en-GB" sz="1600" b="1">
                <a:solidFill>
                  <a:srgbClr val="008080"/>
                </a:solidFill>
                <a:latin typeface="Consolas" panose="020B0609020204030204" pitchFamily="49" charset="0"/>
                <a:cs typeface="Consolas" panose="020B0609020204030204" pitchFamily="49" charset="0"/>
              </a:rPr>
              <a:t>"</a:t>
            </a:r>
            <a:r>
              <a:rPr lang="en-GB" sz="1600">
                <a:latin typeface="Consolas" panose="020B0609020204030204" pitchFamily="49" charset="0"/>
                <a:cs typeface="Consolas" panose="020B0609020204030204" pitchFamily="49" charset="0"/>
              </a:rPr>
              <a:t>,</a:t>
            </a:r>
            <a:br>
              <a:rPr lang="en-GB" sz="16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a:t>
            </a:r>
            <a:r>
              <a:rPr lang="en-GB" sz="1600" err="1">
                <a:solidFill>
                  <a:srgbClr val="660099"/>
                </a:solidFill>
                <a:latin typeface="Consolas" panose="020B0609020204030204" pitchFamily="49" charset="0"/>
                <a:cs typeface="Consolas" panose="020B0609020204030204" pitchFamily="49" charset="0"/>
              </a:rPr>
              <a:t>python_callable</a:t>
            </a:r>
            <a:r>
              <a:rPr lang="en-GB" sz="1600">
                <a:latin typeface="Consolas" panose="020B0609020204030204" pitchFamily="49" charset="0"/>
                <a:cs typeface="Consolas" panose="020B0609020204030204" pitchFamily="49" charset="0"/>
              </a:rPr>
              <a:t>=_</a:t>
            </a:r>
            <a:r>
              <a:rPr lang="en-GB" sz="1600" err="1">
                <a:latin typeface="Consolas" panose="020B0609020204030204" pitchFamily="49" charset="0"/>
                <a:cs typeface="Consolas" panose="020B0609020204030204" pitchFamily="49" charset="0"/>
              </a:rPr>
              <a:t>time_for_coffee</a:t>
            </a:r>
            <a:r>
              <a:rPr lang="en-GB" sz="1600">
                <a:latin typeface="Consolas" panose="020B0609020204030204" pitchFamily="49" charset="0"/>
                <a:cs typeface="Consolas" panose="020B0609020204030204" pitchFamily="49" charset="0"/>
              </a:rPr>
              <a:t>,</a:t>
            </a:r>
            <a:br>
              <a:rPr lang="en-GB" sz="16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a:t>
            </a:r>
            <a:r>
              <a:rPr lang="en-GB" sz="1600">
                <a:solidFill>
                  <a:srgbClr val="660099"/>
                </a:solidFill>
                <a:highlight>
                  <a:srgbClr val="E5DDE8"/>
                </a:highlight>
                <a:latin typeface="Consolas" panose="020B0609020204030204" pitchFamily="49" charset="0"/>
                <a:cs typeface="Consolas" panose="020B0609020204030204" pitchFamily="49" charset="0"/>
              </a:rPr>
              <a:t>mode</a:t>
            </a:r>
            <a:r>
              <a:rPr lang="en-GB" sz="1600">
                <a:highlight>
                  <a:srgbClr val="E5DDE8"/>
                </a:highlight>
                <a:latin typeface="Consolas" panose="020B0609020204030204" pitchFamily="49" charset="0"/>
                <a:cs typeface="Consolas" panose="020B0609020204030204" pitchFamily="49" charset="0"/>
              </a:rPr>
              <a:t>=</a:t>
            </a:r>
            <a:r>
              <a:rPr lang="en-GB" sz="1600" b="1">
                <a:solidFill>
                  <a:srgbClr val="008080"/>
                </a:solidFill>
                <a:highlight>
                  <a:srgbClr val="E5DDE8"/>
                </a:highlight>
                <a:latin typeface="Consolas" panose="020B0609020204030204" pitchFamily="49" charset="0"/>
                <a:cs typeface="Consolas" panose="020B0609020204030204" pitchFamily="49" charset="0"/>
              </a:rPr>
              <a:t>"reschedule"</a:t>
            </a:r>
            <a:r>
              <a:rPr lang="en-GB" sz="1600">
                <a:highlight>
                  <a:srgbClr val="E5DDE8"/>
                </a:highlight>
                <a:latin typeface="Consolas" panose="020B0609020204030204" pitchFamily="49" charset="0"/>
                <a:cs typeface="Consolas" panose="020B0609020204030204" pitchFamily="49" charset="0"/>
              </a:rPr>
              <a:t>,</a:t>
            </a:r>
            <a:br>
              <a:rPr lang="en-GB" sz="1600">
                <a:highlight>
                  <a:srgbClr val="E5DDE8"/>
                </a:highlight>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a:t>
            </a:r>
            <a:endParaRPr lang="en-NL" sz="1600">
              <a:latin typeface="Consolas" panose="020B0609020204030204" pitchFamily="49" charset="0"/>
              <a:cs typeface="Consolas" panose="020B0609020204030204" pitchFamily="49" charset="0"/>
            </a:endParaRPr>
          </a:p>
        </p:txBody>
      </p:sp>
      <p:pic>
        <p:nvPicPr>
          <p:cNvPr id="17" name="Graphic 16" descr="Warning with solid fill">
            <a:extLst>
              <a:ext uri="{FF2B5EF4-FFF2-40B4-BE49-F238E27FC236}">
                <a16:creationId xmlns:a16="http://schemas.microsoft.com/office/drawing/2014/main" id="{F5EE7D2A-296A-D92F-AC75-FAB2F10390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7570" y="6019214"/>
            <a:ext cx="431342" cy="431342"/>
          </a:xfrm>
          <a:prstGeom prst="rect">
            <a:avLst/>
          </a:prstGeom>
        </p:spPr>
      </p:pic>
    </p:spTree>
    <p:extLst>
      <p:ext uri="{BB962C8B-B14F-4D97-AF65-F5344CB8AC3E}">
        <p14:creationId xmlns:p14="http://schemas.microsoft.com/office/powerpoint/2010/main" val="2318310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Sensors  </a:t>
            </a:r>
          </a:p>
          <a:p>
            <a:r>
              <a:rPr lang="en-US" sz="3200">
                <a:latin typeface="Proxima Nova" panose="020B0503030502060204" pitchFamily="34" charset="0"/>
              </a:rPr>
              <a:t>The sensor deadlock</a:t>
            </a:r>
            <a:endParaRPr lang="en-US" sz="2400">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DF2397B0-2BBD-B92A-E763-F569C92844F6}"/>
              </a:ext>
            </a:extLst>
          </p:cNvPr>
          <p:cNvSpPr txBox="1">
            <a:spLocks/>
          </p:cNvSpPr>
          <p:nvPr/>
        </p:nvSpPr>
        <p:spPr>
          <a:xfrm>
            <a:off x="838200" y="1825625"/>
            <a:ext cx="10203352"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a:latin typeface="Proxima Nova" panose="020B0503030502060204" pitchFamily="34" charset="0"/>
              </a:rPr>
              <a:t>Always set </a:t>
            </a:r>
            <a:r>
              <a:rPr lang="en-NL" sz="2400" b="1">
                <a:latin typeface="Consolas" panose="020B0609020204030204" pitchFamily="49" charset="0"/>
                <a:cs typeface="Consolas" panose="020B0609020204030204" pitchFamily="49" charset="0"/>
              </a:rPr>
              <a:t>mode=“reschedule”</a:t>
            </a:r>
          </a:p>
          <a:p>
            <a:endParaRPr lang="en-NL" sz="2400">
              <a:latin typeface="Proxima Nova" panose="020B0503030502060204" pitchFamily="34" charset="0"/>
            </a:endParaRPr>
          </a:p>
          <a:p>
            <a:r>
              <a:rPr lang="en-NL" sz="2400">
                <a:latin typeface="Proxima Nova" panose="020B0503030502060204" pitchFamily="34" charset="0"/>
              </a:rPr>
              <a:t>Airflow queues tasks in slots</a:t>
            </a:r>
          </a:p>
          <a:p>
            <a:endParaRPr lang="en-US" sz="2400">
              <a:latin typeface="Proxima Nova" panose="020B0503030502060204" pitchFamily="34" charset="0"/>
            </a:endParaRPr>
          </a:p>
          <a:p>
            <a:r>
              <a:rPr lang="en-NL" sz="2400">
                <a:latin typeface="Proxima Nova" panose="020B0503030502060204" pitchFamily="34" charset="0"/>
              </a:rPr>
              <a:t>The (default!) “poke” mode holds the slot while waiting for the next poke</a:t>
            </a:r>
          </a:p>
          <a:p>
            <a:endParaRPr lang="en-NL" sz="2400">
              <a:latin typeface="Proxima Nova" panose="020B0503030502060204" pitchFamily="34" charset="0"/>
            </a:endParaRPr>
          </a:p>
          <a:p>
            <a:r>
              <a:rPr lang="en-NL" sz="2400">
                <a:latin typeface="Proxima Nova" panose="020B0503030502060204" pitchFamily="34" charset="0"/>
              </a:rPr>
              <a:t>With (default) parallelism 32, and 32 sensors, your system has no more free slots to do actual work</a:t>
            </a:r>
          </a:p>
          <a:p>
            <a:endParaRPr lang="en-NL" sz="2400">
              <a:latin typeface="Proxima Nova" panose="020B0503030502060204" pitchFamily="34" charset="0"/>
            </a:endParaRPr>
          </a:p>
          <a:p>
            <a:r>
              <a:rPr lang="en-NL" sz="2400">
                <a:latin typeface="Proxima Nova" panose="020B0503030502060204" pitchFamily="34" charset="0"/>
              </a:rPr>
              <a:t>Therefore set mode=“reschedule”. This releases the slot and claims a new one for every Sensor poke.</a:t>
            </a:r>
          </a:p>
        </p:txBody>
      </p:sp>
    </p:spTree>
    <p:extLst>
      <p:ext uri="{BB962C8B-B14F-4D97-AF65-F5344CB8AC3E}">
        <p14:creationId xmlns:p14="http://schemas.microsoft.com/office/powerpoint/2010/main" val="3444592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544271" y="2748280"/>
            <a:ext cx="4416540" cy="1442720"/>
          </a:xfrm>
        </p:spPr>
        <p:txBody>
          <a:bodyPr/>
          <a:lstStyle/>
          <a:p>
            <a:pPr>
              <a:spcBef>
                <a:spcPts val="0"/>
              </a:spcBef>
            </a:pPr>
            <a:r>
              <a:rPr lang="en-US" sz="4800" b="1">
                <a:latin typeface="Proxima Nova" panose="020B0503030502060204" pitchFamily="34" charset="0"/>
              </a:rPr>
              <a:t>Airflow </a:t>
            </a:r>
            <a:r>
              <a:rPr lang="en-US" sz="3600" b="1" err="1">
                <a:latin typeface="Proxima Nova" panose="020B0503030502060204" pitchFamily="34" charset="0"/>
              </a:rPr>
              <a:t>Metastore</a:t>
            </a:r>
            <a:endParaRPr lang="en-US" sz="3200" b="1">
              <a:latin typeface="Proxima Nova" panose="020B0503030502060204" pitchFamily="34" charset="0"/>
            </a:endParaRPr>
          </a:p>
          <a:p>
            <a:pPr>
              <a:spcBef>
                <a:spcPts val="0"/>
              </a:spcBef>
            </a:pPr>
            <a:r>
              <a:rPr lang="en-NL" sz="2800">
                <a:latin typeface="Proxima Nova" panose="020B0503030502060204" pitchFamily="34" charset="0"/>
              </a:rPr>
              <a:t>X</a:t>
            </a:r>
            <a:r>
              <a:rPr lang="en-GB" sz="2800">
                <a:latin typeface="Proxima Nova" panose="020B0503030502060204" pitchFamily="34" charset="0"/>
              </a:rPr>
              <a:t>Coms, Variables &amp; Connections</a:t>
            </a:r>
            <a:endParaRPr lang="en-NL" sz="2800">
              <a:latin typeface="Proxima Nova" panose="020B0503030502060204" pitchFamily="34" charset="0"/>
            </a:endParaRPr>
          </a:p>
        </p:txBody>
      </p:sp>
      <p:pic>
        <p:nvPicPr>
          <p:cNvPr id="1026" name="Picture 2" descr="Database storage - Free computer icons">
            <a:extLst>
              <a:ext uri="{FF2B5EF4-FFF2-40B4-BE49-F238E27FC236}">
                <a16:creationId xmlns:a16="http://schemas.microsoft.com/office/drawing/2014/main" id="{A6BC2544-CF1A-A014-DA0A-D14379246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792" y="2252472"/>
            <a:ext cx="2112264" cy="211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13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Storing data in the </a:t>
            </a:r>
            <a:r>
              <a:rPr lang="en-US" sz="3200" b="1" err="1">
                <a:latin typeface="Proxima Nova" panose="020B0503030502060204" pitchFamily="34" charset="0"/>
              </a:rPr>
              <a:t>metastore</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Content Placeholder 4">
            <a:extLst>
              <a:ext uri="{FF2B5EF4-FFF2-40B4-BE49-F238E27FC236}">
                <a16:creationId xmlns:a16="http://schemas.microsoft.com/office/drawing/2014/main" id="{E8C9E342-92E9-C74C-1A31-F1D7D8CE8C02}"/>
              </a:ext>
            </a:extLst>
          </p:cNvPr>
          <p:cNvSpPr txBox="1">
            <a:spLocks/>
          </p:cNvSpPr>
          <p:nvPr/>
        </p:nvSpPr>
        <p:spPr>
          <a:xfrm>
            <a:off x="838200" y="1825625"/>
            <a:ext cx="10515600" cy="3331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a:latin typeface="Proxima Nova" panose="020B0503030502060204" pitchFamily="34" charset="0"/>
              </a:rPr>
              <a:t>Most tables are internal to Airflow</a:t>
            </a:r>
          </a:p>
          <a:p>
            <a:endParaRPr lang="en-NL">
              <a:latin typeface="Proxima Nova" panose="020B0503030502060204" pitchFamily="34" charset="0"/>
            </a:endParaRPr>
          </a:p>
          <a:p>
            <a:r>
              <a:rPr lang="en-NL">
                <a:latin typeface="Proxima Nova" panose="020B0503030502060204" pitchFamily="34" charset="0"/>
              </a:rPr>
              <a:t>Users can store information in:</a:t>
            </a:r>
          </a:p>
          <a:p>
            <a:pPr lvl="1"/>
            <a:r>
              <a:rPr lang="en-NL">
                <a:latin typeface="Proxima Nova" panose="020B0503030502060204" pitchFamily="34" charset="0"/>
              </a:rPr>
              <a:t>Connections</a:t>
            </a:r>
          </a:p>
          <a:p>
            <a:pPr lvl="1"/>
            <a:r>
              <a:rPr lang="en-NL">
                <a:latin typeface="Proxima Nova" panose="020B0503030502060204" pitchFamily="34" charset="0"/>
              </a:rPr>
              <a:t>Variables</a:t>
            </a:r>
          </a:p>
          <a:p>
            <a:pPr lvl="1"/>
            <a:r>
              <a:rPr lang="en-NL" err="1">
                <a:latin typeface="Proxima Nova" panose="020B0503030502060204" pitchFamily="34" charset="0"/>
              </a:rPr>
              <a:t>XComs</a:t>
            </a:r>
            <a:endParaRPr lang="en-NL">
              <a:latin typeface="Proxima Nova" panose="020B0503030502060204" pitchFamily="34" charset="0"/>
            </a:endParaRPr>
          </a:p>
        </p:txBody>
      </p:sp>
      <p:pic>
        <p:nvPicPr>
          <p:cNvPr id="9" name="Picture 8">
            <a:extLst>
              <a:ext uri="{FF2B5EF4-FFF2-40B4-BE49-F238E27FC236}">
                <a16:creationId xmlns:a16="http://schemas.microsoft.com/office/drawing/2014/main" id="{B200E835-0DD1-01AE-A707-27A5ECD5C2ED}"/>
              </a:ext>
            </a:extLst>
          </p:cNvPr>
          <p:cNvPicPr>
            <a:picLocks noChangeAspect="1"/>
          </p:cNvPicPr>
          <p:nvPr/>
        </p:nvPicPr>
        <p:blipFill>
          <a:blip r:embed="rId3"/>
          <a:stretch>
            <a:fillRect/>
          </a:stretch>
        </p:blipFill>
        <p:spPr>
          <a:xfrm>
            <a:off x="8963085" y="1394327"/>
            <a:ext cx="1764175" cy="3976249"/>
          </a:xfrm>
          <a:prstGeom prst="rect">
            <a:avLst/>
          </a:prstGeom>
        </p:spPr>
      </p:pic>
      <p:cxnSp>
        <p:nvCxnSpPr>
          <p:cNvPr id="10" name="Straight Arrow Connector 9">
            <a:extLst>
              <a:ext uri="{FF2B5EF4-FFF2-40B4-BE49-F238E27FC236}">
                <a16:creationId xmlns:a16="http://schemas.microsoft.com/office/drawing/2014/main" id="{54439595-3A05-C0D1-C70E-757E463DA419}"/>
              </a:ext>
            </a:extLst>
          </p:cNvPr>
          <p:cNvCxnSpPr>
            <a:cxnSpLocks/>
          </p:cNvCxnSpPr>
          <p:nvPr/>
        </p:nvCxnSpPr>
        <p:spPr>
          <a:xfrm flipV="1">
            <a:off x="3383280" y="1981200"/>
            <a:ext cx="5699760" cy="1560576"/>
          </a:xfrm>
          <a:prstGeom prst="straightConnector1">
            <a:avLst/>
          </a:prstGeom>
          <a:ln w="28575">
            <a:solidFill>
              <a:schemeClr val="dk1">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60FB46A-91ED-9B90-F4FA-76DFF083E78E}"/>
              </a:ext>
            </a:extLst>
          </p:cNvPr>
          <p:cNvCxnSpPr>
            <a:cxnSpLocks/>
          </p:cNvCxnSpPr>
          <p:nvPr/>
        </p:nvCxnSpPr>
        <p:spPr>
          <a:xfrm>
            <a:off x="2987040" y="3896188"/>
            <a:ext cx="6047232" cy="1175684"/>
          </a:xfrm>
          <a:prstGeom prst="straightConnector1">
            <a:avLst/>
          </a:prstGeom>
          <a:ln w="28575">
            <a:solidFill>
              <a:schemeClr val="dk1">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03F1D94-79F9-68AA-EE94-3A98F629208F}"/>
              </a:ext>
            </a:extLst>
          </p:cNvPr>
          <p:cNvCxnSpPr>
            <a:cxnSpLocks/>
          </p:cNvCxnSpPr>
          <p:nvPr/>
        </p:nvCxnSpPr>
        <p:spPr>
          <a:xfrm>
            <a:off x="2706624" y="4322064"/>
            <a:ext cx="6327648" cy="950976"/>
          </a:xfrm>
          <a:prstGeom prst="straightConnector1">
            <a:avLst/>
          </a:prstGeom>
          <a:ln w="28575">
            <a:solidFill>
              <a:schemeClr val="dk1">
                <a:alpha val="38000"/>
              </a:schemeClr>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68CEB289-72BE-3258-8571-C0107D0DB229}"/>
              </a:ext>
            </a:extLst>
          </p:cNvPr>
          <p:cNvSpPr txBox="1"/>
          <p:nvPr/>
        </p:nvSpPr>
        <p:spPr>
          <a:xfrm>
            <a:off x="838200" y="5157216"/>
            <a:ext cx="6096000" cy="1292662"/>
          </a:xfrm>
          <a:prstGeom prst="rect">
            <a:avLst/>
          </a:prstGeom>
          <a:noFill/>
        </p:spPr>
        <p:txBody>
          <a:bodyPr wrap="square">
            <a:spAutoFit/>
          </a:bodyPr>
          <a:lstStyle/>
          <a:p>
            <a:r>
              <a:rPr lang="en-US" dirty="0">
                <a:latin typeface="Proxima Nova" panose="020B0503030502060204" pitchFamily="34" charset="0"/>
              </a:rPr>
              <a:t>IF you want to sneak around:</a:t>
            </a:r>
          </a:p>
          <a:p>
            <a:r>
              <a:rPr lang="en-US" sz="1200" dirty="0">
                <a:latin typeface="Consolas" panose="020B0609020204030204" pitchFamily="49" charset="0"/>
              </a:rPr>
              <a:t>docker </a:t>
            </a:r>
            <a:r>
              <a:rPr lang="en-US" sz="1200" dirty="0" err="1">
                <a:latin typeface="Consolas" panose="020B0609020204030204" pitchFamily="49" charset="0"/>
              </a:rPr>
              <a:t>ps</a:t>
            </a:r>
            <a:endParaRPr lang="en-US" sz="1200" dirty="0">
              <a:latin typeface="Consolas" panose="020B0609020204030204" pitchFamily="49" charset="0"/>
            </a:endParaRPr>
          </a:p>
          <a:p>
            <a:r>
              <a:rPr lang="en-US" sz="1200" dirty="0">
                <a:latin typeface="Consolas" panose="020B0609020204030204" pitchFamily="49" charset="0"/>
              </a:rPr>
              <a:t>docker exec -it &lt;</a:t>
            </a:r>
            <a:r>
              <a:rPr lang="en-US" sz="1200" dirty="0" err="1">
                <a:latin typeface="Consolas" panose="020B0609020204030204" pitchFamily="49" charset="0"/>
              </a:rPr>
              <a:t>db-postgres</a:t>
            </a:r>
            <a:r>
              <a:rPr lang="en-US" sz="1200" dirty="0">
                <a:latin typeface="Consolas" panose="020B0609020204030204" pitchFamily="49" charset="0"/>
              </a:rPr>
              <a:t> name&gt; /bin/bash</a:t>
            </a:r>
          </a:p>
          <a:p>
            <a:r>
              <a:rPr lang="en-US" sz="1200" dirty="0" err="1">
                <a:latin typeface="Consolas" panose="020B0609020204030204" pitchFamily="49" charset="0"/>
              </a:rPr>
              <a:t>psql</a:t>
            </a:r>
            <a:r>
              <a:rPr lang="en-US" sz="1200" dirty="0">
                <a:latin typeface="Consolas" panose="020B0609020204030204" pitchFamily="49" charset="0"/>
              </a:rPr>
              <a:t> -</a:t>
            </a:r>
            <a:r>
              <a:rPr lang="en-US" sz="1200" dirty="0" err="1">
                <a:latin typeface="Consolas" panose="020B0609020204030204" pitchFamily="49" charset="0"/>
              </a:rPr>
              <a:t>Uairflow</a:t>
            </a:r>
            <a:endParaRPr lang="en-US" sz="1200" dirty="0">
              <a:latin typeface="Consolas" panose="020B0609020204030204" pitchFamily="49" charset="0"/>
            </a:endParaRPr>
          </a:p>
          <a:p>
            <a:r>
              <a:rPr lang="en-NL" sz="1200" dirty="0">
                <a:latin typeface="Consolas" panose="020B0609020204030204" pitchFamily="49" charset="0"/>
              </a:rPr>
              <a:t>SELECT * FROM information_schema.tables;</a:t>
            </a:r>
            <a:endParaRPr lang="en-US" sz="1200" dirty="0">
              <a:latin typeface="Consolas" panose="020B0609020204030204" pitchFamily="49" charset="0"/>
            </a:endParaRPr>
          </a:p>
          <a:p>
            <a:r>
              <a:rPr lang="en-US" sz="1200" dirty="0">
                <a:latin typeface="Consolas" panose="020B0609020204030204" pitchFamily="49" charset="0"/>
              </a:rPr>
              <a:t>SELECT * FROM </a:t>
            </a:r>
            <a:r>
              <a:rPr lang="en-US" sz="1200" dirty="0" err="1">
                <a:latin typeface="Consolas" panose="020B0609020204030204" pitchFamily="49" charset="0"/>
              </a:rPr>
              <a:t>xcom</a:t>
            </a:r>
            <a:r>
              <a:rPr lang="en-US" sz="1200" dirty="0">
                <a:latin typeface="Consolas" panose="020B0609020204030204" pitchFamily="49" charset="0"/>
              </a:rPr>
              <a:t>;</a:t>
            </a:r>
            <a:endParaRPr lang="en-NL" sz="1200" dirty="0">
              <a:latin typeface="Consolas" panose="020B0609020204030204" pitchFamily="49" charset="0"/>
            </a:endParaRPr>
          </a:p>
        </p:txBody>
      </p:sp>
    </p:spTree>
    <p:extLst>
      <p:ext uri="{BB962C8B-B14F-4D97-AF65-F5344CB8AC3E}">
        <p14:creationId xmlns:p14="http://schemas.microsoft.com/office/powerpoint/2010/main" val="228729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48">
            <a:extLst>
              <a:ext uri="{FF2B5EF4-FFF2-40B4-BE49-F238E27FC236}">
                <a16:creationId xmlns:a16="http://schemas.microsoft.com/office/drawing/2014/main" id="{4EF8AFA9-3FB8-0B0D-1D68-DD25446F91A7}"/>
              </a:ext>
            </a:extLst>
          </p:cNvPr>
          <p:cNvSpPr/>
          <p:nvPr/>
        </p:nvSpPr>
        <p:spPr>
          <a:xfrm>
            <a:off x="719600" y="723467"/>
            <a:ext cx="3321743" cy="1200329"/>
          </a:xfrm>
          <a:prstGeom prst="rect">
            <a:avLst/>
          </a:prstGeom>
        </p:spPr>
        <p:txBody>
          <a:bodyPr wrap="none">
            <a:spAutoFit/>
          </a:bodyPr>
          <a:lstStyle/>
          <a:p>
            <a:r>
              <a:rPr lang="en-US" sz="3600" b="1">
                <a:solidFill>
                  <a:schemeClr val="tx1">
                    <a:lumMod val="85000"/>
                    <a:lumOff val="15000"/>
                  </a:schemeClr>
                </a:solidFill>
                <a:latin typeface="Proxima Nova" panose="020B0503030502060204" pitchFamily="34" charset="0"/>
              </a:rPr>
              <a:t>Learning Goals</a:t>
            </a:r>
            <a:endParaRPr lang="en-US" sz="2400">
              <a:solidFill>
                <a:srgbClr val="5A5A5A"/>
              </a:solidFill>
              <a:latin typeface="Proxima Nova" panose="020B0503030502060204" pitchFamily="34" charset="0"/>
            </a:endParaRPr>
          </a:p>
          <a:p>
            <a:endParaRPr lang="en-NL" sz="3600">
              <a:latin typeface="Proxima Nova" panose="020B0503030502060204" pitchFamily="34" charset="0"/>
            </a:endParaRPr>
          </a:p>
        </p:txBody>
      </p: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555862" y="6181151"/>
            <a:ext cx="1448569" cy="460909"/>
          </a:xfrm>
          <a:prstGeom prst="rect">
            <a:avLst/>
          </a:prstGeom>
        </p:spPr>
      </p:pic>
      <p:sp>
        <p:nvSpPr>
          <p:cNvPr id="10" name="TextBox 9">
            <a:extLst>
              <a:ext uri="{FF2B5EF4-FFF2-40B4-BE49-F238E27FC236}">
                <a16:creationId xmlns:a16="http://schemas.microsoft.com/office/drawing/2014/main" id="{09D62550-22C4-F35B-D40C-24A447ED9BEC}"/>
              </a:ext>
            </a:extLst>
          </p:cNvPr>
          <p:cNvSpPr txBox="1"/>
          <p:nvPr/>
        </p:nvSpPr>
        <p:spPr>
          <a:xfrm>
            <a:off x="1057420" y="1964580"/>
            <a:ext cx="9778220" cy="2123658"/>
          </a:xfrm>
          <a:prstGeom prst="rect">
            <a:avLst/>
          </a:prstGeom>
          <a:noFill/>
        </p:spPr>
        <p:txBody>
          <a:bodyPr wrap="square">
            <a:spAutoFit/>
          </a:bodyPr>
          <a:lstStyle/>
          <a:p>
            <a:pPr marL="571500" indent="-571500">
              <a:buFont typeface="Arial" panose="020B0604020202020204" pitchFamily="34" charset="0"/>
              <a:buChar char="•"/>
            </a:pPr>
            <a:r>
              <a:rPr lang="en-US" sz="2800">
                <a:latin typeface="Proxima Nova" panose="020B0503030502060204" pitchFamily="34" charset="0"/>
              </a:rPr>
              <a:t>Learn</a:t>
            </a:r>
            <a:r>
              <a:rPr lang="en-NL" sz="2800">
                <a:latin typeface="Proxima Nova" panose="020B0503030502060204" pitchFamily="34" charset="0"/>
              </a:rPr>
              <a:t> </a:t>
            </a:r>
            <a:r>
              <a:rPr lang="en-NL" sz="2800" b="1">
                <a:latin typeface="Proxima Nova" panose="020B0503030502060204" pitchFamily="34" charset="0"/>
              </a:rPr>
              <a:t>fundamental concepts</a:t>
            </a:r>
            <a:r>
              <a:rPr lang="en-NL" sz="2800">
                <a:latin typeface="Proxima Nova" panose="020B0503030502060204" pitchFamily="34" charset="0"/>
              </a:rPr>
              <a:t>: DAGs, Operators, Hooks</a:t>
            </a:r>
          </a:p>
          <a:p>
            <a:pPr marL="571500" indent="-571500">
              <a:buFont typeface="Arial" panose="020B0604020202020204" pitchFamily="34" charset="0"/>
              <a:buChar char="•"/>
            </a:pPr>
            <a:r>
              <a:rPr lang="en-NL" sz="2800">
                <a:latin typeface="Proxima Nova" panose="020B0503030502060204" pitchFamily="34" charset="0"/>
              </a:rPr>
              <a:t>Know your way around the </a:t>
            </a:r>
            <a:r>
              <a:rPr lang="en-NL" sz="2800" b="1">
                <a:latin typeface="Proxima Nova" panose="020B0503030502060204" pitchFamily="34" charset="0"/>
              </a:rPr>
              <a:t>Airflow UI</a:t>
            </a:r>
          </a:p>
          <a:p>
            <a:pPr marL="571500" indent="-571500">
              <a:buFont typeface="Arial" panose="020B0604020202020204" pitchFamily="34" charset="0"/>
              <a:buChar char="•"/>
            </a:pPr>
            <a:r>
              <a:rPr lang="en-NL" sz="2800">
                <a:latin typeface="Proxima Nova" panose="020B0503030502060204" pitchFamily="34" charset="0"/>
              </a:rPr>
              <a:t>Know a little about how Airflow </a:t>
            </a:r>
            <a:r>
              <a:rPr lang="en-NL" sz="2800" b="1">
                <a:latin typeface="Proxima Nova" panose="020B0503030502060204" pitchFamily="34" charset="0"/>
              </a:rPr>
              <a:t>works internally</a:t>
            </a:r>
          </a:p>
          <a:p>
            <a:pPr marL="571500" indent="-571500">
              <a:buFont typeface="Arial" panose="020B0604020202020204" pitchFamily="34" charset="0"/>
              <a:buChar char="•"/>
            </a:pPr>
            <a:r>
              <a:rPr lang="en-NL" sz="2800">
                <a:latin typeface="Proxima Nova" panose="020B0503030502060204" pitchFamily="34" charset="0"/>
              </a:rPr>
              <a:t>Be able to </a:t>
            </a:r>
            <a:r>
              <a:rPr lang="en-NL" sz="2800" b="1">
                <a:latin typeface="Proxima Nova" panose="020B0503030502060204" pitchFamily="34" charset="0"/>
              </a:rPr>
              <a:t>debug</a:t>
            </a:r>
            <a:r>
              <a:rPr lang="en-NL" sz="2800">
                <a:latin typeface="Proxima Nova" panose="020B0503030502060204" pitchFamily="34" charset="0"/>
              </a:rPr>
              <a:t> errors</a:t>
            </a:r>
          </a:p>
          <a:p>
            <a:pPr marL="342900" indent="-342900" algn="ctr">
              <a:spcAft>
                <a:spcPts val="600"/>
              </a:spcAft>
              <a:buFont typeface="Arial" panose="020B0604020202020204" pitchFamily="34" charset="0"/>
              <a:buChar char="•"/>
            </a:pPr>
            <a:endParaRPr lang="en-US">
              <a:solidFill>
                <a:srgbClr val="5A5A5A"/>
              </a:solidFill>
              <a:latin typeface="Proxima Nova" panose="020B0503030502060204" pitchFamily="34" charset="0"/>
            </a:endParaRPr>
          </a:p>
        </p:txBody>
      </p:sp>
    </p:spTree>
    <p:extLst>
      <p:ext uri="{BB962C8B-B14F-4D97-AF65-F5344CB8AC3E}">
        <p14:creationId xmlns:p14="http://schemas.microsoft.com/office/powerpoint/2010/main" val="2904917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Connections</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D2E53909-C1C8-95D5-4E9C-2F69BB6EEF4A}"/>
              </a:ext>
            </a:extLst>
          </p:cNvPr>
          <p:cNvSpPr txBox="1">
            <a:spLocks/>
          </p:cNvSpPr>
          <p:nvPr/>
        </p:nvSpPr>
        <p:spPr>
          <a:xfrm>
            <a:off x="838199" y="1825625"/>
            <a:ext cx="663512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NL" sz="2400"/>
              <a:t>Connection credentials can be stored in the Airflow database</a:t>
            </a:r>
          </a:p>
          <a:p>
            <a:pPr>
              <a:spcAft>
                <a:spcPts val="1200"/>
              </a:spcAft>
            </a:pPr>
            <a:r>
              <a:rPr lang="en-US" sz="2400"/>
              <a:t>C</a:t>
            </a:r>
            <a:r>
              <a:rPr lang="en-NL" sz="2400" err="1"/>
              <a:t>onfigure</a:t>
            </a:r>
            <a:r>
              <a:rPr lang="en-US" sz="2400"/>
              <a:t>s</a:t>
            </a:r>
            <a:r>
              <a:rPr lang="en-NL" sz="2400"/>
              <a:t> a Fernet key for encryption in the configuration</a:t>
            </a:r>
          </a:p>
          <a:p>
            <a:pPr lvl="1">
              <a:spcAft>
                <a:spcPts val="1200"/>
              </a:spcAft>
            </a:pPr>
            <a:r>
              <a:rPr lang="en-GB" sz="2000">
                <a:hlinkClick r:id="rId3"/>
              </a:rPr>
              <a:t>https://airflow.apache.org/docs/stable/howto/secure-connections.html</a:t>
            </a:r>
            <a:endParaRPr lang="en-GB" sz="2000"/>
          </a:p>
          <a:p>
            <a:pPr>
              <a:spcAft>
                <a:spcPts val="1200"/>
              </a:spcAft>
            </a:pPr>
            <a:endParaRPr lang="en-NL" sz="2400"/>
          </a:p>
        </p:txBody>
      </p:sp>
      <p:pic>
        <p:nvPicPr>
          <p:cNvPr id="3" name="Picture 2">
            <a:extLst>
              <a:ext uri="{FF2B5EF4-FFF2-40B4-BE49-F238E27FC236}">
                <a16:creationId xmlns:a16="http://schemas.microsoft.com/office/drawing/2014/main" id="{13E3B194-071D-D3C8-924F-40CF8F1CA44C}"/>
              </a:ext>
            </a:extLst>
          </p:cNvPr>
          <p:cNvPicPr>
            <a:picLocks noChangeAspect="1"/>
          </p:cNvPicPr>
          <p:nvPr/>
        </p:nvPicPr>
        <p:blipFill>
          <a:blip r:embed="rId4"/>
          <a:stretch>
            <a:fillRect/>
          </a:stretch>
        </p:blipFill>
        <p:spPr>
          <a:xfrm>
            <a:off x="7650722" y="1918351"/>
            <a:ext cx="4214173" cy="3021298"/>
          </a:xfrm>
          <a:prstGeom prst="rect">
            <a:avLst/>
          </a:prstGeom>
          <a:ln>
            <a:noFill/>
          </a:ln>
        </p:spPr>
      </p:pic>
    </p:spTree>
    <p:extLst>
      <p:ext uri="{BB962C8B-B14F-4D97-AF65-F5344CB8AC3E}">
        <p14:creationId xmlns:p14="http://schemas.microsoft.com/office/powerpoint/2010/main" val="2221882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Connections - Example</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B13CF1DA-EE5E-19B0-2B82-4B09DE635155}"/>
              </a:ext>
            </a:extLst>
          </p:cNvPr>
          <p:cNvSpPr/>
          <p:nvPr/>
        </p:nvSpPr>
        <p:spPr>
          <a:xfrm>
            <a:off x="1319843" y="1855757"/>
            <a:ext cx="8309982" cy="3539430"/>
          </a:xfrm>
          <a:prstGeom prst="rect">
            <a:avLst/>
          </a:prstGeom>
        </p:spPr>
        <p:txBody>
          <a:bodyPr wrap="square">
            <a:spAutoFit/>
          </a:bodyPr>
          <a:lstStyle/>
          <a:p>
            <a:r>
              <a:rPr lang="en-GB" sz="1400" b="1">
                <a:solidFill>
                  <a:srgbClr val="000080"/>
                </a:solidFill>
                <a:latin typeface="Consolas" panose="020B0609020204030204" pitchFamily="49" charset="0"/>
                <a:cs typeface="Consolas" panose="020B0609020204030204" pitchFamily="49" charset="0"/>
              </a:rPr>
              <a:t>import </a:t>
            </a:r>
            <a:r>
              <a:rPr lang="en-GB" sz="1400" err="1">
                <a:latin typeface="Consolas" panose="020B0609020204030204" pitchFamily="49" charset="0"/>
                <a:cs typeface="Consolas" panose="020B0609020204030204" pitchFamily="49" charset="0"/>
              </a:rPr>
              <a:t>airflow.utils.dates</a:t>
            </a: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from </a:t>
            </a:r>
            <a:r>
              <a:rPr lang="en-GB" sz="1400" err="1">
                <a:latin typeface="Consolas" panose="020B0609020204030204" pitchFamily="49" charset="0"/>
                <a:cs typeface="Consolas" panose="020B0609020204030204" pitchFamily="49" charset="0"/>
              </a:rPr>
              <a:t>airflow.hooks.base_hook</a:t>
            </a: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import </a:t>
            </a:r>
            <a:r>
              <a:rPr lang="en-GB" sz="1400" err="1">
                <a:latin typeface="Consolas" panose="020B0609020204030204" pitchFamily="49" charset="0"/>
                <a:cs typeface="Consolas" panose="020B0609020204030204" pitchFamily="49" charset="0"/>
              </a:rPr>
              <a:t>BaseHook</a:t>
            </a: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from </a:t>
            </a:r>
            <a:r>
              <a:rPr lang="en-GB" sz="1400" err="1">
                <a:latin typeface="Consolas" panose="020B0609020204030204" pitchFamily="49" charset="0"/>
                <a:cs typeface="Consolas" panose="020B0609020204030204" pitchFamily="49" charset="0"/>
              </a:rPr>
              <a:t>airflow.models</a:t>
            </a: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import </a:t>
            </a:r>
            <a:r>
              <a:rPr lang="en-GB" sz="1400">
                <a:latin typeface="Consolas" panose="020B0609020204030204" pitchFamily="49" charset="0"/>
                <a:cs typeface="Consolas" panose="020B0609020204030204" pitchFamily="49" charset="0"/>
              </a:rPr>
              <a:t>DAG</a:t>
            </a: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from </a:t>
            </a:r>
            <a:r>
              <a:rPr lang="en-GB" sz="1400" err="1">
                <a:latin typeface="Consolas" panose="020B0609020204030204" pitchFamily="49" charset="0"/>
                <a:cs typeface="Consolas" panose="020B0609020204030204" pitchFamily="49" charset="0"/>
              </a:rPr>
              <a:t>airflow.operators.python_operator</a:t>
            </a: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import </a:t>
            </a:r>
            <a:r>
              <a:rPr lang="en-GB" sz="1400" err="1">
                <a:latin typeface="Consolas" panose="020B0609020204030204" pitchFamily="49" charset="0"/>
                <a:cs typeface="Consolas" panose="020B0609020204030204" pitchFamily="49" charset="0"/>
              </a:rPr>
              <a:t>PythonOperator</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err="1">
                <a:latin typeface="Consolas" panose="020B0609020204030204" pitchFamily="49" charset="0"/>
                <a:cs typeface="Consolas" panose="020B0609020204030204" pitchFamily="49" charset="0"/>
              </a:rPr>
              <a:t>dag</a:t>
            </a:r>
            <a:r>
              <a:rPr lang="en-GB" sz="1400">
                <a:latin typeface="Consolas" panose="020B0609020204030204" pitchFamily="49" charset="0"/>
                <a:cs typeface="Consolas" panose="020B0609020204030204" pitchFamily="49" charset="0"/>
              </a:rPr>
              <a:t> = DAG(...)</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def </a:t>
            </a:r>
            <a:r>
              <a:rPr lang="en-GB" sz="1400">
                <a:latin typeface="Consolas" panose="020B0609020204030204" pitchFamily="49" charset="0"/>
                <a:cs typeface="Consolas" panose="020B0609020204030204" pitchFamily="49" charset="0"/>
              </a:rPr>
              <a:t>_</a:t>
            </a:r>
            <a:r>
              <a:rPr lang="en-GB" sz="1400" err="1">
                <a:latin typeface="Consolas" panose="020B0609020204030204" pitchFamily="49" charset="0"/>
                <a:cs typeface="Consolas" panose="020B0609020204030204" pitchFamily="49" charset="0"/>
              </a:rPr>
              <a:t>fetch_data</a:t>
            </a:r>
            <a:r>
              <a:rPr lang="en-GB" sz="1400">
                <a:latin typeface="Consolas" panose="020B0609020204030204" pitchFamily="49" charset="0"/>
                <a:cs typeface="Consolas" panose="020B0609020204030204" pitchFamily="49" charset="0"/>
              </a:rPr>
              <a:t>():</a:t>
            </a:r>
          </a:p>
          <a:p>
            <a:r>
              <a:rPr lang="en-GB" sz="1400">
                <a:latin typeface="Consolas" panose="020B0609020204030204" pitchFamily="49" charset="0"/>
                <a:cs typeface="Consolas" panose="020B0609020204030204" pitchFamily="49" charset="0"/>
              </a:rPr>
              <a:t>    conn = </a:t>
            </a:r>
            <a:r>
              <a:rPr lang="en-GB" sz="1400" err="1">
                <a:latin typeface="Consolas" panose="020B0609020204030204" pitchFamily="49" charset="0"/>
                <a:cs typeface="Consolas" panose="020B0609020204030204" pitchFamily="49" charset="0"/>
              </a:rPr>
              <a:t>BaseHook.get_connection</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my_database</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username = </a:t>
            </a:r>
            <a:r>
              <a:rPr lang="en-GB" sz="1400" err="1">
                <a:latin typeface="Consolas" panose="020B0609020204030204" pitchFamily="49" charset="0"/>
                <a:cs typeface="Consolas" panose="020B0609020204030204" pitchFamily="49" charset="0"/>
              </a:rPr>
              <a:t>conn.login</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password = </a:t>
            </a:r>
            <a:r>
              <a:rPr lang="en-GB" sz="1400" err="1">
                <a:latin typeface="Consolas" panose="020B0609020204030204" pitchFamily="49" charset="0"/>
                <a:cs typeface="Consolas" panose="020B0609020204030204" pitchFamily="49" charset="0"/>
              </a:rPr>
              <a:t>conn.password</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push = </a:t>
            </a:r>
            <a:r>
              <a:rPr lang="en-GB" sz="1400" err="1">
                <a:latin typeface="Consolas" panose="020B0609020204030204" pitchFamily="49" charset="0"/>
                <a:cs typeface="Consolas" panose="020B0609020204030204" pitchFamily="49" charset="0"/>
              </a:rPr>
              <a:t>PythonOperator</a:t>
            </a:r>
            <a:r>
              <a:rPr lang="en-GB" sz="1400">
                <a:latin typeface="Consolas" panose="020B0609020204030204" pitchFamily="49" charset="0"/>
                <a:cs typeface="Consolas" panose="020B0609020204030204" pitchFamily="49" charset="0"/>
              </a:rPr>
              <a:t>(</a:t>
            </a:r>
            <a:r>
              <a:rPr lang="en-GB" sz="1400" err="1">
                <a:solidFill>
                  <a:srgbClr val="660099"/>
                </a:solidFill>
                <a:latin typeface="Consolas" panose="020B0609020204030204" pitchFamily="49" charset="0"/>
                <a:cs typeface="Consolas" panose="020B0609020204030204" pitchFamily="49" charset="0"/>
              </a:rPr>
              <a:t>task_id</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fetch_data</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python_callable</a:t>
            </a:r>
            <a:r>
              <a:rPr lang="en-GB" sz="1400">
                <a:latin typeface="Consolas" panose="020B0609020204030204" pitchFamily="49" charset="0"/>
                <a:cs typeface="Consolas" panose="020B0609020204030204" pitchFamily="49" charset="0"/>
              </a:rPr>
              <a:t>=_</a:t>
            </a:r>
            <a:r>
              <a:rPr lang="en-GB" sz="1400" err="1">
                <a:latin typeface="Consolas" panose="020B0609020204030204" pitchFamily="49" charset="0"/>
                <a:cs typeface="Consolas" panose="020B0609020204030204" pitchFamily="49" charset="0"/>
              </a:rPr>
              <a:t>fetch_data</a:t>
            </a: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dag</a:t>
            </a:r>
            <a:r>
              <a:rPr lang="en-GB" sz="1400">
                <a:latin typeface="Consolas" panose="020B0609020204030204" pitchFamily="49" charset="0"/>
                <a:cs typeface="Consolas" panose="020B0609020204030204" pitchFamily="49" charset="0"/>
              </a:rPr>
              <a:t>=</a:t>
            </a:r>
            <a:r>
              <a:rPr lang="en-GB" sz="1400" err="1">
                <a:latin typeface="Consolas" panose="020B0609020204030204" pitchFamily="49" charset="0"/>
                <a:cs typeface="Consolas" panose="020B0609020204030204" pitchFamily="49" charset="0"/>
              </a:rPr>
              <a:t>dag</a:t>
            </a:r>
            <a:r>
              <a:rPr lang="en-GB" sz="1400">
                <a:latin typeface="Consolas" panose="020B0609020204030204" pitchFamily="49" charset="0"/>
                <a:cs typeface="Consolas" panose="020B0609020204030204" pitchFamily="49" charset="0"/>
              </a:rPr>
              <a:t>)</a:t>
            </a:r>
            <a:endParaRPr lang="en-NL" sz="1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24204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a:latin typeface="Proxima Nova" panose="020B0503030502060204" pitchFamily="34" charset="0"/>
              </a:rPr>
              <a:t>Let’s Define two connections</a:t>
            </a:r>
          </a:p>
          <a:p>
            <a:pPr>
              <a:spcAft>
                <a:spcPts val="600"/>
              </a:spcAft>
            </a:pPr>
            <a:r>
              <a:rPr lang="en-US" sz="2800">
                <a:latin typeface="Proxima Nova" panose="020B0503030502060204" pitchFamily="34" charset="0"/>
              </a:rPr>
              <a:t>Will be useful for later</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4C3B253A-4039-8D19-DBDF-C73FD4BF1CD8}"/>
              </a:ext>
            </a:extLst>
          </p:cNvPr>
          <p:cNvPicPr>
            <a:picLocks noChangeAspect="1"/>
          </p:cNvPicPr>
          <p:nvPr/>
        </p:nvPicPr>
        <p:blipFill>
          <a:blip r:embed="rId3"/>
          <a:stretch>
            <a:fillRect/>
          </a:stretch>
        </p:blipFill>
        <p:spPr>
          <a:xfrm>
            <a:off x="982579" y="2211823"/>
            <a:ext cx="4634965" cy="2976956"/>
          </a:xfrm>
          <a:prstGeom prst="rect">
            <a:avLst/>
          </a:prstGeom>
        </p:spPr>
      </p:pic>
      <p:pic>
        <p:nvPicPr>
          <p:cNvPr id="8" name="Picture 7">
            <a:extLst>
              <a:ext uri="{FF2B5EF4-FFF2-40B4-BE49-F238E27FC236}">
                <a16:creationId xmlns:a16="http://schemas.microsoft.com/office/drawing/2014/main" id="{5F773072-9F9C-4CC1-30DE-CD0B5AE47294}"/>
              </a:ext>
            </a:extLst>
          </p:cNvPr>
          <p:cNvPicPr>
            <a:picLocks noChangeAspect="1"/>
          </p:cNvPicPr>
          <p:nvPr/>
        </p:nvPicPr>
        <p:blipFill>
          <a:blip r:embed="rId3"/>
          <a:stretch>
            <a:fillRect/>
          </a:stretch>
        </p:blipFill>
        <p:spPr>
          <a:xfrm>
            <a:off x="6240379" y="2211823"/>
            <a:ext cx="4634965" cy="2976956"/>
          </a:xfrm>
          <a:prstGeom prst="rect">
            <a:avLst/>
          </a:prstGeom>
        </p:spPr>
      </p:pic>
      <p:sp>
        <p:nvSpPr>
          <p:cNvPr id="10" name="TextBox 9">
            <a:extLst>
              <a:ext uri="{FF2B5EF4-FFF2-40B4-BE49-F238E27FC236}">
                <a16:creationId xmlns:a16="http://schemas.microsoft.com/office/drawing/2014/main" id="{9D6C868E-EC53-6B59-0250-BA368309F5EB}"/>
              </a:ext>
            </a:extLst>
          </p:cNvPr>
          <p:cNvSpPr txBox="1"/>
          <p:nvPr/>
        </p:nvSpPr>
        <p:spPr>
          <a:xfrm>
            <a:off x="982579" y="1755692"/>
            <a:ext cx="6094854" cy="369332"/>
          </a:xfrm>
          <a:prstGeom prst="rect">
            <a:avLst/>
          </a:prstGeom>
          <a:noFill/>
        </p:spPr>
        <p:txBody>
          <a:bodyPr wrap="square">
            <a:spAutoFit/>
          </a:bodyPr>
          <a:lstStyle/>
          <a:p>
            <a:r>
              <a:rPr lang="en-US">
                <a:latin typeface="Proxima Nova" panose="020B0503030502060204" pitchFamily="34" charset="0"/>
              </a:rPr>
              <a:t>Airflow Postgres DB</a:t>
            </a:r>
            <a:endParaRPr lang="en-NL"/>
          </a:p>
        </p:txBody>
      </p:sp>
      <p:sp>
        <p:nvSpPr>
          <p:cNvPr id="12" name="TextBox 11">
            <a:extLst>
              <a:ext uri="{FF2B5EF4-FFF2-40B4-BE49-F238E27FC236}">
                <a16:creationId xmlns:a16="http://schemas.microsoft.com/office/drawing/2014/main" id="{42748E56-A888-C7AA-0001-9F5DBABC38AB}"/>
              </a:ext>
            </a:extLst>
          </p:cNvPr>
          <p:cNvSpPr txBox="1"/>
          <p:nvPr/>
        </p:nvSpPr>
        <p:spPr>
          <a:xfrm>
            <a:off x="6240379" y="1668893"/>
            <a:ext cx="6094854" cy="369332"/>
          </a:xfrm>
          <a:prstGeom prst="rect">
            <a:avLst/>
          </a:prstGeom>
          <a:noFill/>
        </p:spPr>
        <p:txBody>
          <a:bodyPr wrap="square">
            <a:spAutoFit/>
          </a:bodyPr>
          <a:lstStyle/>
          <a:p>
            <a:r>
              <a:rPr lang="en-US">
                <a:latin typeface="Proxima Nova" panose="020B0503030502060204" pitchFamily="34" charset="0"/>
              </a:rPr>
              <a:t>The Space Devs API</a:t>
            </a:r>
            <a:endParaRPr lang="en-NL"/>
          </a:p>
        </p:txBody>
      </p:sp>
      <p:sp>
        <p:nvSpPr>
          <p:cNvPr id="14" name="TextBox 13">
            <a:extLst>
              <a:ext uri="{FF2B5EF4-FFF2-40B4-BE49-F238E27FC236}">
                <a16:creationId xmlns:a16="http://schemas.microsoft.com/office/drawing/2014/main" id="{2D66D464-85C4-73CD-00F2-222135DD569E}"/>
              </a:ext>
            </a:extLst>
          </p:cNvPr>
          <p:cNvSpPr txBox="1"/>
          <p:nvPr/>
        </p:nvSpPr>
        <p:spPr>
          <a:xfrm>
            <a:off x="2462949" y="2399947"/>
            <a:ext cx="1447227" cy="307777"/>
          </a:xfrm>
          <a:prstGeom prst="rect">
            <a:avLst/>
          </a:prstGeom>
          <a:noFill/>
        </p:spPr>
        <p:txBody>
          <a:bodyPr wrap="square">
            <a:spAutoFit/>
          </a:bodyPr>
          <a:lstStyle/>
          <a:p>
            <a:r>
              <a:rPr lang="en-US" sz="1400" b="1" err="1">
                <a:solidFill>
                  <a:srgbClr val="6A1D58"/>
                </a:solidFill>
                <a:latin typeface="Consolas" panose="020B0609020204030204" pitchFamily="49" charset="0"/>
              </a:rPr>
              <a:t>postgres</a:t>
            </a:r>
            <a:endParaRPr lang="en-NL" sz="1400" b="1">
              <a:solidFill>
                <a:srgbClr val="6A1D58"/>
              </a:solidFill>
              <a:latin typeface="Consolas" panose="020B0609020204030204" pitchFamily="49" charset="0"/>
            </a:endParaRPr>
          </a:p>
        </p:txBody>
      </p:sp>
      <p:sp>
        <p:nvSpPr>
          <p:cNvPr id="15" name="TextBox 14">
            <a:extLst>
              <a:ext uri="{FF2B5EF4-FFF2-40B4-BE49-F238E27FC236}">
                <a16:creationId xmlns:a16="http://schemas.microsoft.com/office/drawing/2014/main" id="{DFE7A003-E486-48C4-7790-DF68A24624FC}"/>
              </a:ext>
            </a:extLst>
          </p:cNvPr>
          <p:cNvSpPr txBox="1"/>
          <p:nvPr/>
        </p:nvSpPr>
        <p:spPr>
          <a:xfrm>
            <a:off x="2462949" y="2666602"/>
            <a:ext cx="1447227" cy="307777"/>
          </a:xfrm>
          <a:prstGeom prst="rect">
            <a:avLst/>
          </a:prstGeom>
          <a:noFill/>
        </p:spPr>
        <p:txBody>
          <a:bodyPr wrap="square">
            <a:spAutoFit/>
          </a:bodyPr>
          <a:lstStyle/>
          <a:p>
            <a:r>
              <a:rPr lang="en-US" sz="1400" b="1" err="1">
                <a:solidFill>
                  <a:srgbClr val="6A1D58"/>
                </a:solidFill>
                <a:latin typeface="Consolas" panose="020B0609020204030204" pitchFamily="49" charset="0"/>
              </a:rPr>
              <a:t>postgres</a:t>
            </a:r>
            <a:endParaRPr lang="en-NL" sz="1400" b="1">
              <a:solidFill>
                <a:srgbClr val="6A1D58"/>
              </a:solidFill>
              <a:latin typeface="Consolas" panose="020B0609020204030204" pitchFamily="49" charset="0"/>
            </a:endParaRPr>
          </a:p>
        </p:txBody>
      </p:sp>
      <p:sp>
        <p:nvSpPr>
          <p:cNvPr id="16" name="TextBox 15">
            <a:extLst>
              <a:ext uri="{FF2B5EF4-FFF2-40B4-BE49-F238E27FC236}">
                <a16:creationId xmlns:a16="http://schemas.microsoft.com/office/drawing/2014/main" id="{591C942D-AF0A-F374-4EA2-2B28A10B2FB6}"/>
              </a:ext>
            </a:extLst>
          </p:cNvPr>
          <p:cNvSpPr txBox="1"/>
          <p:nvPr/>
        </p:nvSpPr>
        <p:spPr>
          <a:xfrm>
            <a:off x="2462949" y="3455968"/>
            <a:ext cx="1447227" cy="307777"/>
          </a:xfrm>
          <a:prstGeom prst="rect">
            <a:avLst/>
          </a:prstGeom>
          <a:noFill/>
        </p:spPr>
        <p:txBody>
          <a:bodyPr wrap="square">
            <a:spAutoFit/>
          </a:bodyPr>
          <a:lstStyle/>
          <a:p>
            <a:r>
              <a:rPr lang="en-US" sz="1400" b="1" err="1">
                <a:solidFill>
                  <a:srgbClr val="6A1D58"/>
                </a:solidFill>
                <a:latin typeface="Consolas" panose="020B0609020204030204" pitchFamily="49" charset="0"/>
              </a:rPr>
              <a:t>postgres</a:t>
            </a:r>
            <a:endParaRPr lang="en-NL" sz="1400" b="1">
              <a:solidFill>
                <a:srgbClr val="6A1D58"/>
              </a:solidFill>
              <a:latin typeface="Consolas" panose="020B0609020204030204" pitchFamily="49" charset="0"/>
            </a:endParaRPr>
          </a:p>
        </p:txBody>
      </p:sp>
      <p:sp>
        <p:nvSpPr>
          <p:cNvPr id="17" name="TextBox 16">
            <a:extLst>
              <a:ext uri="{FF2B5EF4-FFF2-40B4-BE49-F238E27FC236}">
                <a16:creationId xmlns:a16="http://schemas.microsoft.com/office/drawing/2014/main" id="{97F3B5A2-2B39-D2B3-C039-6E8EFC6C4F48}"/>
              </a:ext>
            </a:extLst>
          </p:cNvPr>
          <p:cNvSpPr txBox="1"/>
          <p:nvPr/>
        </p:nvSpPr>
        <p:spPr>
          <a:xfrm>
            <a:off x="2462949" y="3983979"/>
            <a:ext cx="1447227" cy="307777"/>
          </a:xfrm>
          <a:prstGeom prst="rect">
            <a:avLst/>
          </a:prstGeom>
          <a:noFill/>
        </p:spPr>
        <p:txBody>
          <a:bodyPr wrap="square">
            <a:spAutoFit/>
          </a:bodyPr>
          <a:lstStyle/>
          <a:p>
            <a:r>
              <a:rPr lang="en-US" sz="1400" b="1">
                <a:solidFill>
                  <a:srgbClr val="6A1D58"/>
                </a:solidFill>
                <a:latin typeface="Consolas" panose="020B0609020204030204" pitchFamily="49" charset="0"/>
              </a:rPr>
              <a:t>airflow</a:t>
            </a:r>
            <a:endParaRPr lang="en-NL" sz="1400" b="1">
              <a:solidFill>
                <a:srgbClr val="6A1D58"/>
              </a:solidFill>
              <a:latin typeface="Consolas" panose="020B0609020204030204" pitchFamily="49" charset="0"/>
            </a:endParaRPr>
          </a:p>
        </p:txBody>
      </p:sp>
      <p:sp>
        <p:nvSpPr>
          <p:cNvPr id="18" name="TextBox 17">
            <a:extLst>
              <a:ext uri="{FF2B5EF4-FFF2-40B4-BE49-F238E27FC236}">
                <a16:creationId xmlns:a16="http://schemas.microsoft.com/office/drawing/2014/main" id="{9A922A2A-463E-952A-EFA6-E1B0531A674F}"/>
              </a:ext>
            </a:extLst>
          </p:cNvPr>
          <p:cNvSpPr txBox="1"/>
          <p:nvPr/>
        </p:nvSpPr>
        <p:spPr>
          <a:xfrm>
            <a:off x="2462949" y="4245176"/>
            <a:ext cx="1447227" cy="307777"/>
          </a:xfrm>
          <a:prstGeom prst="rect">
            <a:avLst/>
          </a:prstGeom>
          <a:noFill/>
        </p:spPr>
        <p:txBody>
          <a:bodyPr wrap="square">
            <a:spAutoFit/>
          </a:bodyPr>
          <a:lstStyle/>
          <a:p>
            <a:r>
              <a:rPr lang="en-US" sz="1400" b="1">
                <a:solidFill>
                  <a:srgbClr val="6A1D58"/>
                </a:solidFill>
                <a:latin typeface="Consolas" panose="020B0609020204030204" pitchFamily="49" charset="0"/>
              </a:rPr>
              <a:t>airflow</a:t>
            </a:r>
            <a:endParaRPr lang="en-NL" sz="1400" b="1">
              <a:solidFill>
                <a:srgbClr val="6A1D58"/>
              </a:solidFill>
              <a:latin typeface="Consolas" panose="020B0609020204030204" pitchFamily="49" charset="0"/>
            </a:endParaRPr>
          </a:p>
        </p:txBody>
      </p:sp>
      <p:sp>
        <p:nvSpPr>
          <p:cNvPr id="19" name="TextBox 18">
            <a:extLst>
              <a:ext uri="{FF2B5EF4-FFF2-40B4-BE49-F238E27FC236}">
                <a16:creationId xmlns:a16="http://schemas.microsoft.com/office/drawing/2014/main" id="{6724A29A-9A13-45EB-100C-C4AFB16E56FE}"/>
              </a:ext>
            </a:extLst>
          </p:cNvPr>
          <p:cNvSpPr txBox="1"/>
          <p:nvPr/>
        </p:nvSpPr>
        <p:spPr>
          <a:xfrm>
            <a:off x="2462949" y="4506373"/>
            <a:ext cx="1447227" cy="307777"/>
          </a:xfrm>
          <a:prstGeom prst="rect">
            <a:avLst/>
          </a:prstGeom>
          <a:noFill/>
        </p:spPr>
        <p:txBody>
          <a:bodyPr wrap="square">
            <a:spAutoFit/>
          </a:bodyPr>
          <a:lstStyle/>
          <a:p>
            <a:r>
              <a:rPr lang="en-US" sz="1400" b="1">
                <a:solidFill>
                  <a:srgbClr val="6A1D58"/>
                </a:solidFill>
                <a:latin typeface="Consolas" panose="020B0609020204030204" pitchFamily="49" charset="0"/>
              </a:rPr>
              <a:t>5432</a:t>
            </a:r>
            <a:endParaRPr lang="en-NL" sz="1400" b="1">
              <a:solidFill>
                <a:srgbClr val="6A1D58"/>
              </a:solidFill>
              <a:latin typeface="Consolas" panose="020B0609020204030204" pitchFamily="49" charset="0"/>
            </a:endParaRPr>
          </a:p>
        </p:txBody>
      </p:sp>
      <p:sp>
        <p:nvSpPr>
          <p:cNvPr id="26" name="TextBox 25">
            <a:extLst>
              <a:ext uri="{FF2B5EF4-FFF2-40B4-BE49-F238E27FC236}">
                <a16:creationId xmlns:a16="http://schemas.microsoft.com/office/drawing/2014/main" id="{D74F15B3-F4A4-A0ED-5BAC-2E685EDD8BD8}"/>
              </a:ext>
            </a:extLst>
          </p:cNvPr>
          <p:cNvSpPr txBox="1"/>
          <p:nvPr/>
        </p:nvSpPr>
        <p:spPr>
          <a:xfrm>
            <a:off x="7661737" y="2406822"/>
            <a:ext cx="2245409" cy="307777"/>
          </a:xfrm>
          <a:prstGeom prst="rect">
            <a:avLst/>
          </a:prstGeom>
          <a:noFill/>
        </p:spPr>
        <p:txBody>
          <a:bodyPr wrap="square">
            <a:spAutoFit/>
          </a:bodyPr>
          <a:lstStyle/>
          <a:p>
            <a:r>
              <a:rPr lang="en-US" sz="1400" b="1" err="1">
                <a:solidFill>
                  <a:srgbClr val="6A1D58"/>
                </a:solidFill>
                <a:latin typeface="Consolas" panose="020B0609020204030204" pitchFamily="49" charset="0"/>
              </a:rPr>
              <a:t>thespacedevs_dev</a:t>
            </a:r>
            <a:endParaRPr lang="en-NL" sz="1400" b="1">
              <a:solidFill>
                <a:srgbClr val="6A1D58"/>
              </a:solidFill>
              <a:latin typeface="Consolas" panose="020B0609020204030204" pitchFamily="49" charset="0"/>
            </a:endParaRPr>
          </a:p>
        </p:txBody>
      </p:sp>
      <p:sp>
        <p:nvSpPr>
          <p:cNvPr id="27" name="TextBox 26">
            <a:extLst>
              <a:ext uri="{FF2B5EF4-FFF2-40B4-BE49-F238E27FC236}">
                <a16:creationId xmlns:a16="http://schemas.microsoft.com/office/drawing/2014/main" id="{EA4E02BD-7AC3-197F-3B24-8FDC98607D4F}"/>
              </a:ext>
            </a:extLst>
          </p:cNvPr>
          <p:cNvSpPr txBox="1"/>
          <p:nvPr/>
        </p:nvSpPr>
        <p:spPr>
          <a:xfrm>
            <a:off x="7661737" y="2687227"/>
            <a:ext cx="1447227" cy="307777"/>
          </a:xfrm>
          <a:prstGeom prst="rect">
            <a:avLst/>
          </a:prstGeom>
          <a:noFill/>
        </p:spPr>
        <p:txBody>
          <a:bodyPr wrap="square">
            <a:spAutoFit/>
          </a:bodyPr>
          <a:lstStyle/>
          <a:p>
            <a:r>
              <a:rPr lang="en-US" sz="1400" b="1">
                <a:solidFill>
                  <a:srgbClr val="6A1D58"/>
                </a:solidFill>
                <a:latin typeface="Consolas" panose="020B0609020204030204" pitchFamily="49" charset="0"/>
              </a:rPr>
              <a:t>HTTP</a:t>
            </a:r>
            <a:endParaRPr lang="en-NL" sz="1400" b="1">
              <a:solidFill>
                <a:srgbClr val="6A1D58"/>
              </a:solidFill>
              <a:latin typeface="Consolas" panose="020B0609020204030204" pitchFamily="49" charset="0"/>
            </a:endParaRPr>
          </a:p>
        </p:txBody>
      </p:sp>
      <p:sp>
        <p:nvSpPr>
          <p:cNvPr id="28" name="TextBox 27">
            <a:extLst>
              <a:ext uri="{FF2B5EF4-FFF2-40B4-BE49-F238E27FC236}">
                <a16:creationId xmlns:a16="http://schemas.microsoft.com/office/drawing/2014/main" id="{9F2F9211-60FE-90F0-B101-FF3F5D669206}"/>
              </a:ext>
            </a:extLst>
          </p:cNvPr>
          <p:cNvSpPr txBox="1"/>
          <p:nvPr/>
        </p:nvSpPr>
        <p:spPr>
          <a:xfrm>
            <a:off x="7661737" y="3469718"/>
            <a:ext cx="4404218" cy="307777"/>
          </a:xfrm>
          <a:prstGeom prst="rect">
            <a:avLst/>
          </a:prstGeom>
          <a:noFill/>
        </p:spPr>
        <p:txBody>
          <a:bodyPr wrap="square">
            <a:spAutoFit/>
          </a:bodyPr>
          <a:lstStyle/>
          <a:p>
            <a:r>
              <a:rPr lang="en-US" sz="1400" b="1">
                <a:solidFill>
                  <a:srgbClr val="6A1D58"/>
                </a:solidFill>
                <a:latin typeface="Consolas" panose="020B0609020204030204" pitchFamily="49" charset="0"/>
              </a:rPr>
              <a:t>https://lldev.thespacedevs.com/2.2.0/</a:t>
            </a:r>
            <a:endParaRPr lang="en-NL" sz="1400" b="1">
              <a:solidFill>
                <a:srgbClr val="6A1D58"/>
              </a:solidFill>
              <a:latin typeface="Consolas" panose="020B0609020204030204" pitchFamily="49" charset="0"/>
            </a:endParaRPr>
          </a:p>
        </p:txBody>
      </p:sp>
      <p:sp>
        <p:nvSpPr>
          <p:cNvPr id="32" name="TextBox 31">
            <a:extLst>
              <a:ext uri="{FF2B5EF4-FFF2-40B4-BE49-F238E27FC236}">
                <a16:creationId xmlns:a16="http://schemas.microsoft.com/office/drawing/2014/main" id="{4A8284F5-E6DF-61AC-E2AF-DF095F0AF6AF}"/>
              </a:ext>
            </a:extLst>
          </p:cNvPr>
          <p:cNvSpPr txBox="1"/>
          <p:nvPr/>
        </p:nvSpPr>
        <p:spPr>
          <a:xfrm>
            <a:off x="921849" y="5670368"/>
            <a:ext cx="4695695" cy="646331"/>
          </a:xfrm>
          <a:prstGeom prst="rect">
            <a:avLst/>
          </a:prstGeom>
          <a:noFill/>
        </p:spPr>
        <p:txBody>
          <a:bodyPr wrap="square">
            <a:spAutoFit/>
          </a:bodyPr>
          <a:lstStyle/>
          <a:p>
            <a:r>
              <a:rPr lang="en-US">
                <a:latin typeface="Proxima Nova" panose="020B0503030502060204" pitchFamily="34" charset="0"/>
              </a:rPr>
              <a:t>This connection will allow us to connect to the Airflow Internal Postgres DB</a:t>
            </a:r>
            <a:endParaRPr lang="en-NL"/>
          </a:p>
        </p:txBody>
      </p:sp>
      <p:sp>
        <p:nvSpPr>
          <p:cNvPr id="33" name="TextBox 32">
            <a:extLst>
              <a:ext uri="{FF2B5EF4-FFF2-40B4-BE49-F238E27FC236}">
                <a16:creationId xmlns:a16="http://schemas.microsoft.com/office/drawing/2014/main" id="{97FE8128-575D-9832-4B3D-75F67CBA7039}"/>
              </a:ext>
            </a:extLst>
          </p:cNvPr>
          <p:cNvSpPr txBox="1"/>
          <p:nvPr/>
        </p:nvSpPr>
        <p:spPr>
          <a:xfrm>
            <a:off x="6179649" y="5619057"/>
            <a:ext cx="4695695" cy="646331"/>
          </a:xfrm>
          <a:prstGeom prst="rect">
            <a:avLst/>
          </a:prstGeom>
          <a:noFill/>
        </p:spPr>
        <p:txBody>
          <a:bodyPr wrap="square">
            <a:spAutoFit/>
          </a:bodyPr>
          <a:lstStyle/>
          <a:p>
            <a:r>
              <a:rPr lang="en-US">
                <a:latin typeface="Proxima Nova" panose="020B0503030502060204" pitchFamily="34" charset="0"/>
              </a:rPr>
              <a:t>Will allow us to make calls to the Rocket launches API</a:t>
            </a:r>
            <a:endParaRPr lang="en-NL"/>
          </a:p>
        </p:txBody>
      </p:sp>
    </p:spTree>
    <p:extLst>
      <p:ext uri="{BB962C8B-B14F-4D97-AF65-F5344CB8AC3E}">
        <p14:creationId xmlns:p14="http://schemas.microsoft.com/office/powerpoint/2010/main" val="3451455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Hooks</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68CCB1DC-C341-AF04-0783-9ABC41F12641}"/>
              </a:ext>
            </a:extLst>
          </p:cNvPr>
          <p:cNvSpPr txBox="1">
            <a:spLocks/>
          </p:cNvSpPr>
          <p:nvPr/>
        </p:nvSpPr>
        <p:spPr>
          <a:xfrm>
            <a:off x="1161334" y="1589687"/>
            <a:ext cx="10869118" cy="466725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a:latin typeface="Proxima Nova" panose="020B0503030502060204" pitchFamily="34" charset="0"/>
              </a:rPr>
              <a:t>Used to interact with (external) systems/service</a:t>
            </a:r>
          </a:p>
          <a:p>
            <a:pPr lvl="1">
              <a:lnSpc>
                <a:spcPct val="110000"/>
              </a:lnSpc>
            </a:pPr>
            <a:r>
              <a:rPr lang="en-US" sz="2000">
                <a:latin typeface="Proxima Nova" panose="020B0503030502060204" pitchFamily="34" charset="0"/>
              </a:rPr>
              <a:t>Usually created behind the scenes by the respective operators</a:t>
            </a:r>
          </a:p>
          <a:p>
            <a:pPr lvl="1">
              <a:lnSpc>
                <a:spcPct val="110000"/>
              </a:lnSpc>
            </a:pPr>
            <a:r>
              <a:rPr lang="en-US" sz="2000">
                <a:latin typeface="Proxima Nova" panose="020B0503030502060204" pitchFamily="34" charset="0"/>
              </a:rPr>
              <a:t>Abstract away logic of interacting with systems</a:t>
            </a:r>
          </a:p>
          <a:p>
            <a:pPr lvl="1">
              <a:lnSpc>
                <a:spcPct val="110000"/>
              </a:lnSpc>
            </a:pPr>
            <a:r>
              <a:rPr lang="en-US" sz="2000">
                <a:latin typeface="Proxima Nova" panose="020B0503030502060204" pitchFamily="34" charset="0"/>
              </a:rPr>
              <a:t>Handles authentication, caching, pagination, etc.</a:t>
            </a:r>
          </a:p>
          <a:p>
            <a:pPr>
              <a:lnSpc>
                <a:spcPct val="110000"/>
              </a:lnSpc>
            </a:pPr>
            <a:endParaRPr lang="en-US" sz="2400">
              <a:latin typeface="Proxima Nova" panose="020B0503030502060204" pitchFamily="34" charset="0"/>
            </a:endParaRPr>
          </a:p>
          <a:p>
            <a:pPr>
              <a:lnSpc>
                <a:spcPct val="110000"/>
              </a:lnSpc>
            </a:pPr>
            <a:r>
              <a:rPr lang="en-US" sz="2400">
                <a:latin typeface="Proxima Nova" panose="020B0503030502060204" pitchFamily="34" charset="0"/>
              </a:rPr>
              <a:t>Some examples</a:t>
            </a:r>
          </a:p>
          <a:p>
            <a:pPr lvl="1">
              <a:lnSpc>
                <a:spcPct val="110000"/>
              </a:lnSpc>
            </a:pPr>
            <a:r>
              <a:rPr lang="en-US" sz="2000" b="1">
                <a:latin typeface="Proxima Nova" panose="020B0503030502060204" pitchFamily="34" charset="0"/>
              </a:rPr>
              <a:t>S3Hook</a:t>
            </a:r>
            <a:r>
              <a:rPr lang="en-US" sz="2000">
                <a:latin typeface="Proxima Nova" panose="020B0503030502060204" pitchFamily="34" charset="0"/>
              </a:rPr>
              <a:t> – Upload/download files to/from S3</a:t>
            </a:r>
          </a:p>
          <a:p>
            <a:pPr lvl="1">
              <a:lnSpc>
                <a:spcPct val="110000"/>
              </a:lnSpc>
            </a:pPr>
            <a:r>
              <a:rPr lang="en-US" sz="2000" b="1" err="1">
                <a:latin typeface="Proxima Nova" panose="020B0503030502060204" pitchFamily="34" charset="0"/>
              </a:rPr>
              <a:t>SSHHook</a:t>
            </a:r>
            <a:r>
              <a:rPr lang="en-US" sz="2000">
                <a:latin typeface="Proxima Nova" panose="020B0503030502060204" pitchFamily="34" charset="0"/>
              </a:rPr>
              <a:t> – Upload/download files over SFTP</a:t>
            </a:r>
          </a:p>
          <a:p>
            <a:pPr lvl="1">
              <a:lnSpc>
                <a:spcPct val="110000"/>
              </a:lnSpc>
            </a:pPr>
            <a:r>
              <a:rPr lang="en-US" sz="2000" b="1" err="1">
                <a:latin typeface="Proxima Nova" panose="020B0503030502060204" pitchFamily="34" charset="0"/>
              </a:rPr>
              <a:t>SparkSubmitHook</a:t>
            </a:r>
            <a:r>
              <a:rPr lang="en-US" sz="2000">
                <a:latin typeface="Proxima Nova" panose="020B0503030502060204" pitchFamily="34" charset="0"/>
              </a:rPr>
              <a:t> – Send jobs to Spark cluster</a:t>
            </a:r>
          </a:p>
        </p:txBody>
      </p:sp>
    </p:spTree>
    <p:extLst>
      <p:ext uri="{BB962C8B-B14F-4D97-AF65-F5344CB8AC3E}">
        <p14:creationId xmlns:p14="http://schemas.microsoft.com/office/powerpoint/2010/main" val="2331608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Hooks - Example</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6B1CB2A6-BA03-6BB3-27AA-D434E76761FC}"/>
              </a:ext>
            </a:extLst>
          </p:cNvPr>
          <p:cNvSpPr/>
          <p:nvPr/>
        </p:nvSpPr>
        <p:spPr>
          <a:xfrm>
            <a:off x="955963" y="2039353"/>
            <a:ext cx="9947564" cy="3416320"/>
          </a:xfrm>
          <a:prstGeom prst="rect">
            <a:avLst/>
          </a:prstGeom>
        </p:spPr>
        <p:txBody>
          <a:bodyPr wrap="square">
            <a:spAutoFit/>
          </a:bodyPr>
          <a:lstStyle/>
          <a:p>
            <a:r>
              <a:rPr lang="en-US">
                <a:solidFill>
                  <a:srgbClr val="A626A4"/>
                </a:solidFill>
                <a:latin typeface="Menlo" panose="020B0609030804020204" pitchFamily="49" charset="0"/>
              </a:rPr>
              <a:t>from</a:t>
            </a:r>
            <a:r>
              <a:rPr lang="en-US">
                <a:solidFill>
                  <a:srgbClr val="333333"/>
                </a:solidFill>
                <a:latin typeface="Menlo" panose="020B0609030804020204" pitchFamily="49" charset="0"/>
              </a:rPr>
              <a:t> </a:t>
            </a:r>
            <a:r>
              <a:rPr lang="en-US" err="1">
                <a:solidFill>
                  <a:srgbClr val="333333"/>
                </a:solidFill>
                <a:latin typeface="Menlo" panose="020B0609030804020204" pitchFamily="49" charset="0"/>
              </a:rPr>
              <a:t>airflow.hooks.postgres_hook</a:t>
            </a:r>
            <a:endParaRPr lang="en-US">
              <a:solidFill>
                <a:srgbClr val="333333"/>
              </a:solidFill>
              <a:latin typeface="Menlo" panose="020B0609030804020204" pitchFamily="49" charset="0"/>
            </a:endParaRPr>
          </a:p>
          <a:p>
            <a:br>
              <a:rPr lang="en-US">
                <a:solidFill>
                  <a:srgbClr val="333333"/>
                </a:solidFill>
                <a:latin typeface="Menlo" panose="020B0609030804020204" pitchFamily="49" charset="0"/>
              </a:rPr>
            </a:br>
            <a:r>
              <a:rPr lang="en-US">
                <a:solidFill>
                  <a:srgbClr val="333333"/>
                </a:solidFill>
                <a:latin typeface="Menlo" panose="020B0609030804020204" pitchFamily="49" charset="0"/>
              </a:rPr>
              <a:t>hook </a:t>
            </a:r>
            <a:r>
              <a:rPr lang="en-US">
                <a:solidFill>
                  <a:srgbClr val="383A42"/>
                </a:solidFill>
                <a:latin typeface="Menlo" panose="020B0609030804020204" pitchFamily="49" charset="0"/>
              </a:rPr>
              <a:t>=</a:t>
            </a:r>
            <a:r>
              <a:rPr lang="en-US">
                <a:solidFill>
                  <a:srgbClr val="333333"/>
                </a:solidFill>
                <a:latin typeface="Menlo" panose="020B0609030804020204" pitchFamily="49" charset="0"/>
              </a:rPr>
              <a:t> </a:t>
            </a:r>
            <a:r>
              <a:rPr lang="en-US" err="1">
                <a:solidFill>
                  <a:srgbClr val="333333"/>
                </a:solidFill>
                <a:latin typeface="Menlo" panose="020B0609030804020204" pitchFamily="49" charset="0"/>
              </a:rPr>
              <a:t>PostgresHook</a:t>
            </a:r>
            <a:r>
              <a:rPr lang="en-US">
                <a:solidFill>
                  <a:srgbClr val="333333"/>
                </a:solidFill>
                <a:latin typeface="Menlo" panose="020B0609030804020204" pitchFamily="49" charset="0"/>
              </a:rPr>
              <a:t>(</a:t>
            </a:r>
          </a:p>
          <a:p>
            <a:r>
              <a:rPr lang="en-US">
                <a:solidFill>
                  <a:srgbClr val="333333"/>
                </a:solidFill>
                <a:latin typeface="Menlo" panose="020B0609030804020204" pitchFamily="49" charset="0"/>
              </a:rPr>
              <a:t>    </a:t>
            </a:r>
            <a:r>
              <a:rPr lang="en-US" err="1">
                <a:solidFill>
                  <a:srgbClr val="986801"/>
                </a:solidFill>
                <a:latin typeface="Menlo" panose="020B0609030804020204" pitchFamily="49" charset="0"/>
              </a:rPr>
              <a:t>postgres_conn_id</a:t>
            </a:r>
            <a:r>
              <a:rPr lang="en-US">
                <a:solidFill>
                  <a:srgbClr val="383A42"/>
                </a:solidFill>
                <a:latin typeface="Menlo" panose="020B0609030804020204" pitchFamily="49" charset="0"/>
              </a:rPr>
              <a:t>=</a:t>
            </a:r>
            <a:r>
              <a:rPr lang="en-US">
                <a:solidFill>
                  <a:srgbClr val="50A14F"/>
                </a:solidFill>
                <a:latin typeface="Menlo" panose="020B0609030804020204" pitchFamily="49" charset="0"/>
              </a:rPr>
              <a:t>"</a:t>
            </a:r>
            <a:r>
              <a:rPr lang="en-US" err="1">
                <a:solidFill>
                  <a:srgbClr val="50A14F"/>
                </a:solidFill>
                <a:latin typeface="Menlo" panose="020B0609030804020204" pitchFamily="49" charset="0"/>
              </a:rPr>
              <a:t>land_registry</a:t>
            </a:r>
            <a:r>
              <a:rPr lang="en-US">
                <a:solidFill>
                  <a:srgbClr val="50A14F"/>
                </a:solidFill>
                <a:latin typeface="Menlo" panose="020B0609030804020204" pitchFamily="49" charset="0"/>
              </a:rPr>
              <a:t>”</a:t>
            </a:r>
          </a:p>
          <a:p>
            <a:r>
              <a:rPr lang="en-US">
                <a:solidFill>
                  <a:srgbClr val="333333"/>
                </a:solidFill>
                <a:latin typeface="Menlo" panose="020B0609030804020204" pitchFamily="49" charset="0"/>
              </a:rPr>
              <a:t>)</a:t>
            </a:r>
          </a:p>
          <a:p>
            <a:endParaRPr lang="en-US">
              <a:solidFill>
                <a:srgbClr val="333333"/>
              </a:solidFill>
              <a:latin typeface="Menlo" panose="020B0609030804020204" pitchFamily="49" charset="0"/>
            </a:endParaRPr>
          </a:p>
          <a:p>
            <a:r>
              <a:rPr lang="en-US" err="1">
                <a:solidFill>
                  <a:srgbClr val="333333"/>
                </a:solidFill>
                <a:latin typeface="Menlo" panose="020B0609030804020204" pitchFamily="49" charset="0"/>
              </a:rPr>
              <a:t>hook.get_records</a:t>
            </a:r>
            <a:r>
              <a:rPr lang="en-US">
                <a:solidFill>
                  <a:srgbClr val="333333"/>
                </a:solidFill>
                <a:latin typeface="Menlo" panose="020B0609030804020204" pitchFamily="49" charset="0"/>
              </a:rPr>
              <a:t>(</a:t>
            </a:r>
          </a:p>
          <a:p>
            <a:r>
              <a:rPr lang="en-US">
                <a:solidFill>
                  <a:srgbClr val="333333"/>
                </a:solidFill>
                <a:latin typeface="Menlo" panose="020B0609030804020204" pitchFamily="49" charset="0"/>
              </a:rPr>
              <a:t>    </a:t>
            </a:r>
            <a:r>
              <a:rPr lang="en-US">
                <a:solidFill>
                  <a:srgbClr val="50A14F"/>
                </a:solidFill>
                <a:latin typeface="Menlo" panose="020B0609030804020204" pitchFamily="49" charset="0"/>
              </a:rPr>
              <a:t>"SELECT * FROM </a:t>
            </a:r>
            <a:r>
              <a:rPr lang="en-US" err="1">
                <a:solidFill>
                  <a:srgbClr val="50A14F"/>
                </a:solidFill>
                <a:latin typeface="Menlo" panose="020B0609030804020204" pitchFamily="49" charset="0"/>
              </a:rPr>
              <a:t>land_registry_price_paid_uk</a:t>
            </a:r>
            <a:r>
              <a:rPr lang="en-US">
                <a:solidFill>
                  <a:srgbClr val="50A14F"/>
                </a:solidFill>
                <a:latin typeface="Menlo" panose="020B0609030804020204" pitchFamily="49" charset="0"/>
              </a:rPr>
              <a:t> "</a:t>
            </a:r>
          </a:p>
          <a:p>
            <a:r>
              <a:rPr lang="en-US">
                <a:solidFill>
                  <a:srgbClr val="50A14F"/>
                </a:solidFill>
                <a:latin typeface="Menlo" panose="020B0609030804020204" pitchFamily="49" charset="0"/>
              </a:rPr>
              <a:t>    "LIMIT 10”</a:t>
            </a:r>
          </a:p>
          <a:p>
            <a:r>
              <a:rPr lang="en-US">
                <a:solidFill>
                  <a:srgbClr val="333333"/>
                </a:solidFill>
                <a:latin typeface="Menlo" panose="020B0609030804020204" pitchFamily="49" charset="0"/>
              </a:rPr>
              <a:t>)</a:t>
            </a:r>
          </a:p>
          <a:p>
            <a:br>
              <a:rPr lang="en-US">
                <a:solidFill>
                  <a:srgbClr val="333333"/>
                </a:solidFill>
                <a:latin typeface="Menlo" panose="020B0609030804020204" pitchFamily="49" charset="0"/>
              </a:rPr>
            </a:br>
            <a:endParaRPr lang="en-US" b="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914309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Variables</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5308575C-174F-B8EA-4F00-CA25A1E6659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a:t>Can be used as “global” variables</a:t>
            </a:r>
          </a:p>
          <a:p>
            <a:endParaRPr lang="en-NL"/>
          </a:p>
          <a:p>
            <a:r>
              <a:rPr lang="en-NL"/>
              <a:t>Stored as key-value pairs</a:t>
            </a:r>
          </a:p>
          <a:p>
            <a:endParaRPr lang="en-NL"/>
          </a:p>
          <a:p>
            <a:endParaRPr lang="en-NL"/>
          </a:p>
          <a:p>
            <a:endParaRPr lang="en-NL"/>
          </a:p>
          <a:p>
            <a:r>
              <a:rPr lang="en-NL"/>
              <a:t>Also accessible in templating:</a:t>
            </a:r>
          </a:p>
          <a:p>
            <a:endParaRPr lang="en-NL"/>
          </a:p>
        </p:txBody>
      </p:sp>
      <p:sp>
        <p:nvSpPr>
          <p:cNvPr id="3" name="Rectangle 2">
            <a:extLst>
              <a:ext uri="{FF2B5EF4-FFF2-40B4-BE49-F238E27FC236}">
                <a16:creationId xmlns:a16="http://schemas.microsoft.com/office/drawing/2014/main" id="{58F5F018-EA6C-023E-AB51-47C7E87BF978}"/>
              </a:ext>
            </a:extLst>
          </p:cNvPr>
          <p:cNvSpPr/>
          <p:nvPr/>
        </p:nvSpPr>
        <p:spPr>
          <a:xfrm>
            <a:off x="1969213" y="3427497"/>
            <a:ext cx="8253574" cy="923330"/>
          </a:xfrm>
          <a:prstGeom prst="rect">
            <a:avLst/>
          </a:prstGeom>
        </p:spPr>
        <p:txBody>
          <a:bodyPr wrap="square">
            <a:spAutoFit/>
          </a:bodyPr>
          <a:lstStyle/>
          <a:p>
            <a:r>
              <a:rPr lang="en-GB" b="1">
                <a:solidFill>
                  <a:srgbClr val="000080"/>
                </a:solidFill>
                <a:latin typeface="Consolas" panose="020B0609020204030204" pitchFamily="49" charset="0"/>
                <a:cs typeface="Consolas" panose="020B0609020204030204" pitchFamily="49" charset="0"/>
              </a:rPr>
              <a:t>from </a:t>
            </a:r>
            <a:r>
              <a:rPr lang="en-GB" err="1">
                <a:latin typeface="Consolas" panose="020B0609020204030204" pitchFamily="49" charset="0"/>
                <a:cs typeface="Consolas" panose="020B0609020204030204" pitchFamily="49" charset="0"/>
              </a:rPr>
              <a:t>airflow.models</a:t>
            </a:r>
            <a:r>
              <a:rPr lang="en-GB">
                <a:latin typeface="Consolas" panose="020B0609020204030204" pitchFamily="49" charset="0"/>
                <a:cs typeface="Consolas" panose="020B0609020204030204" pitchFamily="49" charset="0"/>
              </a:rPr>
              <a:t> </a:t>
            </a:r>
            <a:r>
              <a:rPr lang="en-GB" b="1">
                <a:solidFill>
                  <a:srgbClr val="000080"/>
                </a:solidFill>
                <a:latin typeface="Consolas" panose="020B0609020204030204" pitchFamily="49" charset="0"/>
                <a:cs typeface="Consolas" panose="020B0609020204030204" pitchFamily="49" charset="0"/>
              </a:rPr>
              <a:t>import </a:t>
            </a:r>
            <a:r>
              <a:rPr lang="en-GB">
                <a:latin typeface="Consolas" panose="020B0609020204030204" pitchFamily="49" charset="0"/>
                <a:cs typeface="Consolas" panose="020B0609020204030204" pitchFamily="49" charset="0"/>
              </a:rPr>
              <a:t>Variable</a:t>
            </a:r>
          </a:p>
          <a:p>
            <a:r>
              <a:rPr lang="en-GB" err="1">
                <a:latin typeface="Consolas" panose="020B0609020204030204" pitchFamily="49" charset="0"/>
                <a:cs typeface="Consolas" panose="020B0609020204030204" pitchFamily="49" charset="0"/>
              </a:rPr>
              <a:t>Variable.get</a:t>
            </a:r>
            <a:r>
              <a:rPr lang="en-GB">
                <a:latin typeface="Consolas" panose="020B0609020204030204" pitchFamily="49" charset="0"/>
                <a:cs typeface="Consolas" panose="020B0609020204030204" pitchFamily="49" charset="0"/>
              </a:rPr>
              <a:t>(</a:t>
            </a:r>
            <a:r>
              <a:rPr lang="en-GB" b="1">
                <a:solidFill>
                  <a:srgbClr val="008080"/>
                </a:solidFill>
                <a:latin typeface="Consolas" panose="020B0609020204030204" pitchFamily="49" charset="0"/>
                <a:cs typeface="Consolas" panose="020B0609020204030204" pitchFamily="49" charset="0"/>
              </a:rPr>
              <a:t>"</a:t>
            </a:r>
            <a:r>
              <a:rPr lang="en-GB" b="1" err="1">
                <a:solidFill>
                  <a:srgbClr val="008080"/>
                </a:solidFill>
                <a:latin typeface="Consolas" panose="020B0609020204030204" pitchFamily="49" charset="0"/>
                <a:cs typeface="Consolas" panose="020B0609020204030204" pitchFamily="49" charset="0"/>
              </a:rPr>
              <a:t>myvar</a:t>
            </a:r>
            <a:r>
              <a:rPr lang="en-GB" b="1">
                <a:solidFill>
                  <a:srgbClr val="008080"/>
                </a:solidFill>
                <a:latin typeface="Consolas" panose="020B0609020204030204" pitchFamily="49" charset="0"/>
                <a:cs typeface="Consolas" panose="020B0609020204030204" pitchFamily="49" charset="0"/>
              </a:rPr>
              <a:t>"</a:t>
            </a:r>
            <a:r>
              <a:rPr lang="en-GB">
                <a:latin typeface="Consolas" panose="020B0609020204030204" pitchFamily="49" charset="0"/>
                <a:cs typeface="Consolas" panose="020B0609020204030204" pitchFamily="49" charset="0"/>
              </a:rPr>
              <a:t>, </a:t>
            </a:r>
            <a:r>
              <a:rPr lang="en-GB" err="1">
                <a:solidFill>
                  <a:srgbClr val="660099"/>
                </a:solidFill>
                <a:latin typeface="Consolas" panose="020B0609020204030204" pitchFamily="49" charset="0"/>
                <a:cs typeface="Consolas" panose="020B0609020204030204" pitchFamily="49" charset="0"/>
              </a:rPr>
              <a:t>deserialize_json</a:t>
            </a:r>
            <a:r>
              <a:rPr lang="en-GB">
                <a:latin typeface="Consolas" panose="020B0609020204030204" pitchFamily="49" charset="0"/>
                <a:cs typeface="Consolas" panose="020B0609020204030204" pitchFamily="49" charset="0"/>
              </a:rPr>
              <a:t>=</a:t>
            </a:r>
            <a:r>
              <a:rPr lang="en-GB" b="1">
                <a:solidFill>
                  <a:srgbClr val="000080"/>
                </a:solidFill>
                <a:latin typeface="Consolas" panose="020B0609020204030204" pitchFamily="49" charset="0"/>
                <a:cs typeface="Consolas" panose="020B0609020204030204" pitchFamily="49" charset="0"/>
              </a:rPr>
              <a:t>True</a:t>
            </a:r>
            <a:r>
              <a:rPr lang="en-GB">
                <a:latin typeface="Consolas" panose="020B0609020204030204" pitchFamily="49" charset="0"/>
                <a:cs typeface="Consolas" panose="020B0609020204030204" pitchFamily="49" charset="0"/>
              </a:rPr>
              <a:t>, </a:t>
            </a:r>
            <a:r>
              <a:rPr lang="en-GB" err="1">
                <a:solidFill>
                  <a:srgbClr val="660099"/>
                </a:solidFill>
                <a:latin typeface="Consolas" panose="020B0609020204030204" pitchFamily="49" charset="0"/>
                <a:cs typeface="Consolas" panose="020B0609020204030204" pitchFamily="49" charset="0"/>
              </a:rPr>
              <a:t>default_var</a:t>
            </a:r>
            <a:r>
              <a:rPr lang="en-GB">
                <a:latin typeface="Consolas" panose="020B0609020204030204" pitchFamily="49" charset="0"/>
                <a:cs typeface="Consolas" panose="020B0609020204030204" pitchFamily="49" charset="0"/>
              </a:rPr>
              <a:t>=</a:t>
            </a:r>
            <a:r>
              <a:rPr lang="en-GB" err="1">
                <a:solidFill>
                  <a:srgbClr val="000080"/>
                </a:solidFill>
                <a:latin typeface="Consolas" panose="020B0609020204030204" pitchFamily="49" charset="0"/>
                <a:cs typeface="Consolas" panose="020B0609020204030204" pitchFamily="49" charset="0"/>
              </a:rPr>
              <a:t>dict</a:t>
            </a:r>
            <a:r>
              <a:rPr lang="en-GB">
                <a:latin typeface="Consolas" panose="020B0609020204030204" pitchFamily="49" charset="0"/>
                <a:cs typeface="Consolas" panose="020B0609020204030204" pitchFamily="49" charset="0"/>
              </a:rPr>
              <a:t>())</a:t>
            </a:r>
          </a:p>
          <a:p>
            <a:r>
              <a:rPr lang="en-GB" err="1">
                <a:latin typeface="Consolas" panose="020B0609020204030204" pitchFamily="49" charset="0"/>
                <a:cs typeface="Consolas" panose="020B0609020204030204" pitchFamily="49" charset="0"/>
              </a:rPr>
              <a:t>Variable.set</a:t>
            </a:r>
            <a:r>
              <a:rPr lang="en-GB">
                <a:latin typeface="Consolas" panose="020B0609020204030204" pitchFamily="49" charset="0"/>
                <a:cs typeface="Consolas" panose="020B0609020204030204" pitchFamily="49" charset="0"/>
              </a:rPr>
              <a:t>(</a:t>
            </a:r>
            <a:r>
              <a:rPr lang="en-GB" b="1">
                <a:solidFill>
                  <a:srgbClr val="008080"/>
                </a:solidFill>
                <a:latin typeface="Consolas" panose="020B0609020204030204" pitchFamily="49" charset="0"/>
                <a:cs typeface="Consolas" panose="020B0609020204030204" pitchFamily="49" charset="0"/>
              </a:rPr>
              <a:t>"</a:t>
            </a:r>
            <a:r>
              <a:rPr lang="en-GB" b="1" err="1">
                <a:solidFill>
                  <a:srgbClr val="008080"/>
                </a:solidFill>
                <a:latin typeface="Consolas" panose="020B0609020204030204" pitchFamily="49" charset="0"/>
                <a:cs typeface="Consolas" panose="020B0609020204030204" pitchFamily="49" charset="0"/>
              </a:rPr>
              <a:t>myvar</a:t>
            </a:r>
            <a:r>
              <a:rPr lang="en-GB" b="1">
                <a:solidFill>
                  <a:srgbClr val="008080"/>
                </a:solidFill>
                <a:latin typeface="Consolas" panose="020B0609020204030204" pitchFamily="49" charset="0"/>
                <a:cs typeface="Consolas" panose="020B0609020204030204" pitchFamily="49" charset="0"/>
              </a:rPr>
              <a:t>"</a:t>
            </a:r>
            <a:r>
              <a:rPr lang="en-GB">
                <a:latin typeface="Consolas" panose="020B0609020204030204" pitchFamily="49" charset="0"/>
                <a:cs typeface="Consolas" panose="020B0609020204030204" pitchFamily="49" charset="0"/>
              </a:rPr>
              <a:t>, value, </a:t>
            </a:r>
            <a:r>
              <a:rPr lang="en-GB" err="1">
                <a:solidFill>
                  <a:srgbClr val="660099"/>
                </a:solidFill>
                <a:latin typeface="Consolas" panose="020B0609020204030204" pitchFamily="49" charset="0"/>
                <a:cs typeface="Consolas" panose="020B0609020204030204" pitchFamily="49" charset="0"/>
              </a:rPr>
              <a:t>serialize_json</a:t>
            </a:r>
            <a:r>
              <a:rPr lang="en-GB">
                <a:latin typeface="Consolas" panose="020B0609020204030204" pitchFamily="49" charset="0"/>
                <a:cs typeface="Consolas" panose="020B0609020204030204" pitchFamily="49" charset="0"/>
              </a:rPr>
              <a:t>=</a:t>
            </a:r>
            <a:r>
              <a:rPr lang="en-GB" b="1">
                <a:solidFill>
                  <a:srgbClr val="000080"/>
                </a:solidFill>
                <a:latin typeface="Consolas" panose="020B0609020204030204" pitchFamily="49" charset="0"/>
                <a:cs typeface="Consolas" panose="020B0609020204030204" pitchFamily="49" charset="0"/>
              </a:rPr>
              <a:t>True</a:t>
            </a:r>
            <a:r>
              <a:rPr lang="en-GB">
                <a:latin typeface="Consolas" panose="020B0609020204030204" pitchFamily="49" charset="0"/>
                <a:cs typeface="Consolas" panose="020B0609020204030204" pitchFamily="49" charset="0"/>
              </a:rPr>
              <a:t>)</a:t>
            </a:r>
            <a:endParaRPr lang="en-N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2CCB264D-BC5B-02CD-F385-7DF20BDC5CE9}"/>
              </a:ext>
            </a:extLst>
          </p:cNvPr>
          <p:cNvSpPr/>
          <p:nvPr/>
        </p:nvSpPr>
        <p:spPr>
          <a:xfrm>
            <a:off x="4547338" y="5629533"/>
            <a:ext cx="3097323" cy="646331"/>
          </a:xfrm>
          <a:prstGeom prst="rect">
            <a:avLst/>
          </a:prstGeom>
        </p:spPr>
        <p:txBody>
          <a:bodyPr wrap="none">
            <a:spAutoFit/>
          </a:bodyPr>
          <a:lstStyle/>
          <a:p>
            <a:pPr algn="ctr"/>
            <a:r>
              <a:rPr lang="en-GB" b="1">
                <a:solidFill>
                  <a:srgbClr val="008080"/>
                </a:solidFill>
                <a:latin typeface="Consolas" panose="020B0609020204030204" pitchFamily="49" charset="0"/>
                <a:cs typeface="Consolas" panose="020B0609020204030204" pitchFamily="49" charset="0"/>
              </a:rPr>
              <a:t>"{{ </a:t>
            </a:r>
            <a:r>
              <a:rPr lang="en-GB" b="1" err="1">
                <a:solidFill>
                  <a:srgbClr val="008080"/>
                </a:solidFill>
                <a:latin typeface="Consolas" panose="020B0609020204030204" pitchFamily="49" charset="0"/>
                <a:cs typeface="Consolas" panose="020B0609020204030204" pitchFamily="49" charset="0"/>
              </a:rPr>
              <a:t>var.json.myvar</a:t>
            </a:r>
            <a:r>
              <a:rPr lang="en-GB" b="1">
                <a:solidFill>
                  <a:srgbClr val="008080"/>
                </a:solidFill>
                <a:latin typeface="Consolas" panose="020B0609020204030204" pitchFamily="49" charset="0"/>
                <a:cs typeface="Consolas" panose="020B0609020204030204" pitchFamily="49" charset="0"/>
              </a:rPr>
              <a:t> }}"</a:t>
            </a:r>
          </a:p>
          <a:p>
            <a:pPr algn="ctr"/>
            <a:r>
              <a:rPr lang="en-GB" b="1">
                <a:solidFill>
                  <a:srgbClr val="008080"/>
                </a:solidFill>
                <a:latin typeface="Consolas" panose="020B0609020204030204" pitchFamily="49" charset="0"/>
                <a:cs typeface="Consolas" panose="020B0609020204030204" pitchFamily="49" charset="0"/>
              </a:rPr>
              <a:t>"{{ </a:t>
            </a:r>
            <a:r>
              <a:rPr lang="en-GB" b="1" err="1">
                <a:solidFill>
                  <a:srgbClr val="008080"/>
                </a:solidFill>
                <a:latin typeface="Consolas" panose="020B0609020204030204" pitchFamily="49" charset="0"/>
                <a:cs typeface="Consolas" panose="020B0609020204030204" pitchFamily="49" charset="0"/>
              </a:rPr>
              <a:t>var.value.myvar</a:t>
            </a:r>
            <a:r>
              <a:rPr lang="en-GB" b="1">
                <a:solidFill>
                  <a:srgbClr val="008080"/>
                </a:solidFill>
                <a:latin typeface="Consolas" panose="020B0609020204030204" pitchFamily="49" charset="0"/>
                <a:cs typeface="Consolas" panose="020B0609020204030204" pitchFamily="49" charset="0"/>
              </a:rPr>
              <a:t> }}"</a:t>
            </a:r>
            <a:endParaRPr lang="en-N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394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Variables - Example</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215CCBD-E182-2AA7-7582-FD74DA5018C5}"/>
              </a:ext>
            </a:extLst>
          </p:cNvPr>
          <p:cNvSpPr/>
          <p:nvPr/>
        </p:nvSpPr>
        <p:spPr>
          <a:xfrm>
            <a:off x="936930" y="1798405"/>
            <a:ext cx="6584526" cy="4185761"/>
          </a:xfrm>
          <a:prstGeom prst="rect">
            <a:avLst/>
          </a:prstGeom>
        </p:spPr>
        <p:txBody>
          <a:bodyPr wrap="square">
            <a:spAutoFit/>
          </a:bodyPr>
          <a:lstStyle/>
          <a:p>
            <a:r>
              <a:rPr lang="en-GB" sz="1400" b="1">
                <a:solidFill>
                  <a:srgbClr val="000080"/>
                </a:solidFill>
                <a:latin typeface="Consolas" panose="020B0609020204030204" pitchFamily="49" charset="0"/>
                <a:cs typeface="Consolas" panose="020B0609020204030204" pitchFamily="49" charset="0"/>
              </a:rPr>
              <a:t>import </a:t>
            </a:r>
            <a:r>
              <a:rPr lang="en-GB" sz="1400" err="1">
                <a:latin typeface="Consolas" panose="020B0609020204030204" pitchFamily="49" charset="0"/>
                <a:cs typeface="Consolas" panose="020B0609020204030204" pitchFamily="49" charset="0"/>
              </a:rPr>
              <a:t>airflow.utils.dates</a:t>
            </a: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from </a:t>
            </a:r>
            <a:r>
              <a:rPr lang="en-GB" sz="1400" err="1">
                <a:latin typeface="Consolas" panose="020B0609020204030204" pitchFamily="49" charset="0"/>
                <a:cs typeface="Consolas" panose="020B0609020204030204" pitchFamily="49" charset="0"/>
              </a:rPr>
              <a:t>airflow.models</a:t>
            </a: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import </a:t>
            </a:r>
            <a:r>
              <a:rPr lang="en-GB" sz="1400">
                <a:latin typeface="Consolas" panose="020B0609020204030204" pitchFamily="49" charset="0"/>
                <a:cs typeface="Consolas" panose="020B0609020204030204" pitchFamily="49" charset="0"/>
              </a:rPr>
              <a:t>DAG, Variable</a:t>
            </a: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from </a:t>
            </a:r>
            <a:r>
              <a:rPr lang="en-GB" sz="1400" err="1">
                <a:latin typeface="Consolas" panose="020B0609020204030204" pitchFamily="49" charset="0"/>
                <a:cs typeface="Consolas" panose="020B0609020204030204" pitchFamily="49" charset="0"/>
              </a:rPr>
              <a:t>airflow.operators.python_operator</a:t>
            </a: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import </a:t>
            </a:r>
            <a:r>
              <a:rPr lang="en-GB" sz="1400" err="1">
                <a:latin typeface="Consolas" panose="020B0609020204030204" pitchFamily="49" charset="0"/>
                <a:cs typeface="Consolas" panose="020B0609020204030204" pitchFamily="49" charset="0"/>
              </a:rPr>
              <a:t>PythonOperator</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err="1">
                <a:latin typeface="Consolas" panose="020B0609020204030204" pitchFamily="49" charset="0"/>
                <a:cs typeface="Consolas" panose="020B0609020204030204" pitchFamily="49" charset="0"/>
              </a:rPr>
              <a:t>dag</a:t>
            </a:r>
            <a:r>
              <a:rPr lang="en-GB" sz="1400">
                <a:latin typeface="Consolas" panose="020B0609020204030204" pitchFamily="49" charset="0"/>
                <a:cs typeface="Consolas" panose="020B0609020204030204" pitchFamily="49" charset="0"/>
              </a:rPr>
              <a:t> = DAG(</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dag_id</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example_variable</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a:t>
            </a:r>
          </a:p>
          <a:p>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start_date</a:t>
            </a:r>
            <a:r>
              <a:rPr lang="en-GB" sz="1400">
                <a:latin typeface="Consolas" panose="020B0609020204030204" pitchFamily="49" charset="0"/>
                <a:cs typeface="Consolas" panose="020B0609020204030204" pitchFamily="49" charset="0"/>
              </a:rPr>
              <a:t>=</a:t>
            </a:r>
            <a:r>
              <a:rPr lang="en-GB" sz="1400" err="1">
                <a:latin typeface="Consolas" panose="020B0609020204030204" pitchFamily="49" charset="0"/>
                <a:cs typeface="Consolas" panose="020B0609020204030204" pitchFamily="49" charset="0"/>
              </a:rPr>
              <a:t>airflow.utils.dates.days_ago</a:t>
            </a:r>
            <a:r>
              <a:rPr lang="en-GB" sz="1400">
                <a:latin typeface="Consolas" panose="020B0609020204030204" pitchFamily="49" charset="0"/>
                <a:cs typeface="Consolas" panose="020B0609020204030204" pitchFamily="49" charset="0"/>
              </a:rPr>
              <a:t>(</a:t>
            </a:r>
            <a:r>
              <a:rPr lang="en-GB" sz="1400">
                <a:solidFill>
                  <a:srgbClr val="0000FF"/>
                </a:solidFill>
                <a:latin typeface="Consolas" panose="020B0609020204030204" pitchFamily="49" charset="0"/>
                <a:cs typeface="Consolas" panose="020B0609020204030204" pitchFamily="49" charset="0"/>
              </a:rPr>
              <a:t>3</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r>
              <a:rPr lang="en-GB" sz="1400">
                <a:solidFill>
                  <a:srgbClr val="660099"/>
                </a:solidFill>
                <a:latin typeface="Consolas" panose="020B0609020204030204" pitchFamily="49" charset="0"/>
                <a:cs typeface="Consolas" panose="020B0609020204030204" pitchFamily="49" charset="0"/>
              </a:rPr>
              <a:t>schedule</a:t>
            </a:r>
            <a:r>
              <a:rPr lang="en-GB" sz="1400">
                <a:latin typeface="Consolas" panose="020B0609020204030204" pitchFamily="49" charset="0"/>
                <a:cs typeface="Consolas" panose="020B0609020204030204" pitchFamily="49" charset="0"/>
              </a:rPr>
              <a:t>=</a:t>
            </a:r>
            <a:r>
              <a:rPr lang="en-GB" sz="1400" b="1">
                <a:solidFill>
                  <a:srgbClr val="000080"/>
                </a:solidFill>
                <a:latin typeface="Consolas" panose="020B0609020204030204" pitchFamily="49" charset="0"/>
                <a:cs typeface="Consolas" panose="020B0609020204030204" pitchFamily="49" charset="0"/>
              </a:rPr>
              <a:t>None</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b="1">
                <a:solidFill>
                  <a:srgbClr val="000080"/>
                </a:solidFill>
                <a:latin typeface="Consolas" panose="020B0609020204030204" pitchFamily="49" charset="0"/>
                <a:cs typeface="Consolas" panose="020B0609020204030204" pitchFamily="49" charset="0"/>
              </a:rPr>
              <a:t>def </a:t>
            </a:r>
            <a:r>
              <a:rPr lang="en-GB" sz="1400">
                <a:latin typeface="Consolas" panose="020B0609020204030204" pitchFamily="49" charset="0"/>
                <a:cs typeface="Consolas" panose="020B0609020204030204" pitchFamily="49" charset="0"/>
              </a:rPr>
              <a:t>_</a:t>
            </a:r>
            <a:r>
              <a:rPr lang="en-GB" sz="1400" err="1">
                <a:latin typeface="Consolas" panose="020B0609020204030204" pitchFamily="49" charset="0"/>
                <a:cs typeface="Consolas" panose="020B0609020204030204" pitchFamily="49" charset="0"/>
              </a:rPr>
              <a:t>email_users</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users = </a:t>
            </a:r>
            <a:r>
              <a:rPr lang="en-GB" sz="1400" err="1">
                <a:latin typeface="Consolas" panose="020B0609020204030204" pitchFamily="49" charset="0"/>
                <a:cs typeface="Consolas" panose="020B0609020204030204" pitchFamily="49" charset="0"/>
              </a:rPr>
              <a:t>Variable.get</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list_of_users</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deserialize_json</a:t>
            </a:r>
            <a:r>
              <a:rPr lang="en-GB" sz="1400">
                <a:latin typeface="Consolas" panose="020B0609020204030204" pitchFamily="49" charset="0"/>
                <a:cs typeface="Consolas" panose="020B0609020204030204" pitchFamily="49" charset="0"/>
              </a:rPr>
              <a:t>=</a:t>
            </a:r>
            <a:r>
              <a:rPr lang="en-GB" sz="1400" b="1">
                <a:solidFill>
                  <a:srgbClr val="000080"/>
                </a:solidFill>
                <a:latin typeface="Consolas" panose="020B0609020204030204" pitchFamily="49" charset="0"/>
                <a:cs typeface="Consolas" panose="020B0609020204030204" pitchFamily="49" charset="0"/>
              </a:rPr>
              <a:t>True</a:t>
            </a:r>
            <a:r>
              <a:rPr lang="en-GB" sz="1400">
                <a:latin typeface="Consolas" panose="020B0609020204030204" pitchFamily="49" charset="0"/>
                <a:cs typeface="Consolas" panose="020B0609020204030204" pitchFamily="49" charset="0"/>
              </a:rPr>
              <a:t>)</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r>
              <a:rPr lang="en-GB" sz="1400" b="1">
                <a:solidFill>
                  <a:srgbClr val="000080"/>
                </a:solidFill>
                <a:latin typeface="Consolas" panose="020B0609020204030204" pitchFamily="49" charset="0"/>
                <a:cs typeface="Consolas" panose="020B0609020204030204" pitchFamily="49" charset="0"/>
              </a:rPr>
              <a:t>for </a:t>
            </a:r>
            <a:r>
              <a:rPr lang="en-GB" sz="1400">
                <a:solidFill>
                  <a:srgbClr val="808080"/>
                </a:solidFill>
                <a:latin typeface="Consolas" panose="020B0609020204030204" pitchFamily="49" charset="0"/>
                <a:cs typeface="Consolas" panose="020B0609020204030204" pitchFamily="49" charset="0"/>
              </a:rPr>
              <a:t>user </a:t>
            </a:r>
            <a:r>
              <a:rPr lang="en-GB" sz="1400" b="1">
                <a:solidFill>
                  <a:srgbClr val="000080"/>
                </a:solidFill>
                <a:latin typeface="Consolas" panose="020B0609020204030204" pitchFamily="49" charset="0"/>
                <a:cs typeface="Consolas" panose="020B0609020204030204" pitchFamily="49" charset="0"/>
              </a:rPr>
              <a:t>in </a:t>
            </a:r>
            <a:r>
              <a:rPr lang="en-GB" sz="1400">
                <a:latin typeface="Consolas" panose="020B0609020204030204" pitchFamily="49" charset="0"/>
                <a:cs typeface="Consolas" panose="020B0609020204030204" pitchFamily="49" charset="0"/>
              </a:rPr>
              <a:t>users:</a:t>
            </a:r>
            <a:br>
              <a:rPr lang="en-GB" sz="1400">
                <a:latin typeface="Consolas" panose="020B0609020204030204" pitchFamily="49" charset="0"/>
                <a:cs typeface="Consolas" panose="020B0609020204030204" pitchFamily="49" charset="0"/>
              </a:rPr>
            </a:br>
            <a:r>
              <a:rPr lang="en-GB" sz="1400">
                <a:latin typeface="Consolas" panose="020B0609020204030204" pitchFamily="49" charset="0"/>
                <a:cs typeface="Consolas" panose="020B0609020204030204" pitchFamily="49" charset="0"/>
              </a:rPr>
              <a:t>        ...</a:t>
            </a: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br>
              <a:rPr lang="en-GB" sz="1400">
                <a:latin typeface="Consolas" panose="020B0609020204030204" pitchFamily="49" charset="0"/>
                <a:cs typeface="Consolas" panose="020B0609020204030204" pitchFamily="49" charset="0"/>
              </a:rPr>
            </a:br>
            <a:r>
              <a:rPr lang="en-GB" sz="1400" err="1">
                <a:latin typeface="Consolas" panose="020B0609020204030204" pitchFamily="49" charset="0"/>
                <a:cs typeface="Consolas" panose="020B0609020204030204" pitchFamily="49" charset="0"/>
              </a:rPr>
              <a:t>email_users</a:t>
            </a:r>
            <a:r>
              <a:rPr lang="en-GB" sz="1400">
                <a:latin typeface="Consolas" panose="020B0609020204030204" pitchFamily="49" charset="0"/>
                <a:cs typeface="Consolas" panose="020B0609020204030204" pitchFamily="49" charset="0"/>
              </a:rPr>
              <a:t> = </a:t>
            </a:r>
            <a:r>
              <a:rPr lang="en-GB" sz="1400" err="1">
                <a:latin typeface="Consolas" panose="020B0609020204030204" pitchFamily="49" charset="0"/>
                <a:cs typeface="Consolas" panose="020B0609020204030204" pitchFamily="49" charset="0"/>
              </a:rPr>
              <a:t>PythonOperator</a:t>
            </a:r>
            <a:r>
              <a:rPr lang="en-GB" sz="1400">
                <a:latin typeface="Consolas" panose="020B0609020204030204" pitchFamily="49" charset="0"/>
                <a:cs typeface="Consolas" panose="020B0609020204030204" pitchFamily="49" charset="0"/>
              </a:rPr>
              <a:t>(</a:t>
            </a:r>
            <a:r>
              <a:rPr lang="en-GB" sz="1400" err="1">
                <a:solidFill>
                  <a:srgbClr val="660099"/>
                </a:solidFill>
                <a:latin typeface="Consolas" panose="020B0609020204030204" pitchFamily="49" charset="0"/>
                <a:cs typeface="Consolas" panose="020B0609020204030204" pitchFamily="49" charset="0"/>
              </a:rPr>
              <a:t>task_id</a:t>
            </a:r>
            <a:r>
              <a:rPr lang="en-GB" sz="1400">
                <a:latin typeface="Consolas" panose="020B0609020204030204" pitchFamily="49" charset="0"/>
                <a:cs typeface="Consolas" panose="020B0609020204030204" pitchFamily="49" charset="0"/>
              </a:rPr>
              <a:t>=</a:t>
            </a:r>
            <a:r>
              <a:rPr lang="en-GB" sz="1400" b="1">
                <a:solidFill>
                  <a:srgbClr val="008080"/>
                </a:solidFill>
                <a:latin typeface="Consolas" panose="020B0609020204030204" pitchFamily="49" charset="0"/>
                <a:cs typeface="Consolas" panose="020B0609020204030204" pitchFamily="49" charset="0"/>
              </a:rPr>
              <a:t>"</a:t>
            </a:r>
            <a:r>
              <a:rPr lang="en-GB" sz="1400" b="1" err="1">
                <a:solidFill>
                  <a:srgbClr val="008080"/>
                </a:solidFill>
                <a:latin typeface="Consolas" panose="020B0609020204030204" pitchFamily="49" charset="0"/>
                <a:cs typeface="Consolas" panose="020B0609020204030204" pitchFamily="49" charset="0"/>
              </a:rPr>
              <a:t>email_users</a:t>
            </a:r>
            <a:r>
              <a:rPr lang="en-GB" sz="1400" b="1">
                <a:solidFill>
                  <a:srgbClr val="008080"/>
                </a:solidFill>
                <a:latin typeface="Consolas" panose="020B0609020204030204" pitchFamily="49" charset="0"/>
                <a:cs typeface="Consolas" panose="020B0609020204030204" pitchFamily="49" charset="0"/>
              </a:rPr>
              <a:t>"</a:t>
            </a: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python_callable</a:t>
            </a:r>
            <a:r>
              <a:rPr lang="en-GB" sz="1400">
                <a:latin typeface="Consolas" panose="020B0609020204030204" pitchFamily="49" charset="0"/>
                <a:cs typeface="Consolas" panose="020B0609020204030204" pitchFamily="49" charset="0"/>
              </a:rPr>
              <a:t>=_</a:t>
            </a:r>
            <a:r>
              <a:rPr lang="en-GB" sz="1400" err="1">
                <a:latin typeface="Consolas" panose="020B0609020204030204" pitchFamily="49" charset="0"/>
                <a:cs typeface="Consolas" panose="020B0609020204030204" pitchFamily="49" charset="0"/>
              </a:rPr>
              <a:t>email_users</a:t>
            </a:r>
            <a:r>
              <a:rPr lang="en-GB" sz="1400">
                <a:latin typeface="Consolas" panose="020B0609020204030204" pitchFamily="49" charset="0"/>
                <a:cs typeface="Consolas" panose="020B0609020204030204" pitchFamily="49" charset="0"/>
              </a:rPr>
              <a:t>, </a:t>
            </a:r>
            <a:r>
              <a:rPr lang="en-GB" sz="1400" err="1">
                <a:solidFill>
                  <a:srgbClr val="660099"/>
                </a:solidFill>
                <a:latin typeface="Consolas" panose="020B0609020204030204" pitchFamily="49" charset="0"/>
                <a:cs typeface="Consolas" panose="020B0609020204030204" pitchFamily="49" charset="0"/>
              </a:rPr>
              <a:t>dag</a:t>
            </a:r>
            <a:r>
              <a:rPr lang="en-GB" sz="1400">
                <a:latin typeface="Consolas" panose="020B0609020204030204" pitchFamily="49" charset="0"/>
                <a:cs typeface="Consolas" panose="020B0609020204030204" pitchFamily="49" charset="0"/>
              </a:rPr>
              <a:t>=</a:t>
            </a:r>
            <a:r>
              <a:rPr lang="en-GB" sz="1400" err="1">
                <a:latin typeface="Consolas" panose="020B0609020204030204" pitchFamily="49" charset="0"/>
                <a:cs typeface="Consolas" panose="020B0609020204030204" pitchFamily="49" charset="0"/>
              </a:rPr>
              <a:t>dag</a:t>
            </a:r>
            <a:r>
              <a:rPr lang="en-GB" sz="1400">
                <a:latin typeface="Consolas" panose="020B0609020204030204" pitchFamily="49" charset="0"/>
                <a:cs typeface="Consolas" panose="020B0609020204030204" pitchFamily="49" charset="0"/>
              </a:rPr>
              <a:t>)</a:t>
            </a:r>
            <a:endParaRPr lang="en-NL" sz="140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081EF872-0307-8114-FFE4-0CE9DD9DBE59}"/>
              </a:ext>
            </a:extLst>
          </p:cNvPr>
          <p:cNvPicPr>
            <a:picLocks noChangeAspect="1"/>
          </p:cNvPicPr>
          <p:nvPr/>
        </p:nvPicPr>
        <p:blipFill>
          <a:blip r:embed="rId3"/>
          <a:stretch>
            <a:fillRect/>
          </a:stretch>
        </p:blipFill>
        <p:spPr>
          <a:xfrm>
            <a:off x="7837714" y="3023847"/>
            <a:ext cx="3965304" cy="1425670"/>
          </a:xfrm>
          <a:prstGeom prst="rect">
            <a:avLst/>
          </a:prstGeom>
        </p:spPr>
      </p:pic>
    </p:spTree>
    <p:extLst>
      <p:ext uri="{BB962C8B-B14F-4D97-AF65-F5344CB8AC3E}">
        <p14:creationId xmlns:p14="http://schemas.microsoft.com/office/powerpoint/2010/main" val="3465599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3">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200" b="1">
                <a:latin typeface="Proxima Nova" panose="020B0503030502060204" pitchFamily="34" charset="0"/>
              </a:rPr>
              <a:t>X</a:t>
            </a:r>
            <a:r>
              <a:rPr lang="en-GB" sz="3200" b="1">
                <a:latin typeface="Proxima Nova" panose="020B0503030502060204" pitchFamily="34" charset="0"/>
              </a:rPr>
              <a:t>C</a:t>
            </a:r>
            <a:r>
              <a:rPr lang="en-NL" sz="3200" b="1">
                <a:latin typeface="Proxima Nova" panose="020B0503030502060204" pitchFamily="34" charset="0"/>
              </a:rPr>
              <a:t>oms (aka Cross-Communication)</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497D31B7-AF06-3AD8-568C-81E278DF6F86}"/>
              </a:ext>
            </a:extLst>
          </p:cNvPr>
          <p:cNvSpPr txBox="1">
            <a:spLocks/>
          </p:cNvSpPr>
          <p:nvPr/>
        </p:nvSpPr>
        <p:spPr>
          <a:xfrm>
            <a:off x="838200" y="1740298"/>
            <a:ext cx="10515600" cy="435133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a:latin typeface="Proxima Nova" panose="020B0503030502060204" pitchFamily="34" charset="0"/>
              </a:rPr>
              <a:t>Useful when you want to share data between tasks</a:t>
            </a:r>
          </a:p>
          <a:p>
            <a:endParaRPr lang="en-NL">
              <a:latin typeface="Proxima Nova" panose="020B0503030502060204" pitchFamily="34" charset="0"/>
            </a:endParaRPr>
          </a:p>
          <a:p>
            <a:r>
              <a:rPr lang="en-NL" err="1">
                <a:latin typeface="Proxima Nova" panose="020B0503030502060204" pitchFamily="34" charset="0"/>
              </a:rPr>
              <a:t>XComs</a:t>
            </a:r>
            <a:r>
              <a:rPr lang="en-NL">
                <a:latin typeface="Proxima Nova" panose="020B0503030502060204" pitchFamily="34" charset="0"/>
              </a:rPr>
              <a:t> are meant for sharing (small) pieces of information</a:t>
            </a:r>
          </a:p>
          <a:p>
            <a:pPr lvl="1"/>
            <a:r>
              <a:rPr lang="en-NL">
                <a:latin typeface="Proxima Nova" panose="020B0503030502060204" pitchFamily="34" charset="0"/>
              </a:rPr>
              <a:t>No max size enforced right now</a:t>
            </a:r>
          </a:p>
          <a:p>
            <a:pPr lvl="1"/>
            <a:r>
              <a:rPr lang="en-NL">
                <a:latin typeface="Proxima Nova" panose="020B0503030502060204" pitchFamily="34" charset="0"/>
              </a:rPr>
              <a:t>Possibly coming in Airflow 2.1</a:t>
            </a:r>
          </a:p>
          <a:p>
            <a:pPr lvl="1"/>
            <a:r>
              <a:rPr lang="en-NL">
                <a:latin typeface="Proxima Nova" panose="020B0503030502060204" pitchFamily="34" charset="0"/>
              </a:rPr>
              <a:t>SQLite: BLOB type (max 2GB)</a:t>
            </a:r>
          </a:p>
          <a:p>
            <a:pPr lvl="1"/>
            <a:r>
              <a:rPr lang="en-NL">
                <a:latin typeface="Proxima Nova" panose="020B0503030502060204" pitchFamily="34" charset="0"/>
              </a:rPr>
              <a:t>PostgreSQL: BYTEA type (max 1GB)</a:t>
            </a:r>
          </a:p>
          <a:p>
            <a:pPr lvl="1"/>
            <a:r>
              <a:rPr lang="en-NL">
                <a:latin typeface="Proxima Nova" panose="020B0503030502060204" pitchFamily="34" charset="0"/>
              </a:rPr>
              <a:t>MySQL: BLOB type (max 64KB)</a:t>
            </a:r>
          </a:p>
          <a:p>
            <a:pPr marL="0" indent="0">
              <a:buFont typeface="Arial" panose="020B0604020202020204" pitchFamily="34" charset="0"/>
              <a:buNone/>
            </a:pPr>
            <a:endParaRPr lang="en-NL">
              <a:latin typeface="Proxima Nova" panose="020B0503030502060204" pitchFamily="34" charset="0"/>
            </a:endParaRPr>
          </a:p>
          <a:p>
            <a:r>
              <a:rPr lang="en-NL" err="1">
                <a:latin typeface="Proxima Nova" panose="020B0503030502060204" pitchFamily="34" charset="0"/>
              </a:rPr>
              <a:t>XComs</a:t>
            </a:r>
            <a:r>
              <a:rPr lang="en-NL">
                <a:latin typeface="Proxima Nova" panose="020B0503030502060204" pitchFamily="34" charset="0"/>
              </a:rPr>
              <a:t> for task-to-task communication, Variables for “global”</a:t>
            </a:r>
          </a:p>
          <a:p>
            <a:endParaRPr lang="en-NL">
              <a:latin typeface="Proxima Nova" panose="020B0503030502060204" pitchFamily="34" charset="0"/>
            </a:endParaRPr>
          </a:p>
          <a:p>
            <a:r>
              <a:rPr lang="en-NL" sz="2000">
                <a:latin typeface="Proxima Nova" panose="020B0503030502060204" pitchFamily="34" charset="0"/>
              </a:rPr>
              <a:t>Note: does not work </a:t>
            </a:r>
            <a:r>
              <a:rPr lang="en-NL" sz="2000" err="1">
                <a:latin typeface="Proxima Nova" panose="020B0503030502060204" pitchFamily="34" charset="0"/>
              </a:rPr>
              <a:t>betwe</a:t>
            </a:r>
            <a:r>
              <a:rPr lang="en-GB" sz="2000">
                <a:latin typeface="Proxima Nova" panose="020B0503030502060204" pitchFamily="34" charset="0"/>
              </a:rPr>
              <a:t>e</a:t>
            </a:r>
            <a:r>
              <a:rPr lang="en-NL" sz="2000">
                <a:latin typeface="Proxima Nova" panose="020B0503030502060204" pitchFamily="34" charset="0"/>
              </a:rPr>
              <a:t>n instances of the same task!                                                                                               (e.g. when using reschedulable sensors)</a:t>
            </a:r>
          </a:p>
        </p:txBody>
      </p:sp>
    </p:spTree>
    <p:extLst>
      <p:ext uri="{BB962C8B-B14F-4D97-AF65-F5344CB8AC3E}">
        <p14:creationId xmlns:p14="http://schemas.microsoft.com/office/powerpoint/2010/main" val="3001541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200" b="1">
                <a:latin typeface="Proxima Nova" panose="020B0503030502060204" pitchFamily="34" charset="0"/>
              </a:rPr>
              <a:t>X</a:t>
            </a:r>
            <a:r>
              <a:rPr lang="en-GB" sz="3200" b="1">
                <a:latin typeface="Proxima Nova" panose="020B0503030502060204" pitchFamily="34" charset="0"/>
              </a:rPr>
              <a:t>C</a:t>
            </a:r>
            <a:r>
              <a:rPr lang="en-NL" sz="3200" b="1">
                <a:latin typeface="Proxima Nova" panose="020B0503030502060204" pitchFamily="34" charset="0"/>
              </a:rPr>
              <a:t>oms</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22465C3-B7AD-D82B-93FF-E4F9C4A7219C}"/>
              </a:ext>
            </a:extLst>
          </p:cNvPr>
          <p:cNvSpPr/>
          <p:nvPr/>
        </p:nvSpPr>
        <p:spPr>
          <a:xfrm>
            <a:off x="838199" y="3170487"/>
            <a:ext cx="1463313" cy="699246"/>
          </a:xfrm>
          <a:prstGeom prst="roundRect">
            <a:avLst/>
          </a:prstGeom>
          <a:solidFill>
            <a:schemeClr val="accent1">
              <a:lumMod val="20000"/>
              <a:lumOff val="80000"/>
            </a:schemeClr>
          </a:solidFill>
          <a:ln w="38100">
            <a:solidFill>
              <a:srgbClr val="5A9CD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a:t>task1</a:t>
            </a:r>
          </a:p>
        </p:txBody>
      </p:sp>
      <p:sp>
        <p:nvSpPr>
          <p:cNvPr id="7" name="Rounded Rectangle 6">
            <a:extLst>
              <a:ext uri="{FF2B5EF4-FFF2-40B4-BE49-F238E27FC236}">
                <a16:creationId xmlns:a16="http://schemas.microsoft.com/office/drawing/2014/main" id="{2E94D3A1-9E16-B02B-49C0-4535855356BA}"/>
              </a:ext>
            </a:extLst>
          </p:cNvPr>
          <p:cNvSpPr/>
          <p:nvPr/>
        </p:nvSpPr>
        <p:spPr>
          <a:xfrm>
            <a:off x="8072476" y="3182519"/>
            <a:ext cx="1873624" cy="699247"/>
          </a:xfrm>
          <a:prstGeom prst="roundRect">
            <a:avLst/>
          </a:prstGeom>
          <a:solidFill>
            <a:schemeClr val="accent1">
              <a:lumMod val="20000"/>
              <a:lumOff val="80000"/>
            </a:schemeClr>
          </a:solidFill>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a:t>task2</a:t>
            </a:r>
            <a:endParaRPr lang="en-US" b="1"/>
          </a:p>
        </p:txBody>
      </p:sp>
      <p:pic>
        <p:nvPicPr>
          <p:cNvPr id="8" name="Picture 7">
            <a:extLst>
              <a:ext uri="{FF2B5EF4-FFF2-40B4-BE49-F238E27FC236}">
                <a16:creationId xmlns:a16="http://schemas.microsoft.com/office/drawing/2014/main" id="{58BF8426-4215-7EFD-8705-5151AB4E53E1}"/>
              </a:ext>
            </a:extLst>
          </p:cNvPr>
          <p:cNvPicPr>
            <a:picLocks noChangeAspect="1"/>
          </p:cNvPicPr>
          <p:nvPr/>
        </p:nvPicPr>
        <p:blipFill>
          <a:blip r:embed="rId3"/>
          <a:stretch>
            <a:fillRect/>
          </a:stretch>
        </p:blipFill>
        <p:spPr>
          <a:xfrm>
            <a:off x="5458426" y="1015782"/>
            <a:ext cx="775570" cy="775570"/>
          </a:xfrm>
          <a:prstGeom prst="rect">
            <a:avLst/>
          </a:prstGeom>
        </p:spPr>
      </p:pic>
      <p:pic>
        <p:nvPicPr>
          <p:cNvPr id="9" name="Picture 8">
            <a:extLst>
              <a:ext uri="{FF2B5EF4-FFF2-40B4-BE49-F238E27FC236}">
                <a16:creationId xmlns:a16="http://schemas.microsoft.com/office/drawing/2014/main" id="{2C845B00-A9DA-221C-F2E0-8C487D283D84}"/>
              </a:ext>
            </a:extLst>
          </p:cNvPr>
          <p:cNvPicPr>
            <a:picLocks noChangeAspect="1"/>
          </p:cNvPicPr>
          <p:nvPr/>
        </p:nvPicPr>
        <p:blipFill>
          <a:blip r:embed="rId4"/>
          <a:stretch>
            <a:fillRect/>
          </a:stretch>
        </p:blipFill>
        <p:spPr>
          <a:xfrm>
            <a:off x="5436670" y="5247716"/>
            <a:ext cx="819081" cy="819081"/>
          </a:xfrm>
          <a:prstGeom prst="rect">
            <a:avLst/>
          </a:prstGeom>
        </p:spPr>
      </p:pic>
      <p:sp>
        <p:nvSpPr>
          <p:cNvPr id="10" name="TextBox 9">
            <a:extLst>
              <a:ext uri="{FF2B5EF4-FFF2-40B4-BE49-F238E27FC236}">
                <a16:creationId xmlns:a16="http://schemas.microsoft.com/office/drawing/2014/main" id="{8A83C07F-1D1D-26F9-955E-296E0CD13CF4}"/>
              </a:ext>
            </a:extLst>
          </p:cNvPr>
          <p:cNvSpPr txBox="1"/>
          <p:nvPr/>
        </p:nvSpPr>
        <p:spPr>
          <a:xfrm>
            <a:off x="2867945" y="3227721"/>
            <a:ext cx="1786248" cy="584775"/>
          </a:xfrm>
          <a:prstGeom prst="rect">
            <a:avLst/>
          </a:prstGeom>
          <a:noFill/>
        </p:spPr>
        <p:txBody>
          <a:bodyPr wrap="square" rtlCol="0">
            <a:spAutoFit/>
          </a:bodyPr>
          <a:lstStyle/>
          <a:p>
            <a:pPr algn="ctr"/>
            <a:r>
              <a:rPr lang="en-US" sz="1600">
                <a:latin typeface="Consolas" panose="020B0609020204030204" pitchFamily="49" charset="0"/>
              </a:rPr>
              <a:t>{“result”: [1,2,3]}</a:t>
            </a:r>
          </a:p>
        </p:txBody>
      </p:sp>
      <p:cxnSp>
        <p:nvCxnSpPr>
          <p:cNvPr id="12" name="Straight Arrow Connector 11">
            <a:extLst>
              <a:ext uri="{FF2B5EF4-FFF2-40B4-BE49-F238E27FC236}">
                <a16:creationId xmlns:a16="http://schemas.microsoft.com/office/drawing/2014/main" id="{2B48BE64-9370-31C6-4AC0-E1893515F744}"/>
              </a:ext>
            </a:extLst>
          </p:cNvPr>
          <p:cNvCxnSpPr>
            <a:cxnSpLocks/>
            <a:stCxn id="10" idx="3"/>
            <a:endCxn id="13" idx="2"/>
          </p:cNvCxnSpPr>
          <p:nvPr/>
        </p:nvCxnSpPr>
        <p:spPr>
          <a:xfrm>
            <a:off x="4654193" y="3520109"/>
            <a:ext cx="705273" cy="1"/>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13" name="Decision 27">
            <a:extLst>
              <a:ext uri="{FF2B5EF4-FFF2-40B4-BE49-F238E27FC236}">
                <a16:creationId xmlns:a16="http://schemas.microsoft.com/office/drawing/2014/main" id="{AB1E9192-EEE9-E8A4-FF8B-25348EF5AE24}"/>
              </a:ext>
            </a:extLst>
          </p:cNvPr>
          <p:cNvSpPr/>
          <p:nvPr/>
        </p:nvSpPr>
        <p:spPr>
          <a:xfrm rot="5400000">
            <a:off x="4878421" y="3033364"/>
            <a:ext cx="1935579" cy="973490"/>
          </a:xfrm>
          <a:prstGeom prst="flowChartDecision">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b="1">
                <a:solidFill>
                  <a:schemeClr val="tx1"/>
                </a:solidFill>
              </a:rPr>
              <a:t>File size</a:t>
            </a:r>
          </a:p>
        </p:txBody>
      </p:sp>
      <p:cxnSp>
        <p:nvCxnSpPr>
          <p:cNvPr id="14" name="Straight Arrow Connector 13">
            <a:extLst>
              <a:ext uri="{FF2B5EF4-FFF2-40B4-BE49-F238E27FC236}">
                <a16:creationId xmlns:a16="http://schemas.microsoft.com/office/drawing/2014/main" id="{E0F0BCCE-1253-2CC3-AB30-B264814CA775}"/>
              </a:ext>
            </a:extLst>
          </p:cNvPr>
          <p:cNvCxnSpPr>
            <a:cxnSpLocks/>
            <a:stCxn id="6" idx="3"/>
            <a:endCxn id="10" idx="1"/>
          </p:cNvCxnSpPr>
          <p:nvPr/>
        </p:nvCxnSpPr>
        <p:spPr>
          <a:xfrm flipV="1">
            <a:off x="2301512" y="3520109"/>
            <a:ext cx="566433" cy="1"/>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A706EBF-100B-9254-DA3C-9C0201F99423}"/>
              </a:ext>
            </a:extLst>
          </p:cNvPr>
          <p:cNvCxnSpPr>
            <a:cxnSpLocks/>
            <a:stCxn id="13" idx="3"/>
            <a:endCxn id="9" idx="0"/>
          </p:cNvCxnSpPr>
          <p:nvPr/>
        </p:nvCxnSpPr>
        <p:spPr>
          <a:xfrm>
            <a:off x="5846211" y="4487899"/>
            <a:ext cx="0" cy="7598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C36A497-6FDA-2B58-625D-07CC7E261046}"/>
              </a:ext>
            </a:extLst>
          </p:cNvPr>
          <p:cNvCxnSpPr>
            <a:cxnSpLocks/>
            <a:stCxn id="13" idx="1"/>
            <a:endCxn id="8" idx="2"/>
          </p:cNvCxnSpPr>
          <p:nvPr/>
        </p:nvCxnSpPr>
        <p:spPr>
          <a:xfrm flipV="1">
            <a:off x="5846211" y="1791352"/>
            <a:ext cx="0" cy="76096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4982239-CB2A-30AF-D07E-B9DC380150F9}"/>
              </a:ext>
            </a:extLst>
          </p:cNvPr>
          <p:cNvSpPr txBox="1"/>
          <p:nvPr/>
        </p:nvSpPr>
        <p:spPr>
          <a:xfrm>
            <a:off x="4953085" y="6171838"/>
            <a:ext cx="1786248" cy="369332"/>
          </a:xfrm>
          <a:prstGeom prst="rect">
            <a:avLst/>
          </a:prstGeom>
          <a:noFill/>
        </p:spPr>
        <p:txBody>
          <a:bodyPr wrap="square" rtlCol="0">
            <a:spAutoFit/>
          </a:bodyPr>
          <a:lstStyle/>
          <a:p>
            <a:pPr algn="ctr"/>
            <a:r>
              <a:rPr lang="en-US">
                <a:latin typeface="Proxima Nova" panose="020B0503030502060204" pitchFamily="34" charset="0"/>
              </a:rPr>
              <a:t>Filesystem</a:t>
            </a:r>
          </a:p>
        </p:txBody>
      </p:sp>
      <p:sp>
        <p:nvSpPr>
          <p:cNvPr id="18" name="TextBox 17">
            <a:extLst>
              <a:ext uri="{FF2B5EF4-FFF2-40B4-BE49-F238E27FC236}">
                <a16:creationId xmlns:a16="http://schemas.microsoft.com/office/drawing/2014/main" id="{AE634225-430A-9DA7-2B2A-6332AC95BE4D}"/>
              </a:ext>
            </a:extLst>
          </p:cNvPr>
          <p:cNvSpPr txBox="1"/>
          <p:nvPr/>
        </p:nvSpPr>
        <p:spPr>
          <a:xfrm>
            <a:off x="4344662" y="4549519"/>
            <a:ext cx="1384102" cy="584775"/>
          </a:xfrm>
          <a:prstGeom prst="rect">
            <a:avLst/>
          </a:prstGeom>
          <a:noFill/>
        </p:spPr>
        <p:txBody>
          <a:bodyPr wrap="square" rtlCol="0">
            <a:spAutoFit/>
          </a:bodyPr>
          <a:lstStyle/>
          <a:p>
            <a:pPr algn="r"/>
            <a:r>
              <a:rPr lang="en-US" sz="1600">
                <a:latin typeface="Proxima Nova" panose="020B0503030502060204" pitchFamily="34" charset="0"/>
              </a:rPr>
              <a:t>Large data?</a:t>
            </a:r>
          </a:p>
          <a:p>
            <a:pPr algn="r"/>
            <a:r>
              <a:rPr lang="en-US" sz="1600">
                <a:latin typeface="Proxima Nova" panose="020B0503030502060204" pitchFamily="34" charset="0"/>
              </a:rPr>
              <a:t>Write file</a:t>
            </a:r>
          </a:p>
        </p:txBody>
      </p:sp>
      <p:sp>
        <p:nvSpPr>
          <p:cNvPr id="19" name="TextBox 18">
            <a:extLst>
              <a:ext uri="{FF2B5EF4-FFF2-40B4-BE49-F238E27FC236}">
                <a16:creationId xmlns:a16="http://schemas.microsoft.com/office/drawing/2014/main" id="{BBD047CA-B0DE-D2A7-E6E7-657924A39EF7}"/>
              </a:ext>
            </a:extLst>
          </p:cNvPr>
          <p:cNvSpPr txBox="1"/>
          <p:nvPr/>
        </p:nvSpPr>
        <p:spPr>
          <a:xfrm>
            <a:off x="4297379" y="1923733"/>
            <a:ext cx="1418899" cy="584775"/>
          </a:xfrm>
          <a:prstGeom prst="rect">
            <a:avLst/>
          </a:prstGeom>
          <a:noFill/>
        </p:spPr>
        <p:txBody>
          <a:bodyPr wrap="square" rtlCol="0">
            <a:spAutoFit/>
          </a:bodyPr>
          <a:lstStyle/>
          <a:p>
            <a:pPr algn="r"/>
            <a:r>
              <a:rPr lang="nl-NL" sz="1600">
                <a:latin typeface="Proxima Nova" panose="020B0503030502060204" pitchFamily="34" charset="0"/>
              </a:rPr>
              <a:t>Small data?</a:t>
            </a:r>
            <a:endParaRPr lang="en-US" sz="1600">
              <a:latin typeface="Proxima Nova" panose="020B0503030502060204" pitchFamily="34" charset="0"/>
            </a:endParaRPr>
          </a:p>
          <a:p>
            <a:pPr algn="r"/>
            <a:r>
              <a:rPr lang="en-US" sz="1600" err="1">
                <a:latin typeface="Consolas" panose="020B0609020204030204" pitchFamily="49" charset="0"/>
              </a:rPr>
              <a:t>XCom</a:t>
            </a:r>
            <a:r>
              <a:rPr lang="en-US" sz="1600">
                <a:latin typeface="Proxima Nova" panose="020B0503030502060204" pitchFamily="34" charset="0"/>
              </a:rPr>
              <a:t> push</a:t>
            </a:r>
          </a:p>
        </p:txBody>
      </p:sp>
      <p:cxnSp>
        <p:nvCxnSpPr>
          <p:cNvPr id="20" name="Straight Arrow Connector 19">
            <a:extLst>
              <a:ext uri="{FF2B5EF4-FFF2-40B4-BE49-F238E27FC236}">
                <a16:creationId xmlns:a16="http://schemas.microsoft.com/office/drawing/2014/main" id="{62C2BFC7-A82E-66B3-45D2-64601290C763}"/>
              </a:ext>
            </a:extLst>
          </p:cNvPr>
          <p:cNvCxnSpPr>
            <a:cxnSpLocks/>
            <a:stCxn id="9" idx="3"/>
            <a:endCxn id="7" idx="2"/>
          </p:cNvCxnSpPr>
          <p:nvPr/>
        </p:nvCxnSpPr>
        <p:spPr>
          <a:xfrm flipV="1">
            <a:off x="6255751" y="3881766"/>
            <a:ext cx="2753537" cy="1775491"/>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2FE1B65-4EEE-D730-4A20-BE7A93154BF9}"/>
              </a:ext>
            </a:extLst>
          </p:cNvPr>
          <p:cNvSpPr txBox="1"/>
          <p:nvPr/>
        </p:nvSpPr>
        <p:spPr>
          <a:xfrm>
            <a:off x="7499977" y="4871405"/>
            <a:ext cx="1786248" cy="369332"/>
          </a:xfrm>
          <a:prstGeom prst="rect">
            <a:avLst/>
          </a:prstGeom>
          <a:noFill/>
        </p:spPr>
        <p:txBody>
          <a:bodyPr wrap="square" rtlCol="0">
            <a:spAutoFit/>
          </a:bodyPr>
          <a:lstStyle/>
          <a:p>
            <a:pPr algn="ctr"/>
            <a:r>
              <a:rPr lang="en-US">
                <a:latin typeface="Proxima Nova" panose="020B0503030502060204" pitchFamily="34" charset="0"/>
              </a:rPr>
              <a:t>Read file</a:t>
            </a:r>
          </a:p>
        </p:txBody>
      </p:sp>
      <p:cxnSp>
        <p:nvCxnSpPr>
          <p:cNvPr id="22" name="Straight Arrow Connector 21">
            <a:extLst>
              <a:ext uri="{FF2B5EF4-FFF2-40B4-BE49-F238E27FC236}">
                <a16:creationId xmlns:a16="http://schemas.microsoft.com/office/drawing/2014/main" id="{ACA337A0-14C4-B2FF-7C0F-23873D6F2B73}"/>
              </a:ext>
            </a:extLst>
          </p:cNvPr>
          <p:cNvCxnSpPr>
            <a:cxnSpLocks/>
            <a:stCxn id="8" idx="3"/>
            <a:endCxn id="7" idx="0"/>
          </p:cNvCxnSpPr>
          <p:nvPr/>
        </p:nvCxnSpPr>
        <p:spPr>
          <a:xfrm>
            <a:off x="6233996" y="1403567"/>
            <a:ext cx="2775292" cy="1778952"/>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3DA84F9-F864-7835-5333-ACAE44A7BD51}"/>
              </a:ext>
            </a:extLst>
          </p:cNvPr>
          <p:cNvSpPr txBox="1"/>
          <p:nvPr/>
        </p:nvSpPr>
        <p:spPr>
          <a:xfrm>
            <a:off x="7582479" y="1870395"/>
            <a:ext cx="1786248" cy="369332"/>
          </a:xfrm>
          <a:prstGeom prst="rect">
            <a:avLst/>
          </a:prstGeom>
          <a:noFill/>
        </p:spPr>
        <p:txBody>
          <a:bodyPr wrap="square" rtlCol="0">
            <a:spAutoFit/>
          </a:bodyPr>
          <a:lstStyle/>
          <a:p>
            <a:pPr algn="ctr"/>
            <a:r>
              <a:rPr lang="en-US" err="1">
                <a:latin typeface="Consolas" panose="020B0609020204030204" pitchFamily="49" charset="0"/>
              </a:rPr>
              <a:t>XCom</a:t>
            </a:r>
            <a:r>
              <a:rPr lang="en-US">
                <a:latin typeface="Proxima Nova" panose="020B0503030502060204" pitchFamily="34" charset="0"/>
              </a:rPr>
              <a:t> pull</a:t>
            </a:r>
          </a:p>
        </p:txBody>
      </p:sp>
    </p:spTree>
    <p:extLst>
      <p:ext uri="{BB962C8B-B14F-4D97-AF65-F5344CB8AC3E}">
        <p14:creationId xmlns:p14="http://schemas.microsoft.com/office/powerpoint/2010/main" val="2884145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200" b="1">
                <a:latin typeface="Proxima Nova" panose="020B0503030502060204" pitchFamily="34" charset="0"/>
              </a:rPr>
              <a:t>X</a:t>
            </a:r>
            <a:r>
              <a:rPr lang="en-GB" sz="3200" b="1">
                <a:latin typeface="Proxima Nova" panose="020B0503030502060204" pitchFamily="34" charset="0"/>
              </a:rPr>
              <a:t>c</a:t>
            </a:r>
            <a:r>
              <a:rPr lang="en-NL" sz="3200" b="1">
                <a:latin typeface="Proxima Nova" panose="020B0503030502060204" pitchFamily="34" charset="0"/>
              </a:rPr>
              <a:t>oms</a:t>
            </a:r>
            <a:r>
              <a:rPr lang="en-US" sz="3200" b="1">
                <a:latin typeface="Proxima Nova" panose="020B0503030502060204" pitchFamily="34" charset="0"/>
              </a:rPr>
              <a:t> - Example</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72C73AA3-66C8-F7E3-7314-DEACC1C9D840}"/>
              </a:ext>
            </a:extLst>
          </p:cNvPr>
          <p:cNvSpPr/>
          <p:nvPr/>
        </p:nvSpPr>
        <p:spPr>
          <a:xfrm>
            <a:off x="1643867" y="1503180"/>
            <a:ext cx="9127733" cy="4708981"/>
          </a:xfrm>
          <a:prstGeom prst="rect">
            <a:avLst/>
          </a:prstGeom>
        </p:spPr>
        <p:txBody>
          <a:bodyPr wrap="square">
            <a:spAutoFit/>
          </a:bodyPr>
          <a:lstStyle/>
          <a:p>
            <a:r>
              <a:rPr lang="en-GB" sz="1200" dirty="0">
                <a:solidFill>
                  <a:srgbClr val="000080"/>
                </a:solidFill>
                <a:latin typeface="Consolas" panose="020B0609020204030204" pitchFamily="49" charset="0"/>
                <a:cs typeface="Consolas" panose="020B0609020204030204" pitchFamily="49" charset="0"/>
              </a:rPr>
              <a:t>import </a:t>
            </a:r>
            <a:r>
              <a:rPr lang="en-GB" sz="1200" dirty="0">
                <a:latin typeface="Consolas" panose="020B0609020204030204" pitchFamily="49" charset="0"/>
                <a:cs typeface="Consolas" panose="020B0609020204030204" pitchFamily="49" charset="0"/>
              </a:rPr>
              <a:t>random</a:t>
            </a: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solidFill>
                  <a:srgbClr val="000080"/>
                </a:solidFill>
                <a:latin typeface="Consolas" panose="020B0609020204030204" pitchFamily="49" charset="0"/>
                <a:cs typeface="Consolas" panose="020B0609020204030204" pitchFamily="49" charset="0"/>
              </a:rPr>
              <a:t>import </a:t>
            </a:r>
            <a:r>
              <a:rPr lang="en-GB" sz="1200" dirty="0" err="1">
                <a:latin typeface="Consolas" panose="020B0609020204030204" pitchFamily="49" charset="0"/>
                <a:cs typeface="Consolas" panose="020B0609020204030204" pitchFamily="49" charset="0"/>
              </a:rPr>
              <a:t>airflow.utils.dates</a:t>
            </a:r>
            <a:br>
              <a:rPr lang="en-GB" sz="1200" dirty="0">
                <a:latin typeface="Consolas" panose="020B0609020204030204" pitchFamily="49" charset="0"/>
                <a:cs typeface="Consolas" panose="020B0609020204030204" pitchFamily="49" charset="0"/>
              </a:rPr>
            </a:br>
            <a:r>
              <a:rPr lang="en-GB" sz="1200" dirty="0">
                <a:solidFill>
                  <a:srgbClr val="000080"/>
                </a:solidFill>
                <a:latin typeface="Consolas" panose="020B0609020204030204" pitchFamily="49" charset="0"/>
                <a:cs typeface="Consolas" panose="020B0609020204030204" pitchFamily="49" charset="0"/>
              </a:rPr>
              <a:t>from </a:t>
            </a:r>
            <a:r>
              <a:rPr lang="en-GB" sz="1200" dirty="0" err="1">
                <a:latin typeface="Consolas" panose="020B0609020204030204" pitchFamily="49" charset="0"/>
                <a:cs typeface="Consolas" panose="020B0609020204030204" pitchFamily="49" charset="0"/>
              </a:rPr>
              <a:t>airflow.models</a:t>
            </a:r>
            <a:r>
              <a:rPr lang="en-GB" sz="1200" dirty="0">
                <a:latin typeface="Consolas" panose="020B0609020204030204" pitchFamily="49" charset="0"/>
                <a:cs typeface="Consolas" panose="020B0609020204030204" pitchFamily="49" charset="0"/>
              </a:rPr>
              <a:t> </a:t>
            </a:r>
            <a:r>
              <a:rPr lang="en-GB" sz="1200" dirty="0">
                <a:solidFill>
                  <a:srgbClr val="000080"/>
                </a:solidFill>
                <a:latin typeface="Consolas" panose="020B0609020204030204" pitchFamily="49" charset="0"/>
                <a:cs typeface="Consolas" panose="020B0609020204030204" pitchFamily="49" charset="0"/>
              </a:rPr>
              <a:t>import </a:t>
            </a:r>
            <a:r>
              <a:rPr lang="en-GB" sz="1200" dirty="0">
                <a:latin typeface="Consolas" panose="020B0609020204030204" pitchFamily="49" charset="0"/>
                <a:cs typeface="Consolas" panose="020B0609020204030204" pitchFamily="49" charset="0"/>
              </a:rPr>
              <a:t>DAG</a:t>
            </a:r>
            <a:br>
              <a:rPr lang="en-GB" sz="1200" dirty="0">
                <a:latin typeface="Consolas" panose="020B0609020204030204" pitchFamily="49" charset="0"/>
                <a:cs typeface="Consolas" panose="020B0609020204030204" pitchFamily="49" charset="0"/>
              </a:rPr>
            </a:br>
            <a:r>
              <a:rPr lang="en-GB" sz="1200" dirty="0">
                <a:solidFill>
                  <a:srgbClr val="000080"/>
                </a:solidFill>
                <a:latin typeface="Consolas" panose="020B0609020204030204" pitchFamily="49" charset="0"/>
                <a:cs typeface="Consolas" panose="020B0609020204030204" pitchFamily="49" charset="0"/>
              </a:rPr>
              <a:t>from </a:t>
            </a:r>
            <a:r>
              <a:rPr lang="en-GB" sz="1200" dirty="0" err="1">
                <a:latin typeface="Consolas" panose="020B0609020204030204" pitchFamily="49" charset="0"/>
                <a:cs typeface="Consolas" panose="020B0609020204030204" pitchFamily="49" charset="0"/>
              </a:rPr>
              <a:t>airflow.operators.python</a:t>
            </a:r>
            <a:r>
              <a:rPr lang="en-GB" sz="1200" dirty="0">
                <a:latin typeface="Consolas" panose="020B0609020204030204" pitchFamily="49" charset="0"/>
                <a:cs typeface="Consolas" panose="020B0609020204030204" pitchFamily="49" charset="0"/>
              </a:rPr>
              <a:t> </a:t>
            </a:r>
            <a:r>
              <a:rPr lang="en-GB" sz="1200" dirty="0">
                <a:solidFill>
                  <a:srgbClr val="000080"/>
                </a:solidFill>
                <a:latin typeface="Consolas" panose="020B0609020204030204" pitchFamily="49" charset="0"/>
                <a:cs typeface="Consolas" panose="020B0609020204030204" pitchFamily="49" charset="0"/>
              </a:rPr>
              <a:t>import </a:t>
            </a:r>
            <a:r>
              <a:rPr lang="en-GB" sz="1200" dirty="0" err="1">
                <a:latin typeface="Consolas" panose="020B0609020204030204" pitchFamily="49" charset="0"/>
                <a:cs typeface="Consolas" panose="020B0609020204030204" pitchFamily="49" charset="0"/>
              </a:rPr>
              <a:t>PythonOperator</a:t>
            </a:r>
            <a:endParaRPr lang="en-GB" sz="1200" dirty="0">
              <a:latin typeface="Consolas" panose="020B0609020204030204" pitchFamily="49" charset="0"/>
              <a:cs typeface="Consolas" panose="020B0609020204030204" pitchFamily="49" charset="0"/>
            </a:endParaRPr>
          </a:p>
          <a:p>
            <a:endParaRPr lang="en-GB" sz="1200" dirty="0">
              <a:latin typeface="Consolas" panose="020B0609020204030204" pitchFamily="49" charset="0"/>
              <a:cs typeface="Consolas" panose="020B0609020204030204" pitchFamily="49" charset="0"/>
            </a:endParaRPr>
          </a:p>
          <a:p>
            <a:r>
              <a:rPr lang="en-GB" sz="1200" dirty="0">
                <a:solidFill>
                  <a:srgbClr val="000080"/>
                </a:solidFill>
                <a:latin typeface="Consolas" panose="020B0609020204030204" pitchFamily="49" charset="0"/>
                <a:cs typeface="Consolas" panose="020B0609020204030204" pitchFamily="49" charset="0"/>
              </a:rPr>
              <a:t>def </a:t>
            </a:r>
            <a:r>
              <a:rPr lang="en-GB" sz="1200" dirty="0">
                <a:latin typeface="Consolas" panose="020B0609020204030204" pitchFamily="49" charset="0"/>
                <a:cs typeface="Consolas" panose="020B0609020204030204" pitchFamily="49" charset="0"/>
              </a:rPr>
              <a:t>_push(</a:t>
            </a:r>
            <a:r>
              <a:rPr lang="en-GB" sz="1200" dirty="0" err="1">
                <a:latin typeface="Consolas" panose="020B0609020204030204" pitchFamily="49" charset="0"/>
                <a:cs typeface="Consolas" panose="020B0609020204030204" pitchFamily="49" charset="0"/>
              </a:rPr>
              <a:t>task_instance</a:t>
            </a:r>
            <a:r>
              <a:rPr lang="en-GB" sz="1200" dirty="0">
                <a:latin typeface="Consolas" panose="020B0609020204030204" pitchFamily="49" charset="0"/>
                <a:cs typeface="Consolas" panose="020B0609020204030204" pitchFamily="49" charset="0"/>
              </a:rPr>
              <a:t>, **_):</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teammembers</a:t>
            </a:r>
            <a:r>
              <a:rPr lang="en-GB" sz="1200" dirty="0">
                <a:latin typeface="Consolas" panose="020B0609020204030204" pitchFamily="49" charset="0"/>
                <a:cs typeface="Consolas" panose="020B0609020204030204" pitchFamily="49" charset="0"/>
              </a:rPr>
              <a:t> = [</a:t>
            </a:r>
            <a:r>
              <a:rPr lang="en-GB" sz="1200" dirty="0">
                <a:solidFill>
                  <a:srgbClr val="008080"/>
                </a:solidFill>
                <a:latin typeface="Consolas" panose="020B0609020204030204" pitchFamily="49" charset="0"/>
                <a:cs typeface="Consolas" panose="020B0609020204030204" pitchFamily="49" charset="0"/>
              </a:rPr>
              <a:t>"Bob"</a:t>
            </a:r>
            <a:r>
              <a:rPr lang="en-GB" sz="1200" dirty="0">
                <a:latin typeface="Consolas" panose="020B0609020204030204" pitchFamily="49" charset="0"/>
                <a:cs typeface="Consolas" panose="020B0609020204030204" pitchFamily="49" charset="0"/>
              </a:rPr>
              <a:t>, </a:t>
            </a:r>
            <a:r>
              <a:rPr lang="en-GB" sz="1200" dirty="0">
                <a:solidFill>
                  <a:srgbClr val="008080"/>
                </a:solidFill>
                <a:latin typeface="Consolas" panose="020B0609020204030204" pitchFamily="49" charset="0"/>
                <a:cs typeface="Consolas" panose="020B0609020204030204" pitchFamily="49" charset="0"/>
              </a:rPr>
              <a:t>"John"</a:t>
            </a:r>
            <a:r>
              <a:rPr lang="en-GB" sz="1200" dirty="0">
                <a:latin typeface="Consolas" panose="020B0609020204030204" pitchFamily="49" charset="0"/>
                <a:cs typeface="Consolas" panose="020B0609020204030204" pitchFamily="49" charset="0"/>
              </a:rPr>
              <a:t>, </a:t>
            </a:r>
            <a:r>
              <a:rPr lang="en-GB" sz="1200" dirty="0">
                <a:solidFill>
                  <a:srgbClr val="008080"/>
                </a:solidFill>
                <a:latin typeface="Consolas" panose="020B0609020204030204" pitchFamily="49" charset="0"/>
                <a:cs typeface="Consolas" panose="020B0609020204030204" pitchFamily="49" charset="0"/>
              </a:rPr>
              <a:t>"Alice"</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result = </a:t>
            </a:r>
            <a:r>
              <a:rPr lang="en-GB" sz="1200" dirty="0" err="1">
                <a:latin typeface="Consolas" panose="020B0609020204030204" pitchFamily="49" charset="0"/>
                <a:cs typeface="Consolas" panose="020B0609020204030204" pitchFamily="49" charset="0"/>
              </a:rPr>
              <a:t>random.choice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teammembers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b="1" dirty="0" err="1">
                <a:latin typeface="Consolas" panose="020B0609020204030204" pitchFamily="49" charset="0"/>
                <a:cs typeface="Consolas" panose="020B0609020204030204" pitchFamily="49" charset="0"/>
              </a:rPr>
              <a:t>task_instance.xcom_push</a:t>
            </a:r>
            <a:r>
              <a:rPr lang="en-GB" sz="1200" b="1" dirty="0">
                <a:latin typeface="Consolas" panose="020B0609020204030204" pitchFamily="49" charset="0"/>
                <a:cs typeface="Consolas" panose="020B0609020204030204" pitchFamily="49" charset="0"/>
              </a:rPr>
              <a:t>(</a:t>
            </a:r>
            <a:r>
              <a:rPr lang="en-GB" sz="1200" b="1" dirty="0">
                <a:solidFill>
                  <a:srgbClr val="660099"/>
                </a:solidFill>
                <a:latin typeface="Consolas" panose="020B0609020204030204" pitchFamily="49" charset="0"/>
                <a:cs typeface="Consolas" panose="020B0609020204030204" pitchFamily="49" charset="0"/>
              </a:rPr>
              <a:t>key</a:t>
            </a:r>
            <a:r>
              <a:rPr lang="en-GB" sz="1200" b="1" dirty="0">
                <a:latin typeface="Consolas" panose="020B0609020204030204" pitchFamily="49" charset="0"/>
                <a:cs typeface="Consolas" panose="020B0609020204030204" pitchFamily="49" charset="0"/>
              </a:rPr>
              <a:t>=</a:t>
            </a:r>
            <a:r>
              <a:rPr lang="en-GB" sz="1200" b="1" dirty="0">
                <a:solidFill>
                  <a:srgbClr val="008080"/>
                </a:solidFill>
                <a:latin typeface="Consolas" panose="020B0609020204030204" pitchFamily="49" charset="0"/>
                <a:cs typeface="Consolas" panose="020B0609020204030204" pitchFamily="49" charset="0"/>
              </a:rPr>
              <a:t>"</a:t>
            </a:r>
            <a:r>
              <a:rPr lang="en-GB" sz="1200" b="1" dirty="0" err="1">
                <a:solidFill>
                  <a:srgbClr val="008080"/>
                </a:solidFill>
                <a:latin typeface="Consolas" panose="020B0609020204030204" pitchFamily="49" charset="0"/>
                <a:cs typeface="Consolas" panose="020B0609020204030204" pitchFamily="49" charset="0"/>
              </a:rPr>
              <a:t>person_to_email</a:t>
            </a:r>
            <a:r>
              <a:rPr lang="en-GB" sz="1200" b="1" dirty="0">
                <a:solidFill>
                  <a:srgbClr val="008080"/>
                </a:solidFill>
                <a:latin typeface="Consolas" panose="020B0609020204030204" pitchFamily="49" charset="0"/>
                <a:cs typeface="Consolas" panose="020B0609020204030204" pitchFamily="49" charset="0"/>
              </a:rPr>
              <a:t>"</a:t>
            </a:r>
            <a:r>
              <a:rPr lang="en-GB" sz="1200" b="1" dirty="0">
                <a:latin typeface="Consolas" panose="020B0609020204030204" pitchFamily="49" charset="0"/>
                <a:cs typeface="Consolas" panose="020B0609020204030204" pitchFamily="49" charset="0"/>
              </a:rPr>
              <a:t>, </a:t>
            </a:r>
            <a:r>
              <a:rPr lang="en-GB" sz="1200" b="1" dirty="0">
                <a:solidFill>
                  <a:srgbClr val="660099"/>
                </a:solidFill>
                <a:latin typeface="Consolas" panose="020B0609020204030204" pitchFamily="49" charset="0"/>
                <a:cs typeface="Consolas" panose="020B0609020204030204" pitchFamily="49" charset="0"/>
              </a:rPr>
              <a:t>value</a:t>
            </a:r>
            <a:r>
              <a:rPr lang="en-GB" sz="1200" b="1" dirty="0">
                <a:latin typeface="Consolas" panose="020B0609020204030204" pitchFamily="49" charset="0"/>
                <a:cs typeface="Consolas" panose="020B0609020204030204" pitchFamily="49" charset="0"/>
              </a:rPr>
              <a:t>=result)</a:t>
            </a:r>
            <a:br>
              <a:rPr lang="en-GB" sz="1200" b="1" dirty="0">
                <a:latin typeface="Consolas" panose="020B0609020204030204" pitchFamily="49" charset="0"/>
                <a:cs typeface="Consolas" panose="020B0609020204030204" pitchFamily="49" charset="0"/>
              </a:rPr>
            </a:br>
            <a:r>
              <a:rPr lang="en-GB" sz="1200" b="1" dirty="0">
                <a:latin typeface="Consolas" panose="020B0609020204030204" pitchFamily="49" charset="0"/>
                <a:cs typeface="Consolas" panose="020B0609020204030204" pitchFamily="49" charset="0"/>
              </a:rPr>
              <a:t>    </a:t>
            </a:r>
            <a:r>
              <a:rPr lang="en-GB" sz="1200" b="1" dirty="0">
                <a:solidFill>
                  <a:srgbClr val="000080"/>
                </a:solidFill>
                <a:latin typeface="Consolas" panose="020B0609020204030204" pitchFamily="49" charset="0"/>
                <a:cs typeface="Consolas" panose="020B0609020204030204" pitchFamily="49" charset="0"/>
              </a:rPr>
              <a:t>return </a:t>
            </a:r>
            <a:r>
              <a:rPr lang="en-GB" sz="1200" b="1" dirty="0">
                <a:latin typeface="Consolas" panose="020B0609020204030204" pitchFamily="49" charset="0"/>
                <a:cs typeface="Consolas" panose="020B0609020204030204" pitchFamily="49" charset="0"/>
              </a:rPr>
              <a:t>result</a:t>
            </a:r>
            <a:br>
              <a:rPr lang="en-GB" sz="1200" b="1"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solidFill>
                  <a:srgbClr val="000080"/>
                </a:solidFill>
                <a:latin typeface="Consolas" panose="020B0609020204030204" pitchFamily="49" charset="0"/>
                <a:cs typeface="Consolas" panose="020B0609020204030204" pitchFamily="49" charset="0"/>
              </a:rPr>
              <a:t>def </a:t>
            </a:r>
            <a:r>
              <a:rPr lang="en-GB" sz="1200" dirty="0">
                <a:latin typeface="Consolas" panose="020B0609020204030204" pitchFamily="49" charset="0"/>
                <a:cs typeface="Consolas" panose="020B0609020204030204" pitchFamily="49" charset="0"/>
              </a:rPr>
              <a:t>_pull(</a:t>
            </a:r>
            <a:r>
              <a:rPr lang="en-GB" sz="1200" dirty="0" err="1">
                <a:latin typeface="Consolas" panose="020B0609020204030204" pitchFamily="49" charset="0"/>
                <a:cs typeface="Consolas" panose="020B0609020204030204" pitchFamily="49" charset="0"/>
              </a:rPr>
              <a:t>task_instance</a:t>
            </a:r>
            <a:r>
              <a:rPr lang="en-GB" sz="1200" dirty="0">
                <a:latin typeface="Consolas" panose="020B0609020204030204" pitchFamily="49" charset="0"/>
                <a:cs typeface="Consolas" panose="020B0609020204030204" pitchFamily="49" charset="0"/>
              </a:rPr>
              <a:t>, **_):</a:t>
            </a:r>
            <a:br>
              <a:rPr lang="en-GB" sz="1200" dirty="0">
                <a:latin typeface="Consolas" panose="020B0609020204030204" pitchFamily="49" charset="0"/>
                <a:cs typeface="Consolas" panose="020B0609020204030204" pitchFamily="49" charset="0"/>
              </a:rPr>
            </a:br>
            <a:r>
              <a:rPr lang="en-GB" sz="1200" b="1" dirty="0">
                <a:latin typeface="Consolas" panose="020B0609020204030204" pitchFamily="49" charset="0"/>
                <a:cs typeface="Consolas" panose="020B0609020204030204" pitchFamily="49" charset="0"/>
              </a:rPr>
              <a:t>    </a:t>
            </a:r>
            <a:r>
              <a:rPr lang="en-GB" sz="1200" b="1" dirty="0" err="1">
                <a:latin typeface="Consolas" panose="020B0609020204030204" pitchFamily="49" charset="0"/>
                <a:cs typeface="Consolas" panose="020B0609020204030204" pitchFamily="49" charset="0"/>
              </a:rPr>
              <a:t>result_by_key</a:t>
            </a:r>
            <a:r>
              <a:rPr lang="en-GB" sz="1200" b="1" dirty="0">
                <a:latin typeface="Consolas" panose="020B0609020204030204" pitchFamily="49" charset="0"/>
                <a:cs typeface="Consolas" panose="020B0609020204030204" pitchFamily="49" charset="0"/>
              </a:rPr>
              <a:t> = </a:t>
            </a:r>
            <a:r>
              <a:rPr lang="en-GB" sz="1200" b="1" dirty="0" err="1">
                <a:latin typeface="Consolas" panose="020B0609020204030204" pitchFamily="49" charset="0"/>
                <a:cs typeface="Consolas" panose="020B0609020204030204" pitchFamily="49" charset="0"/>
              </a:rPr>
              <a:t>task_instance.xcom_pull</a:t>
            </a:r>
            <a:r>
              <a:rPr lang="en-GB" sz="1200" b="1" dirty="0">
                <a:latin typeface="Consolas" panose="020B0609020204030204" pitchFamily="49" charset="0"/>
                <a:cs typeface="Consolas" panose="020B0609020204030204" pitchFamily="49" charset="0"/>
              </a:rPr>
              <a:t>(</a:t>
            </a:r>
            <a:r>
              <a:rPr lang="en-GB" sz="1200" b="1" dirty="0" err="1">
                <a:solidFill>
                  <a:srgbClr val="660099"/>
                </a:solidFill>
                <a:latin typeface="Consolas" panose="020B0609020204030204" pitchFamily="49" charset="0"/>
                <a:cs typeface="Consolas" panose="020B0609020204030204" pitchFamily="49" charset="0"/>
              </a:rPr>
              <a:t>task_ids</a:t>
            </a:r>
            <a:r>
              <a:rPr lang="en-GB" sz="1200" b="1" dirty="0">
                <a:latin typeface="Consolas" panose="020B0609020204030204" pitchFamily="49" charset="0"/>
                <a:cs typeface="Consolas" panose="020B0609020204030204" pitchFamily="49" charset="0"/>
              </a:rPr>
              <a:t>=</a:t>
            </a:r>
            <a:r>
              <a:rPr lang="en-GB" sz="1200" b="1" dirty="0">
                <a:solidFill>
                  <a:srgbClr val="008080"/>
                </a:solidFill>
                <a:latin typeface="Consolas" panose="020B0609020204030204" pitchFamily="49" charset="0"/>
                <a:cs typeface="Consolas" panose="020B0609020204030204" pitchFamily="49" charset="0"/>
              </a:rPr>
              <a:t>"push"</a:t>
            </a:r>
            <a:r>
              <a:rPr lang="en-GB" sz="1200" b="1" dirty="0">
                <a:latin typeface="Consolas" panose="020B0609020204030204" pitchFamily="49" charset="0"/>
                <a:cs typeface="Consolas" panose="020B0609020204030204" pitchFamily="49" charset="0"/>
              </a:rPr>
              <a:t>, </a:t>
            </a:r>
            <a:r>
              <a:rPr lang="en-GB" sz="1200" b="1" dirty="0">
                <a:solidFill>
                  <a:srgbClr val="660099"/>
                </a:solidFill>
                <a:latin typeface="Consolas" panose="020B0609020204030204" pitchFamily="49" charset="0"/>
                <a:cs typeface="Consolas" panose="020B0609020204030204" pitchFamily="49" charset="0"/>
              </a:rPr>
              <a:t>key</a:t>
            </a:r>
            <a:r>
              <a:rPr lang="en-GB" sz="1200" b="1" dirty="0">
                <a:latin typeface="Consolas" panose="020B0609020204030204" pitchFamily="49" charset="0"/>
                <a:cs typeface="Consolas" panose="020B0609020204030204" pitchFamily="49" charset="0"/>
              </a:rPr>
              <a:t>=</a:t>
            </a:r>
            <a:r>
              <a:rPr lang="en-GB" sz="1200" b="1" dirty="0">
                <a:solidFill>
                  <a:srgbClr val="008080"/>
                </a:solidFill>
                <a:latin typeface="Consolas" panose="020B0609020204030204" pitchFamily="49" charset="0"/>
                <a:cs typeface="Consolas" panose="020B0609020204030204" pitchFamily="49" charset="0"/>
              </a:rPr>
              <a:t>"</a:t>
            </a:r>
            <a:r>
              <a:rPr lang="en-GB" sz="1200" b="1" dirty="0" err="1">
                <a:solidFill>
                  <a:srgbClr val="008080"/>
                </a:solidFill>
                <a:latin typeface="Consolas" panose="020B0609020204030204" pitchFamily="49" charset="0"/>
                <a:cs typeface="Consolas" panose="020B0609020204030204" pitchFamily="49" charset="0"/>
              </a:rPr>
              <a:t>person_to_email</a:t>
            </a:r>
            <a:r>
              <a:rPr lang="en-GB" sz="1200" b="1" dirty="0">
                <a:solidFill>
                  <a:srgbClr val="008080"/>
                </a:solidFill>
                <a:latin typeface="Consolas" panose="020B0609020204030204" pitchFamily="49" charset="0"/>
                <a:cs typeface="Consolas" panose="020B0609020204030204" pitchFamily="49" charset="0"/>
              </a:rPr>
              <a:t>"</a:t>
            </a:r>
            <a:r>
              <a:rPr lang="en-GB" sz="1200" b="1" dirty="0">
                <a:latin typeface="Consolas" panose="020B0609020204030204" pitchFamily="49" charset="0"/>
                <a:cs typeface="Consolas" panose="020B0609020204030204" pitchFamily="49" charset="0"/>
              </a:rPr>
              <a:t>)</a:t>
            </a:r>
            <a:br>
              <a:rPr lang="en-GB" sz="1200" b="1" dirty="0">
                <a:latin typeface="Consolas" panose="020B0609020204030204" pitchFamily="49" charset="0"/>
                <a:cs typeface="Consolas" panose="020B0609020204030204" pitchFamily="49" charset="0"/>
              </a:rPr>
            </a:br>
            <a:r>
              <a:rPr lang="en-GB" sz="1200" b="1" dirty="0">
                <a:latin typeface="Consolas" panose="020B0609020204030204" pitchFamily="49" charset="0"/>
                <a:cs typeface="Consolas" panose="020B0609020204030204" pitchFamily="49" charset="0"/>
              </a:rPr>
              <a:t>    </a:t>
            </a:r>
            <a:r>
              <a:rPr lang="en-GB" sz="1200" b="1" dirty="0" err="1">
                <a:latin typeface="Consolas" panose="020B0609020204030204" pitchFamily="49" charset="0"/>
                <a:cs typeface="Consolas" panose="020B0609020204030204" pitchFamily="49" charset="0"/>
              </a:rPr>
              <a:t>result_by_return_value</a:t>
            </a:r>
            <a:r>
              <a:rPr lang="en-GB" sz="1200" b="1" dirty="0">
                <a:latin typeface="Consolas" panose="020B0609020204030204" pitchFamily="49" charset="0"/>
                <a:cs typeface="Consolas" panose="020B0609020204030204" pitchFamily="49" charset="0"/>
              </a:rPr>
              <a:t> = </a:t>
            </a:r>
            <a:r>
              <a:rPr lang="en-GB" sz="1200" b="1" dirty="0" err="1">
                <a:latin typeface="Consolas" panose="020B0609020204030204" pitchFamily="49" charset="0"/>
                <a:cs typeface="Consolas" panose="020B0609020204030204" pitchFamily="49" charset="0"/>
              </a:rPr>
              <a:t>task_instance.xcom_pull</a:t>
            </a:r>
            <a:r>
              <a:rPr lang="en-GB" sz="1200" b="1" dirty="0">
                <a:latin typeface="Consolas" panose="020B0609020204030204" pitchFamily="49" charset="0"/>
                <a:cs typeface="Consolas" panose="020B0609020204030204" pitchFamily="49" charset="0"/>
              </a:rPr>
              <a:t>(</a:t>
            </a:r>
            <a:r>
              <a:rPr lang="en-GB" sz="1200" b="1" dirty="0" err="1">
                <a:solidFill>
                  <a:srgbClr val="660099"/>
                </a:solidFill>
                <a:latin typeface="Consolas" panose="020B0609020204030204" pitchFamily="49" charset="0"/>
                <a:cs typeface="Consolas" panose="020B0609020204030204" pitchFamily="49" charset="0"/>
              </a:rPr>
              <a:t>task_ids</a:t>
            </a:r>
            <a:r>
              <a:rPr lang="en-GB" sz="1200" b="1" dirty="0">
                <a:latin typeface="Consolas" panose="020B0609020204030204" pitchFamily="49" charset="0"/>
                <a:cs typeface="Consolas" panose="020B0609020204030204" pitchFamily="49" charset="0"/>
              </a:rPr>
              <a:t>=</a:t>
            </a:r>
            <a:r>
              <a:rPr lang="en-GB" sz="1200" b="1" dirty="0">
                <a:solidFill>
                  <a:srgbClr val="008080"/>
                </a:solidFill>
                <a:latin typeface="Consolas" panose="020B0609020204030204" pitchFamily="49" charset="0"/>
                <a:cs typeface="Consolas" panose="020B0609020204030204" pitchFamily="49" charset="0"/>
              </a:rPr>
              <a:t>"push"</a:t>
            </a:r>
            <a:r>
              <a:rPr lang="en-GB" sz="1200" b="1"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rgbClr val="000080"/>
                </a:solidFill>
                <a:latin typeface="Consolas" panose="020B0609020204030204" pitchFamily="49" charset="0"/>
                <a:cs typeface="Consolas" panose="020B0609020204030204" pitchFamily="49" charset="0"/>
              </a:rPr>
              <a:t>print</a:t>
            </a:r>
            <a:r>
              <a:rPr lang="en-GB" sz="1200" dirty="0">
                <a:latin typeface="Consolas" panose="020B0609020204030204" pitchFamily="49" charset="0"/>
                <a:cs typeface="Consolas" panose="020B0609020204030204" pitchFamily="49" charset="0"/>
              </a:rPr>
              <a:t>(</a:t>
            </a:r>
            <a:r>
              <a:rPr lang="en-GB" sz="1200" dirty="0" err="1">
                <a:solidFill>
                  <a:srgbClr val="008080"/>
                </a:solidFill>
                <a:latin typeface="Consolas" panose="020B0609020204030204" pitchFamily="49" charset="0"/>
                <a:cs typeface="Consolas" panose="020B0609020204030204" pitchFamily="49" charset="0"/>
              </a:rPr>
              <a:t>f"Email</a:t>
            </a:r>
            <a:r>
              <a:rPr lang="en-GB" sz="1200" dirty="0">
                <a:solidFill>
                  <a:srgbClr val="008080"/>
                </a:solidFill>
                <a:latin typeface="Consolas" panose="020B0609020204030204" pitchFamily="49" charset="0"/>
                <a:cs typeface="Consolas" panose="020B0609020204030204" pitchFamily="49" charset="0"/>
              </a:rPr>
              <a:t> </a:t>
            </a:r>
            <a:r>
              <a:rPr lang="en-GB" sz="1200" dirty="0">
                <a:solidFill>
                  <a:srgbClr val="000080"/>
                </a:solidFill>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result_by_return_value</a:t>
            </a:r>
            <a:r>
              <a:rPr lang="en-GB" sz="1200" dirty="0">
                <a:solidFill>
                  <a:srgbClr val="000080"/>
                </a:solidFill>
                <a:latin typeface="Consolas" panose="020B0609020204030204" pitchFamily="49" charset="0"/>
                <a:cs typeface="Consolas" panose="020B0609020204030204" pitchFamily="49" charset="0"/>
              </a:rPr>
              <a:t>}</a:t>
            </a:r>
            <a:r>
              <a:rPr lang="en-GB" sz="1200" dirty="0">
                <a:solidFill>
                  <a:srgbClr val="008080"/>
                </a:solidFill>
                <a:latin typeface="Consolas" panose="020B0609020204030204" pitchFamily="49" charset="0"/>
                <a:cs typeface="Consolas" panose="020B0609020204030204" pitchFamily="49" charset="0"/>
              </a:rPr>
              <a:t>"</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rgbClr val="000080"/>
                </a:solidFill>
                <a:latin typeface="Consolas" panose="020B0609020204030204" pitchFamily="49" charset="0"/>
                <a:cs typeface="Consolas" panose="020B0609020204030204" pitchFamily="49" charset="0"/>
              </a:rPr>
              <a:t>print</a:t>
            </a:r>
            <a:r>
              <a:rPr lang="en-GB" sz="1200" dirty="0">
                <a:latin typeface="Consolas" panose="020B0609020204030204" pitchFamily="49" charset="0"/>
                <a:cs typeface="Consolas" panose="020B0609020204030204" pitchFamily="49" charset="0"/>
              </a:rPr>
              <a:t>(</a:t>
            </a:r>
            <a:r>
              <a:rPr lang="en-GB" sz="1200" dirty="0" err="1">
                <a:solidFill>
                  <a:srgbClr val="008080"/>
                </a:solidFill>
                <a:latin typeface="Consolas" panose="020B0609020204030204" pitchFamily="49" charset="0"/>
                <a:cs typeface="Consolas" panose="020B0609020204030204" pitchFamily="49" charset="0"/>
              </a:rPr>
              <a:t>f"Email</a:t>
            </a:r>
            <a:r>
              <a:rPr lang="en-GB" sz="1200" dirty="0">
                <a:solidFill>
                  <a:srgbClr val="008080"/>
                </a:solidFill>
                <a:latin typeface="Consolas" panose="020B0609020204030204" pitchFamily="49" charset="0"/>
                <a:cs typeface="Consolas" panose="020B0609020204030204" pitchFamily="49" charset="0"/>
              </a:rPr>
              <a:t> </a:t>
            </a:r>
            <a:r>
              <a:rPr lang="en-GB" sz="1200" dirty="0">
                <a:solidFill>
                  <a:srgbClr val="000080"/>
                </a:solidFill>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result_by_key</a:t>
            </a:r>
            <a:r>
              <a:rPr lang="en-GB" sz="1200" dirty="0">
                <a:solidFill>
                  <a:srgbClr val="000080"/>
                </a:solidFill>
                <a:latin typeface="Consolas" panose="020B0609020204030204" pitchFamily="49" charset="0"/>
                <a:cs typeface="Consolas" panose="020B0609020204030204" pitchFamily="49" charset="0"/>
              </a:rPr>
              <a:t>}</a:t>
            </a:r>
            <a:r>
              <a:rPr lang="en-GB" sz="1200" dirty="0">
                <a:solidFill>
                  <a:srgbClr val="008080"/>
                </a:solidFill>
                <a:latin typeface="Consolas" panose="020B0609020204030204" pitchFamily="49" charset="0"/>
                <a:cs typeface="Consolas" panose="020B0609020204030204" pitchFamily="49" charset="0"/>
              </a:rPr>
              <a:t>"</a:t>
            </a:r>
            <a:r>
              <a:rPr lang="en-GB" sz="1200" dirty="0">
                <a:latin typeface="Consolas" panose="020B0609020204030204" pitchFamily="49" charset="0"/>
                <a:cs typeface="Consolas" panose="020B0609020204030204" pitchFamily="49" charset="0"/>
              </a:rPr>
              <a:t>)</a:t>
            </a:r>
            <a:endParaRPr lang="en-GB" sz="1200" b="1" dirty="0">
              <a:latin typeface="Consolas" panose="020B0609020204030204" pitchFamily="49" charset="0"/>
              <a:cs typeface="Consolas" panose="020B0609020204030204" pitchFamily="49" charset="0"/>
            </a:endParaRPr>
          </a:p>
          <a:p>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with DAG(</a:t>
            </a:r>
            <a:r>
              <a:rPr lang="en-GB" sz="1200" dirty="0" err="1">
                <a:solidFill>
                  <a:srgbClr val="660099"/>
                </a:solidFill>
                <a:latin typeface="Consolas" panose="020B0609020204030204" pitchFamily="49" charset="0"/>
                <a:cs typeface="Consolas" panose="020B0609020204030204" pitchFamily="49" charset="0"/>
              </a:rPr>
              <a:t>dag_id</a:t>
            </a:r>
            <a:r>
              <a:rPr lang="en-GB" sz="1200" dirty="0">
                <a:latin typeface="Consolas" panose="020B0609020204030204" pitchFamily="49" charset="0"/>
                <a:cs typeface="Consolas" panose="020B0609020204030204" pitchFamily="49" charset="0"/>
              </a:rPr>
              <a:t>=</a:t>
            </a:r>
            <a:r>
              <a:rPr lang="en-GB" sz="1200" dirty="0">
                <a:solidFill>
                  <a:srgbClr val="008080"/>
                </a:solidFill>
                <a:latin typeface="Consolas" panose="020B0609020204030204" pitchFamily="49" charset="0"/>
                <a:cs typeface="Consolas" panose="020B0609020204030204" pitchFamily="49" charset="0"/>
              </a:rPr>
              <a:t>"</a:t>
            </a:r>
            <a:r>
              <a:rPr lang="en-GB" sz="1200" dirty="0" err="1">
                <a:solidFill>
                  <a:srgbClr val="008080"/>
                </a:solidFill>
                <a:latin typeface="Consolas" panose="020B0609020204030204" pitchFamily="49" charset="0"/>
                <a:cs typeface="Consolas" panose="020B0609020204030204" pitchFamily="49" charset="0"/>
              </a:rPr>
              <a:t>example_xcom</a:t>
            </a:r>
            <a:r>
              <a:rPr lang="en-GB" sz="1200" dirty="0">
                <a:solidFill>
                  <a:srgbClr val="008080"/>
                </a:solidFill>
                <a:latin typeface="Consolas" panose="020B0609020204030204" pitchFamily="49" charset="0"/>
                <a:cs typeface="Consolas" panose="020B0609020204030204" pitchFamily="49" charset="0"/>
              </a:rPr>
              <a:t>"</a:t>
            </a:r>
            <a:r>
              <a:rPr lang="en-GB" sz="1200" dirty="0">
                <a:latin typeface="Consolas" panose="020B0609020204030204" pitchFamily="49" charset="0"/>
                <a:cs typeface="Consolas" panose="020B0609020204030204" pitchFamily="49" charset="0"/>
              </a:rPr>
              <a:t>, </a:t>
            </a:r>
            <a:r>
              <a:rPr lang="en-GB" sz="1200" dirty="0" err="1">
                <a:solidFill>
                  <a:srgbClr val="660099"/>
                </a:solidFill>
                <a:latin typeface="Consolas" panose="020B0609020204030204" pitchFamily="49" charset="0"/>
                <a:cs typeface="Consolas" panose="020B0609020204030204" pitchFamily="49" charset="0"/>
              </a:rPr>
              <a:t>start_date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airflow.utils.dates.days_ago</a:t>
            </a:r>
            <a:r>
              <a:rPr lang="en-GB" sz="1200" dirty="0">
                <a:latin typeface="Consolas" panose="020B0609020204030204" pitchFamily="49" charset="0"/>
                <a:cs typeface="Consolas" panose="020B0609020204030204" pitchFamily="49" charset="0"/>
              </a:rPr>
              <a:t>(</a:t>
            </a:r>
            <a:r>
              <a:rPr lang="en-GB" sz="1200" dirty="0">
                <a:solidFill>
                  <a:srgbClr val="0000FF"/>
                </a:solidFill>
                <a:latin typeface="Consolas" panose="020B0609020204030204" pitchFamily="49" charset="0"/>
                <a:cs typeface="Consolas" panose="020B0609020204030204" pitchFamily="49" charset="0"/>
              </a:rPr>
              <a:t>3</a:t>
            </a:r>
            <a:r>
              <a:rPr lang="en-GB" sz="1200" dirty="0">
                <a:latin typeface="Consolas" panose="020B0609020204030204" pitchFamily="49" charset="0"/>
                <a:cs typeface="Consolas" panose="020B0609020204030204" pitchFamily="49" charset="0"/>
              </a:rPr>
              <a:t>), </a:t>
            </a:r>
            <a:r>
              <a:rPr lang="en-GB" sz="1200" dirty="0">
                <a:solidFill>
                  <a:srgbClr val="660099"/>
                </a:solidFill>
                <a:latin typeface="Consolas" panose="020B0609020204030204" pitchFamily="49" charset="0"/>
                <a:cs typeface="Consolas" panose="020B0609020204030204" pitchFamily="49" charset="0"/>
              </a:rPr>
              <a:t>schedule</a:t>
            </a:r>
            <a:r>
              <a:rPr lang="en-GB" sz="1200" dirty="0">
                <a:latin typeface="Consolas" panose="020B0609020204030204" pitchFamily="49" charset="0"/>
                <a:cs typeface="Consolas" panose="020B0609020204030204" pitchFamily="49" charset="0"/>
              </a:rPr>
              <a:t>=</a:t>
            </a:r>
            <a:r>
              <a:rPr lang="en-GB" sz="1200" dirty="0">
                <a:solidFill>
                  <a:srgbClr val="008080"/>
                </a:solidFill>
                <a:latin typeface="Consolas" panose="020B0609020204030204" pitchFamily="49" charset="0"/>
                <a:cs typeface="Consolas" panose="020B0609020204030204" pitchFamily="49" charset="0"/>
              </a:rPr>
              <a:t>"@daily"</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push = </a:t>
            </a:r>
            <a:r>
              <a:rPr lang="en-GB" sz="1200" dirty="0" err="1">
                <a:latin typeface="Consolas" panose="020B0609020204030204" pitchFamily="49" charset="0"/>
                <a:cs typeface="Consolas" panose="020B0609020204030204" pitchFamily="49" charset="0"/>
              </a:rPr>
              <a:t>PythonOperator</a:t>
            </a:r>
            <a:r>
              <a:rPr lang="en-GB" sz="1200" dirty="0">
                <a:latin typeface="Consolas" panose="020B0609020204030204" pitchFamily="49" charset="0"/>
                <a:cs typeface="Consolas" panose="020B0609020204030204" pitchFamily="49" charset="0"/>
              </a:rPr>
              <a:t>(</a:t>
            </a:r>
            <a:r>
              <a:rPr lang="en-GB" sz="1200" dirty="0" err="1">
                <a:solidFill>
                  <a:srgbClr val="660099"/>
                </a:solidFill>
                <a:latin typeface="Consolas" panose="020B0609020204030204" pitchFamily="49" charset="0"/>
                <a:cs typeface="Consolas" panose="020B0609020204030204" pitchFamily="49" charset="0"/>
              </a:rPr>
              <a:t>task_id</a:t>
            </a:r>
            <a:r>
              <a:rPr lang="en-GB" sz="1200" dirty="0">
                <a:latin typeface="Consolas" panose="020B0609020204030204" pitchFamily="49" charset="0"/>
                <a:cs typeface="Consolas" panose="020B0609020204030204" pitchFamily="49" charset="0"/>
              </a:rPr>
              <a:t>=</a:t>
            </a:r>
            <a:r>
              <a:rPr lang="en-GB" sz="1200" dirty="0">
                <a:solidFill>
                  <a:srgbClr val="008080"/>
                </a:solidFill>
                <a:latin typeface="Consolas" panose="020B0609020204030204" pitchFamily="49" charset="0"/>
                <a:cs typeface="Consolas" panose="020B0609020204030204" pitchFamily="49" charset="0"/>
              </a:rPr>
              <a:t>"push"</a:t>
            </a:r>
            <a:r>
              <a:rPr lang="en-GB" sz="1200" dirty="0">
                <a:latin typeface="Consolas" panose="020B0609020204030204" pitchFamily="49" charset="0"/>
                <a:cs typeface="Consolas" panose="020B0609020204030204" pitchFamily="49" charset="0"/>
              </a:rPr>
              <a:t>, </a:t>
            </a:r>
            <a:r>
              <a:rPr lang="en-GB" sz="1200" dirty="0" err="1">
                <a:solidFill>
                  <a:srgbClr val="660099"/>
                </a:solidFill>
                <a:latin typeface="Consolas" panose="020B0609020204030204" pitchFamily="49" charset="0"/>
                <a:cs typeface="Consolas" panose="020B0609020204030204" pitchFamily="49" charset="0"/>
              </a:rPr>
              <a:t>python_callable</a:t>
            </a:r>
            <a:r>
              <a:rPr lang="en-GB" sz="1200" dirty="0">
                <a:latin typeface="Consolas" panose="020B0609020204030204" pitchFamily="49" charset="0"/>
                <a:cs typeface="Consolas" panose="020B0609020204030204" pitchFamily="49" charset="0"/>
              </a:rPr>
              <a:t>=_push, </a:t>
            </a:r>
            <a:r>
              <a:rPr lang="en-GB" sz="1200" dirty="0" err="1">
                <a:solidFill>
                  <a:srgbClr val="660099"/>
                </a:solidFill>
                <a:latin typeface="Consolas" panose="020B0609020204030204" pitchFamily="49" charset="0"/>
                <a:cs typeface="Consolas" panose="020B0609020204030204" pitchFamily="49" charset="0"/>
              </a:rPr>
              <a:t>provide_context</a:t>
            </a:r>
            <a:r>
              <a:rPr lang="en-GB" sz="1200" dirty="0">
                <a:latin typeface="Consolas" panose="020B0609020204030204" pitchFamily="49" charset="0"/>
                <a:cs typeface="Consolas" panose="020B0609020204030204" pitchFamily="49" charset="0"/>
              </a:rPr>
              <a:t>=</a:t>
            </a:r>
            <a:r>
              <a:rPr lang="en-GB" sz="1200" dirty="0">
                <a:solidFill>
                  <a:srgbClr val="000080"/>
                </a:solidFill>
                <a:latin typeface="Consolas" panose="020B0609020204030204" pitchFamily="49" charset="0"/>
                <a:cs typeface="Consolas" panose="020B0609020204030204" pitchFamily="49" charset="0"/>
              </a:rPr>
              <a:t>True</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pull = </a:t>
            </a:r>
            <a:r>
              <a:rPr lang="en-GB" sz="1200" dirty="0" err="1">
                <a:latin typeface="Consolas" panose="020B0609020204030204" pitchFamily="49" charset="0"/>
                <a:cs typeface="Consolas" panose="020B0609020204030204" pitchFamily="49" charset="0"/>
              </a:rPr>
              <a:t>PythonOperator</a:t>
            </a:r>
            <a:r>
              <a:rPr lang="en-GB" sz="1200" dirty="0">
                <a:latin typeface="Consolas" panose="020B0609020204030204" pitchFamily="49" charset="0"/>
                <a:cs typeface="Consolas" panose="020B0609020204030204" pitchFamily="49" charset="0"/>
              </a:rPr>
              <a:t>(</a:t>
            </a:r>
            <a:r>
              <a:rPr lang="en-GB" sz="1200" dirty="0" err="1">
                <a:solidFill>
                  <a:srgbClr val="660099"/>
                </a:solidFill>
                <a:latin typeface="Consolas" panose="020B0609020204030204" pitchFamily="49" charset="0"/>
                <a:cs typeface="Consolas" panose="020B0609020204030204" pitchFamily="49" charset="0"/>
              </a:rPr>
              <a:t>task_id</a:t>
            </a:r>
            <a:r>
              <a:rPr lang="en-GB" sz="1200" dirty="0">
                <a:latin typeface="Consolas" panose="020B0609020204030204" pitchFamily="49" charset="0"/>
                <a:cs typeface="Consolas" panose="020B0609020204030204" pitchFamily="49" charset="0"/>
              </a:rPr>
              <a:t>=</a:t>
            </a:r>
            <a:r>
              <a:rPr lang="en-GB" sz="1200" dirty="0">
                <a:solidFill>
                  <a:srgbClr val="008080"/>
                </a:solidFill>
                <a:latin typeface="Consolas" panose="020B0609020204030204" pitchFamily="49" charset="0"/>
                <a:cs typeface="Consolas" panose="020B0609020204030204" pitchFamily="49" charset="0"/>
              </a:rPr>
              <a:t>"pull"</a:t>
            </a:r>
            <a:r>
              <a:rPr lang="en-GB" sz="1200" dirty="0">
                <a:latin typeface="Consolas" panose="020B0609020204030204" pitchFamily="49" charset="0"/>
                <a:cs typeface="Consolas" panose="020B0609020204030204" pitchFamily="49" charset="0"/>
              </a:rPr>
              <a:t>, </a:t>
            </a:r>
            <a:r>
              <a:rPr lang="en-GB" sz="1200" dirty="0" err="1">
                <a:solidFill>
                  <a:srgbClr val="660099"/>
                </a:solidFill>
                <a:latin typeface="Consolas" panose="020B0609020204030204" pitchFamily="49" charset="0"/>
                <a:cs typeface="Consolas" panose="020B0609020204030204" pitchFamily="49" charset="0"/>
              </a:rPr>
              <a:t>python_callable</a:t>
            </a:r>
            <a:r>
              <a:rPr lang="en-GB" sz="1200" dirty="0">
                <a:latin typeface="Consolas" panose="020B0609020204030204" pitchFamily="49" charset="0"/>
                <a:cs typeface="Consolas" panose="020B0609020204030204" pitchFamily="49" charset="0"/>
              </a:rPr>
              <a:t>=_pull, </a:t>
            </a:r>
            <a:r>
              <a:rPr lang="en-GB" sz="1200" dirty="0" err="1">
                <a:solidFill>
                  <a:srgbClr val="660099"/>
                </a:solidFill>
                <a:latin typeface="Consolas" panose="020B0609020204030204" pitchFamily="49" charset="0"/>
                <a:cs typeface="Consolas" panose="020B0609020204030204" pitchFamily="49" charset="0"/>
              </a:rPr>
              <a:t>provide_context</a:t>
            </a:r>
            <a:r>
              <a:rPr lang="en-GB" sz="1200" dirty="0">
                <a:latin typeface="Consolas" panose="020B0609020204030204" pitchFamily="49" charset="0"/>
                <a:cs typeface="Consolas" panose="020B0609020204030204" pitchFamily="49" charset="0"/>
              </a:rPr>
              <a:t>=</a:t>
            </a:r>
            <a:r>
              <a:rPr lang="en-GB" sz="1200" dirty="0">
                <a:solidFill>
                  <a:srgbClr val="000080"/>
                </a:solidFill>
                <a:latin typeface="Consolas" panose="020B0609020204030204" pitchFamily="49" charset="0"/>
                <a:cs typeface="Consolas" panose="020B0609020204030204" pitchFamily="49" charset="0"/>
              </a:rPr>
              <a:t>True</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push &gt;&gt; pull</a:t>
            </a:r>
            <a:endParaRPr lang="en-NL" sz="1200" dirty="0">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980A4B85-B1C1-A9EA-0CBA-1BCC1A831ABB}"/>
              </a:ext>
            </a:extLst>
          </p:cNvPr>
          <p:cNvSpPr txBox="1"/>
          <p:nvPr/>
        </p:nvSpPr>
        <p:spPr>
          <a:xfrm>
            <a:off x="327105" y="3367544"/>
            <a:ext cx="1366464" cy="584775"/>
          </a:xfrm>
          <a:prstGeom prst="rect">
            <a:avLst/>
          </a:prstGeom>
          <a:noFill/>
        </p:spPr>
        <p:txBody>
          <a:bodyPr wrap="square" rtlCol="0">
            <a:spAutoFit/>
          </a:bodyPr>
          <a:lstStyle/>
          <a:p>
            <a:pPr algn="ctr"/>
            <a:r>
              <a:rPr lang="nl-NL" sz="1600" i="1">
                <a:latin typeface="Proxima Nova" panose="020B0503030502060204" pitchFamily="34" charset="0"/>
              </a:rPr>
              <a:t>XCom via</a:t>
            </a:r>
          </a:p>
          <a:p>
            <a:pPr algn="ctr"/>
            <a:r>
              <a:rPr lang="nl-NL" sz="1600" i="1">
                <a:latin typeface="Proxima Nova" panose="020B0503030502060204" pitchFamily="34" charset="0"/>
              </a:rPr>
              <a:t>return value</a:t>
            </a:r>
            <a:endParaRPr lang="en-NL" sz="1600" i="1">
              <a:latin typeface="Proxima Nova" panose="020B0503030502060204" pitchFamily="34" charset="0"/>
            </a:endParaRPr>
          </a:p>
        </p:txBody>
      </p:sp>
      <p:sp>
        <p:nvSpPr>
          <p:cNvPr id="25" name="TextBox 24">
            <a:extLst>
              <a:ext uri="{FF2B5EF4-FFF2-40B4-BE49-F238E27FC236}">
                <a16:creationId xmlns:a16="http://schemas.microsoft.com/office/drawing/2014/main" id="{6E99E84F-0DBD-4662-E703-503667655248}"/>
              </a:ext>
            </a:extLst>
          </p:cNvPr>
          <p:cNvSpPr txBox="1"/>
          <p:nvPr/>
        </p:nvSpPr>
        <p:spPr>
          <a:xfrm>
            <a:off x="7640592" y="3141919"/>
            <a:ext cx="1366464" cy="584775"/>
          </a:xfrm>
          <a:prstGeom prst="rect">
            <a:avLst/>
          </a:prstGeom>
          <a:noFill/>
        </p:spPr>
        <p:txBody>
          <a:bodyPr wrap="square" rtlCol="0">
            <a:spAutoFit/>
          </a:bodyPr>
          <a:lstStyle/>
          <a:p>
            <a:pPr algn="ctr"/>
            <a:r>
              <a:rPr lang="nl-NL" sz="1600" i="1">
                <a:latin typeface="Proxima Nova" panose="020B0503030502060204" pitchFamily="34" charset="0"/>
              </a:rPr>
              <a:t>XCom via</a:t>
            </a:r>
          </a:p>
          <a:p>
            <a:pPr algn="ctr"/>
            <a:r>
              <a:rPr lang="nl-NL" sz="1600" i="1">
                <a:latin typeface="Proxima Nova" panose="020B0503030502060204" pitchFamily="34" charset="0"/>
              </a:rPr>
              <a:t>explicit push</a:t>
            </a:r>
            <a:endParaRPr lang="en-NL" sz="1600" i="1">
              <a:latin typeface="Proxima Nova" panose="020B0503030502060204" pitchFamily="34" charset="0"/>
            </a:endParaRPr>
          </a:p>
        </p:txBody>
      </p:sp>
      <p:cxnSp>
        <p:nvCxnSpPr>
          <p:cNvPr id="26" name="Straight Arrow Connector 25">
            <a:extLst>
              <a:ext uri="{FF2B5EF4-FFF2-40B4-BE49-F238E27FC236}">
                <a16:creationId xmlns:a16="http://schemas.microsoft.com/office/drawing/2014/main" id="{2F71AA7A-5C2E-A04E-D285-FD81531FAB4B}"/>
              </a:ext>
            </a:extLst>
          </p:cNvPr>
          <p:cNvCxnSpPr>
            <a:cxnSpLocks/>
          </p:cNvCxnSpPr>
          <p:nvPr/>
        </p:nvCxnSpPr>
        <p:spPr>
          <a:xfrm flipV="1">
            <a:off x="1492366" y="3465558"/>
            <a:ext cx="513707" cy="16438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4BCE51A-57D0-4570-465A-0CFEC6E0E39A}"/>
              </a:ext>
            </a:extLst>
          </p:cNvPr>
          <p:cNvCxnSpPr>
            <a:cxnSpLocks/>
            <a:stCxn id="24" idx="2"/>
          </p:cNvCxnSpPr>
          <p:nvPr/>
        </p:nvCxnSpPr>
        <p:spPr>
          <a:xfrm>
            <a:off x="1010337" y="3952319"/>
            <a:ext cx="995736" cy="407091"/>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0F17E7F-6510-FFCD-4AA7-B25965A01017}"/>
              </a:ext>
            </a:extLst>
          </p:cNvPr>
          <p:cNvCxnSpPr>
            <a:cxnSpLocks/>
          </p:cNvCxnSpPr>
          <p:nvPr/>
        </p:nvCxnSpPr>
        <p:spPr>
          <a:xfrm flipH="1" flipV="1">
            <a:off x="7143152" y="3280623"/>
            <a:ext cx="606175" cy="86921"/>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21FCE4-A670-E673-366A-36F01C4D34EC}"/>
              </a:ext>
            </a:extLst>
          </p:cNvPr>
          <p:cNvCxnSpPr>
            <a:cxnSpLocks/>
          </p:cNvCxnSpPr>
          <p:nvPr/>
        </p:nvCxnSpPr>
        <p:spPr>
          <a:xfrm flipH="1">
            <a:off x="7995908" y="3788250"/>
            <a:ext cx="174660" cy="324580"/>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072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12660" y="2707640"/>
            <a:ext cx="4416540" cy="1442720"/>
          </a:xfrm>
        </p:spPr>
        <p:txBody>
          <a:bodyPr/>
          <a:lstStyle/>
          <a:p>
            <a:pPr>
              <a:spcBef>
                <a:spcPts val="0"/>
              </a:spcBef>
            </a:pPr>
            <a:r>
              <a:rPr lang="en-US" sz="5400" b="1">
                <a:latin typeface="Proxima Nova" panose="020B0503030502060204" pitchFamily="34" charset="0"/>
              </a:rPr>
              <a:t>Airflow </a:t>
            </a:r>
          </a:p>
          <a:p>
            <a:pPr>
              <a:spcBef>
                <a:spcPts val="0"/>
              </a:spcBef>
            </a:pPr>
            <a:r>
              <a:rPr lang="en-US" sz="4000">
                <a:latin typeface="Proxima Nova" panose="020B0503030502060204" pitchFamily="34" charset="0"/>
              </a:rPr>
              <a:t>The big picture</a:t>
            </a:r>
            <a:endParaRPr lang="en-NL" sz="1800">
              <a:latin typeface="Proxima Nova" panose="020B0503030502060204" pitchFamily="34" charset="0"/>
            </a:endParaRPr>
          </a:p>
        </p:txBody>
      </p:sp>
      <p:sp>
        <p:nvSpPr>
          <p:cNvPr id="3" name="Rectangle 2">
            <a:extLst>
              <a:ext uri="{FF2B5EF4-FFF2-40B4-BE49-F238E27FC236}">
                <a16:creationId xmlns:a16="http://schemas.microsoft.com/office/drawing/2014/main" id="{0DDFDD1D-A694-B26F-DE16-20735BF00B92}"/>
              </a:ext>
            </a:extLst>
          </p:cNvPr>
          <p:cNvSpPr/>
          <p:nvPr/>
        </p:nvSpPr>
        <p:spPr>
          <a:xfrm>
            <a:off x="7287578" y="1790700"/>
            <a:ext cx="4157661" cy="3398520"/>
          </a:xfrm>
          <a:prstGeom prst="rect">
            <a:avLst/>
          </a:prstGeom>
          <a:noFill/>
          <a:ln w="57150">
            <a:solidFill>
              <a:schemeClr val="accent1">
                <a:shade val="50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2" descr="What is Apache Airflow? - Astronomer">
            <a:extLst>
              <a:ext uri="{FF2B5EF4-FFF2-40B4-BE49-F238E27FC236}">
                <a16:creationId xmlns:a16="http://schemas.microsoft.com/office/drawing/2014/main" id="{0CA9AED0-5FC6-0FD9-E6AE-F7922188FAD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82557" y="2639219"/>
            <a:ext cx="1610041" cy="16100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B50FCD-BEEF-6A9D-8E4C-759BD4C42CC0}"/>
              </a:ext>
            </a:extLst>
          </p:cNvPr>
          <p:cNvSpPr/>
          <p:nvPr/>
        </p:nvSpPr>
        <p:spPr>
          <a:xfrm>
            <a:off x="10134600" y="2563019"/>
            <a:ext cx="594360" cy="606901"/>
          </a:xfrm>
          <a:prstGeom prst="rect">
            <a:avLst/>
          </a:prstGeom>
          <a:solidFill>
            <a:schemeClr val="accent6">
              <a:lumMod val="20000"/>
              <a:lumOff val="8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9DB7947B-907A-3266-9A1A-D50981F8443B}"/>
              </a:ext>
            </a:extLst>
          </p:cNvPr>
          <p:cNvSpPr/>
          <p:nvPr/>
        </p:nvSpPr>
        <p:spPr>
          <a:xfrm>
            <a:off x="10134600" y="3958828"/>
            <a:ext cx="594360" cy="606901"/>
          </a:xfrm>
          <a:prstGeom prst="rect">
            <a:avLst/>
          </a:prstGeom>
          <a:solidFill>
            <a:schemeClr val="accent2">
              <a:lumMod val="20000"/>
              <a:lumOff val="80000"/>
              <a:alpha val="43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Callout: Right Arrow 6">
            <a:extLst>
              <a:ext uri="{FF2B5EF4-FFF2-40B4-BE49-F238E27FC236}">
                <a16:creationId xmlns:a16="http://schemas.microsoft.com/office/drawing/2014/main" id="{2575C01D-9716-C1D9-982E-5510BC5F2FEC}"/>
              </a:ext>
            </a:extLst>
          </p:cNvPr>
          <p:cNvSpPr/>
          <p:nvPr/>
        </p:nvSpPr>
        <p:spPr>
          <a:xfrm>
            <a:off x="9242504" y="3124200"/>
            <a:ext cx="737235" cy="735568"/>
          </a:xfrm>
          <a:prstGeom prst="rightArrowCallou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Graphic 8" descr="Single gear outline">
            <a:extLst>
              <a:ext uri="{FF2B5EF4-FFF2-40B4-BE49-F238E27FC236}">
                <a16:creationId xmlns:a16="http://schemas.microsoft.com/office/drawing/2014/main" id="{5A07A0C9-217F-7B87-C14E-C0D498040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0294" y="3032760"/>
            <a:ext cx="914400" cy="914400"/>
          </a:xfrm>
          <a:prstGeom prst="rect">
            <a:avLst/>
          </a:prstGeom>
        </p:spPr>
      </p:pic>
      <p:cxnSp>
        <p:nvCxnSpPr>
          <p:cNvPr id="11" name="Straight Connector 10">
            <a:extLst>
              <a:ext uri="{FF2B5EF4-FFF2-40B4-BE49-F238E27FC236}">
                <a16:creationId xmlns:a16="http://schemas.microsoft.com/office/drawing/2014/main" id="{64D2D771-8171-65E9-B9A1-DDD3EB09941C}"/>
              </a:ext>
            </a:extLst>
          </p:cNvPr>
          <p:cNvCxnSpPr>
            <a:cxnSpLocks/>
          </p:cNvCxnSpPr>
          <p:nvPr/>
        </p:nvCxnSpPr>
        <p:spPr>
          <a:xfrm>
            <a:off x="8916114" y="3489960"/>
            <a:ext cx="257810" cy="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08FEF4-38EB-E713-2542-6CACC6D8267D}"/>
              </a:ext>
            </a:extLst>
          </p:cNvPr>
          <p:cNvCxnSpPr>
            <a:cxnSpLocks/>
            <a:stCxn id="7" idx="0"/>
            <a:endCxn id="5" idx="1"/>
          </p:cNvCxnSpPr>
          <p:nvPr/>
        </p:nvCxnSpPr>
        <p:spPr>
          <a:xfrm rot="5400000" flipH="1" flipV="1">
            <a:off x="9679445" y="2669046"/>
            <a:ext cx="257730" cy="65257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Straight Connector 11">
            <a:extLst>
              <a:ext uri="{FF2B5EF4-FFF2-40B4-BE49-F238E27FC236}">
                <a16:creationId xmlns:a16="http://schemas.microsoft.com/office/drawing/2014/main" id="{0622C015-6C80-82E4-84A3-203EEEBE9E5F}"/>
              </a:ext>
            </a:extLst>
          </p:cNvPr>
          <p:cNvCxnSpPr>
            <a:cxnSpLocks/>
            <a:stCxn id="7" idx="2"/>
            <a:endCxn id="6" idx="1"/>
          </p:cNvCxnSpPr>
          <p:nvPr/>
        </p:nvCxnSpPr>
        <p:spPr>
          <a:xfrm rot="16200000" flipH="1">
            <a:off x="9607055" y="3734733"/>
            <a:ext cx="402511" cy="652579"/>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6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45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200" b="1">
                <a:latin typeface="Proxima Nova" panose="020B0503030502060204" pitchFamily="34" charset="0"/>
              </a:rPr>
              <a:t>X</a:t>
            </a:r>
            <a:r>
              <a:rPr lang="en-GB" sz="3200" b="1">
                <a:latin typeface="Proxima Nova" panose="020B0503030502060204" pitchFamily="34" charset="0"/>
              </a:rPr>
              <a:t>c</a:t>
            </a:r>
            <a:r>
              <a:rPr lang="en-NL" sz="3200" b="1">
                <a:latin typeface="Proxima Nova" panose="020B0503030502060204" pitchFamily="34" charset="0"/>
              </a:rPr>
              <a:t>oms</a:t>
            </a:r>
            <a:r>
              <a:rPr lang="en-US" sz="3200" b="1">
                <a:latin typeface="Proxima Nova" panose="020B0503030502060204" pitchFamily="34" charset="0"/>
              </a:rPr>
              <a:t> – Default Behavior</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39B60902-78B3-CE77-ACE5-3E0EB22CC691}"/>
              </a:ext>
            </a:extLst>
          </p:cNvPr>
          <p:cNvSpPr txBox="1">
            <a:spLocks/>
          </p:cNvSpPr>
          <p:nvPr/>
        </p:nvSpPr>
        <p:spPr>
          <a:xfrm>
            <a:off x="838200" y="1651093"/>
            <a:ext cx="908269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a:latin typeface="Proxima Nova" panose="020B0503030502060204" pitchFamily="34" charset="0"/>
              </a:rPr>
              <a:t>T</a:t>
            </a:r>
            <a:r>
              <a:rPr lang="en-GB" sz="2400">
                <a:latin typeface="Proxima Nova" panose="020B0503030502060204" pitchFamily="34" charset="0"/>
              </a:rPr>
              <a:t>h</a:t>
            </a:r>
            <a:r>
              <a:rPr lang="en-NL" sz="2400">
                <a:latin typeface="Proxima Nova" panose="020B0503030502060204" pitchFamily="34" charset="0"/>
              </a:rPr>
              <a:t>e </a:t>
            </a:r>
            <a:r>
              <a:rPr lang="en-NL" sz="2400" err="1">
                <a:latin typeface="Proxima Nova" panose="020B0503030502060204" pitchFamily="34" charset="0"/>
              </a:rPr>
              <a:t>BaseOperator</a:t>
            </a:r>
            <a:r>
              <a:rPr lang="en-NL" sz="2400">
                <a:latin typeface="Proxima Nova" panose="020B0503030502060204" pitchFamily="34" charset="0"/>
              </a:rPr>
              <a:t> holds an argument </a:t>
            </a:r>
            <a:r>
              <a:rPr lang="en-GB" sz="2400" err="1">
                <a:latin typeface="Proxima Nova" panose="020B0503030502060204" pitchFamily="34" charset="0"/>
                <a:cs typeface="Consolas" panose="020B0609020204030204" pitchFamily="49" charset="0"/>
              </a:rPr>
              <a:t>do_xcom_push</a:t>
            </a:r>
            <a:r>
              <a:rPr lang="en-NL" sz="2400">
                <a:latin typeface="Proxima Nova" panose="020B0503030502060204" pitchFamily="34" charset="0"/>
              </a:rPr>
              <a:t> (default True)</a:t>
            </a:r>
          </a:p>
          <a:p>
            <a:endParaRPr lang="en-NL" sz="2400">
              <a:latin typeface="Proxima Nova" panose="020B0503030502060204" pitchFamily="34" charset="0"/>
            </a:endParaRPr>
          </a:p>
          <a:p>
            <a:r>
              <a:rPr lang="en-NL" sz="2400">
                <a:latin typeface="Proxima Nova" panose="020B0503030502060204" pitchFamily="34" charset="0"/>
              </a:rPr>
              <a:t>If </a:t>
            </a:r>
            <a:r>
              <a:rPr lang="en-NL" sz="2400" err="1">
                <a:latin typeface="Proxima Nova" panose="020B0503030502060204" pitchFamily="34" charset="0"/>
                <a:cs typeface="Consolas" panose="020B0609020204030204" pitchFamily="49" charset="0"/>
              </a:rPr>
              <a:t>do_xcom_push</a:t>
            </a:r>
            <a:r>
              <a:rPr lang="en-NL" sz="2400">
                <a:latin typeface="Proxima Nova" panose="020B0503030502060204" pitchFamily="34" charset="0"/>
              </a:rPr>
              <a:t> and a value is returned, it is automatically pushed into the X</a:t>
            </a:r>
            <a:r>
              <a:rPr lang="en-GB" sz="2400">
                <a:latin typeface="Proxima Nova" panose="020B0503030502060204" pitchFamily="34" charset="0"/>
              </a:rPr>
              <a:t>C</a:t>
            </a:r>
            <a:r>
              <a:rPr lang="en-NL" sz="2400">
                <a:latin typeface="Proxima Nova" panose="020B0503030502060204" pitchFamily="34" charset="0"/>
              </a:rPr>
              <a:t>om table</a:t>
            </a:r>
          </a:p>
          <a:p>
            <a:endParaRPr lang="en-NL" sz="2400">
              <a:latin typeface="Proxima Nova" panose="020B0503030502060204" pitchFamily="34" charset="0"/>
            </a:endParaRPr>
          </a:p>
          <a:p>
            <a:r>
              <a:rPr lang="en-NL" sz="2400">
                <a:latin typeface="Proxima Nova" panose="020B0503030502060204" pitchFamily="34" charset="0"/>
              </a:rPr>
              <a:t>If no key is supplied during push/pull, a default key with value “</a:t>
            </a:r>
            <a:r>
              <a:rPr lang="en-NL" sz="2400" err="1">
                <a:latin typeface="Proxima Nova" panose="020B0503030502060204" pitchFamily="34" charset="0"/>
              </a:rPr>
              <a:t>return_key</a:t>
            </a:r>
            <a:r>
              <a:rPr lang="en-NL" sz="2400">
                <a:latin typeface="Proxima Nova" panose="020B0503030502060204" pitchFamily="34" charset="0"/>
              </a:rPr>
              <a:t>” is set</a:t>
            </a:r>
          </a:p>
        </p:txBody>
      </p:sp>
    </p:spTree>
    <p:extLst>
      <p:ext uri="{BB962C8B-B14F-4D97-AF65-F5344CB8AC3E}">
        <p14:creationId xmlns:p14="http://schemas.microsoft.com/office/powerpoint/2010/main" val="515696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ocket Images - Free Download on Freepik">
            <a:extLst>
              <a:ext uri="{FF2B5EF4-FFF2-40B4-BE49-F238E27FC236}">
                <a16:creationId xmlns:a16="http://schemas.microsoft.com/office/drawing/2014/main" id="{564B4A11-5325-611E-A4B7-BAF11EB84DD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511" t="14850" r="14198" b="19885"/>
          <a:stretch/>
        </p:blipFill>
        <p:spPr bwMode="auto">
          <a:xfrm>
            <a:off x="944135" y="5411980"/>
            <a:ext cx="1063084" cy="101598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EAA1CD4-1009-05B5-567E-4F7CB2328B18}"/>
              </a:ext>
            </a:extLst>
          </p:cNvPr>
          <p:cNvSpPr>
            <a:spLocks noGrp="1"/>
          </p:cNvSpPr>
          <p:nvPr>
            <p:ph sz="quarter" idx="22"/>
          </p:nvPr>
        </p:nvSpPr>
        <p:spPr>
          <a:xfrm>
            <a:off x="780585" y="717991"/>
            <a:ext cx="7799732" cy="653171"/>
          </a:xfrm>
        </p:spPr>
        <p:txBody>
          <a:bodyPr/>
          <a:lstStyle/>
          <a:p>
            <a:r>
              <a:rPr lang="en-US" sz="4000"/>
              <a:t>Capstone Project!</a:t>
            </a:r>
            <a:endParaRPr lang="en-NL" sz="4000"/>
          </a:p>
        </p:txBody>
      </p:sp>
      <p:sp>
        <p:nvSpPr>
          <p:cNvPr id="8" name="Content Placeholder 1">
            <a:extLst>
              <a:ext uri="{FF2B5EF4-FFF2-40B4-BE49-F238E27FC236}">
                <a16:creationId xmlns:a16="http://schemas.microsoft.com/office/drawing/2014/main" id="{BA52CA7D-AF86-04F7-7D07-21ECEEAC6963}"/>
              </a:ext>
            </a:extLst>
          </p:cNvPr>
          <p:cNvSpPr txBox="1">
            <a:spLocks/>
          </p:cNvSpPr>
          <p:nvPr/>
        </p:nvSpPr>
        <p:spPr>
          <a:xfrm>
            <a:off x="780585" y="1287781"/>
            <a:ext cx="7799732" cy="65317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6A1D58"/>
                </a:solidFill>
                <a:latin typeface="Proxima Nova Semibold" panose="02000506030000020004" pitchFamily="2" charset="0"/>
                <a:ea typeface="+mn-ea"/>
                <a:cs typeface="+mn-cs"/>
              </a:defRPr>
            </a:lvl1pPr>
            <a:lvl2pPr marL="457191"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2pPr>
            <a:lvl3pPr marL="914382"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3pPr>
            <a:lvl4pPr marL="1371574"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4pPr>
            <a:lvl5pPr marL="1828766" indent="0" algn="l" defTabSz="914400" rtl="0" eaLnBrk="1" latinLnBrk="0" hangingPunct="1">
              <a:lnSpc>
                <a:spcPct val="90000"/>
              </a:lnSpc>
              <a:spcBef>
                <a:spcPts val="500"/>
              </a:spcBef>
              <a:buFont typeface="Arial" panose="020B0604020202020204" pitchFamily="34" charset="0"/>
              <a:buNone/>
              <a:defRPr sz="2177"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roxima Nova" panose="020B0503030502060204" pitchFamily="34" charset="0"/>
              </a:rPr>
              <a:t>We start launching rockets</a:t>
            </a:r>
            <a:endParaRPr lang="en-NL">
              <a:latin typeface="Proxima Nova" panose="020B0503030502060204" pitchFamily="34" charset="0"/>
            </a:endParaRPr>
          </a:p>
        </p:txBody>
      </p:sp>
      <p:pic>
        <p:nvPicPr>
          <p:cNvPr id="12" name="Picture 11">
            <a:extLst>
              <a:ext uri="{FF2B5EF4-FFF2-40B4-BE49-F238E27FC236}">
                <a16:creationId xmlns:a16="http://schemas.microsoft.com/office/drawing/2014/main" id="{B821FA86-8B13-B8C3-9853-9DB32B2EC5CA}"/>
              </a:ext>
            </a:extLst>
          </p:cNvPr>
          <p:cNvPicPr/>
          <p:nvPr/>
        </p:nvPicPr>
        <p:blipFill>
          <a:blip r:embed="rId3">
            <a:clrChange>
              <a:clrFrom>
                <a:srgbClr val="FFFFFF"/>
              </a:clrFrom>
              <a:clrTo>
                <a:srgbClr val="FFFFFF">
                  <a:alpha val="0"/>
                </a:srgbClr>
              </a:clrTo>
            </a:clrChange>
          </a:blip>
          <a:stretch>
            <a:fillRect/>
          </a:stretch>
        </p:blipFill>
        <p:spPr>
          <a:xfrm>
            <a:off x="10416155" y="5895098"/>
            <a:ext cx="1235380" cy="393076"/>
          </a:xfrm>
          <a:prstGeom prst="rect">
            <a:avLst/>
          </a:prstGeom>
        </p:spPr>
      </p:pic>
      <p:sp>
        <p:nvSpPr>
          <p:cNvPr id="3" name="Content Placeholder 2">
            <a:extLst>
              <a:ext uri="{FF2B5EF4-FFF2-40B4-BE49-F238E27FC236}">
                <a16:creationId xmlns:a16="http://schemas.microsoft.com/office/drawing/2014/main" id="{6597EA61-3033-2AA4-92EF-5CE5CD833E11}"/>
              </a:ext>
            </a:extLst>
          </p:cNvPr>
          <p:cNvSpPr txBox="1">
            <a:spLocks/>
          </p:cNvSpPr>
          <p:nvPr/>
        </p:nvSpPr>
        <p:spPr>
          <a:xfrm>
            <a:off x="780585" y="1854280"/>
            <a:ext cx="10359856"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1200"/>
              </a:spcAft>
              <a:buNone/>
            </a:pPr>
            <a:r>
              <a:rPr lang="en-US" sz="2400">
                <a:latin typeface="Proxima Nova"/>
              </a:rPr>
              <a:t>As a Rocket Scientist your manager asked you to have a good overview of the days a rocket launch has been made. And get insights about the launches.</a:t>
            </a:r>
          </a:p>
          <a:p>
            <a:pPr marL="0" indent="0">
              <a:lnSpc>
                <a:spcPct val="110000"/>
              </a:lnSpc>
              <a:spcAft>
                <a:spcPts val="1200"/>
              </a:spcAft>
              <a:buNone/>
            </a:pPr>
            <a:r>
              <a:rPr lang="en-US" sz="2400">
                <a:latin typeface="Proxima Nova"/>
                <a:cs typeface="Calibri"/>
              </a:rPr>
              <a:t>You can get the full instructions in the Capstone Project file in the </a:t>
            </a:r>
            <a:r>
              <a:rPr lang="en-US" sz="2400" u="sng">
                <a:latin typeface="Proxima Nova"/>
                <a:cs typeface="Calibri"/>
                <a:hlinkClick r:id="rId4"/>
              </a:rPr>
              <a:t>sharepoint</a:t>
            </a:r>
            <a:r>
              <a:rPr lang="en-US" sz="2400">
                <a:latin typeface="Proxima Nova"/>
                <a:cs typeface="Calibri"/>
                <a:hlinkClick r:id="rId4"/>
              </a:rPr>
              <a:t> folder</a:t>
            </a:r>
            <a:r>
              <a:rPr lang="en-US" sz="2400">
                <a:latin typeface="Proxima Nova"/>
                <a:cs typeface="Calibri"/>
              </a:rPr>
              <a:t>.</a:t>
            </a:r>
          </a:p>
          <a:p>
            <a:pPr marL="0" indent="0">
              <a:lnSpc>
                <a:spcPct val="110000"/>
              </a:lnSpc>
              <a:spcAft>
                <a:spcPts val="1200"/>
              </a:spcAft>
              <a:buNone/>
            </a:pPr>
            <a:endParaRPr lang="en-US" sz="2400">
              <a:latin typeface="Proxima Nova"/>
              <a:cs typeface="Calibri"/>
            </a:endParaRPr>
          </a:p>
          <a:p>
            <a:pPr marL="0" indent="0">
              <a:lnSpc>
                <a:spcPct val="110000"/>
              </a:lnSpc>
              <a:spcAft>
                <a:spcPts val="1200"/>
              </a:spcAft>
              <a:buNone/>
            </a:pPr>
            <a:endParaRPr lang="en-US" sz="2400">
              <a:latin typeface="Proxima Nova"/>
              <a:cs typeface="Calibri"/>
            </a:endParaRPr>
          </a:p>
          <a:p>
            <a:pPr marL="0" indent="0">
              <a:lnSpc>
                <a:spcPct val="110000"/>
              </a:lnSpc>
              <a:spcAft>
                <a:spcPts val="1200"/>
              </a:spcAft>
              <a:buNone/>
            </a:pPr>
            <a:endParaRPr lang="en-GB" sz="2400">
              <a:latin typeface="Proxima Nova"/>
              <a:cs typeface="Calibri" panose="020F0502020204030204"/>
            </a:endParaRPr>
          </a:p>
        </p:txBody>
      </p:sp>
    </p:spTree>
    <p:extLst>
      <p:ext uri="{BB962C8B-B14F-4D97-AF65-F5344CB8AC3E}">
        <p14:creationId xmlns:p14="http://schemas.microsoft.com/office/powerpoint/2010/main" val="486464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544271" y="2748280"/>
            <a:ext cx="4416540" cy="1442720"/>
          </a:xfrm>
        </p:spPr>
        <p:txBody>
          <a:bodyPr/>
          <a:lstStyle/>
          <a:p>
            <a:pPr>
              <a:spcBef>
                <a:spcPts val="0"/>
              </a:spcBef>
            </a:pPr>
            <a:r>
              <a:rPr lang="en-US" sz="4800" b="1">
                <a:latin typeface="Proxima Nova" panose="020B0503030502060204" pitchFamily="34" charset="0"/>
              </a:rPr>
              <a:t>Branching &amp; Trigger rules</a:t>
            </a:r>
            <a:endParaRPr lang="en-NL" sz="2400">
              <a:latin typeface="Proxima Nova" panose="020B0503030502060204" pitchFamily="34" charset="0"/>
            </a:endParaRPr>
          </a:p>
        </p:txBody>
      </p:sp>
      <p:pic>
        <p:nvPicPr>
          <p:cNvPr id="3" name="Graphic 2" descr="Flowchart with solid fill">
            <a:extLst>
              <a:ext uri="{FF2B5EF4-FFF2-40B4-BE49-F238E27FC236}">
                <a16:creationId xmlns:a16="http://schemas.microsoft.com/office/drawing/2014/main" id="{91E8C249-EADE-7DDF-5D50-27658397FA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7646861" y="2171700"/>
            <a:ext cx="2179320" cy="2179320"/>
          </a:xfrm>
          <a:prstGeom prst="rect">
            <a:avLst/>
          </a:prstGeom>
        </p:spPr>
      </p:pic>
      <p:pic>
        <p:nvPicPr>
          <p:cNvPr id="6148" name="Picture 4" descr="Trigger Icon Bilder – Durchsuchen 38,495 Archivfotos, Vektorgrafiken und  Videos | Adobe Stock">
            <a:extLst>
              <a:ext uri="{FF2B5EF4-FFF2-40B4-BE49-F238E27FC236}">
                <a16:creationId xmlns:a16="http://schemas.microsoft.com/office/drawing/2014/main" id="{FA3E8741-3066-649E-7381-D32D2F74D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9640" y="3009900"/>
            <a:ext cx="4191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904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sz="3200" b="1" err="1">
                <a:latin typeface="Proxima Nova" panose="020B0503030502060204" pitchFamily="34" charset="0"/>
              </a:rPr>
              <a:t>PythonOperator</a:t>
            </a:r>
            <a:r>
              <a:rPr lang="en-NL" sz="3200" b="1">
                <a:latin typeface="Proxima Nova" panose="020B0503030502060204" pitchFamily="34" charset="0"/>
              </a:rPr>
              <a:t> vs all other operators</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Content Placeholder 2">
            <a:extLst>
              <a:ext uri="{FF2B5EF4-FFF2-40B4-BE49-F238E27FC236}">
                <a16:creationId xmlns:a16="http://schemas.microsoft.com/office/drawing/2014/main" id="{316A9ADB-5655-E4E9-3768-04DFF26D13E7}"/>
              </a:ext>
            </a:extLst>
          </p:cNvPr>
          <p:cNvSpPr txBox="1">
            <a:spLocks/>
          </p:cNvSpPr>
          <p:nvPr/>
        </p:nvSpPr>
        <p:spPr>
          <a:xfrm>
            <a:off x="838200" y="1642282"/>
            <a:ext cx="10869118" cy="4667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a:latin typeface="Proxima Nova" panose="020B0503030502060204" pitchFamily="34" charset="0"/>
              </a:rPr>
              <a:t>Sometimes you’d like to execute some tasks </a:t>
            </a:r>
            <a:br>
              <a:rPr lang="en-US" sz="2400">
                <a:latin typeface="Proxima Nova" panose="020B0503030502060204" pitchFamily="34" charset="0"/>
              </a:rPr>
            </a:br>
            <a:r>
              <a:rPr lang="en-US" sz="2400">
                <a:latin typeface="Proxima Nova" panose="020B0503030502060204" pitchFamily="34" charset="0"/>
              </a:rPr>
              <a:t>based on a specific condition</a:t>
            </a:r>
          </a:p>
          <a:p>
            <a:pPr marL="0" indent="0">
              <a:lnSpc>
                <a:spcPct val="110000"/>
              </a:lnSpc>
              <a:buNone/>
            </a:pPr>
            <a:endParaRPr lang="en-US" sz="2400">
              <a:latin typeface="Proxima Nova" panose="020B0503030502060204" pitchFamily="34" charset="0"/>
            </a:endParaRPr>
          </a:p>
          <a:p>
            <a:pPr>
              <a:lnSpc>
                <a:spcPct val="110000"/>
              </a:lnSpc>
            </a:pPr>
            <a:r>
              <a:rPr lang="en-US" sz="2400">
                <a:latin typeface="Proxima Nova" panose="020B0503030502060204" pitchFamily="34" charset="0"/>
              </a:rPr>
              <a:t>Examples:</a:t>
            </a:r>
          </a:p>
          <a:p>
            <a:pPr lvl="1">
              <a:lnSpc>
                <a:spcPct val="110000"/>
              </a:lnSpc>
            </a:pPr>
            <a:r>
              <a:rPr lang="en-US" sz="2000">
                <a:latin typeface="Proxima Nova" panose="020B0503030502060204" pitchFamily="34" charset="0"/>
              </a:rPr>
              <a:t>Running tasks on certain days of the week</a:t>
            </a:r>
          </a:p>
          <a:p>
            <a:pPr lvl="1">
              <a:lnSpc>
                <a:spcPct val="110000"/>
              </a:lnSpc>
            </a:pPr>
            <a:r>
              <a:rPr lang="en-US" sz="2000">
                <a:latin typeface="Proxima Nova" panose="020B0503030502060204" pitchFamily="34" charset="0"/>
              </a:rPr>
              <a:t>Running a different set of tasks after a specific</a:t>
            </a:r>
            <a:br>
              <a:rPr lang="en-US" sz="2000">
                <a:latin typeface="Proxima Nova" panose="020B0503030502060204" pitchFamily="34" charset="0"/>
              </a:rPr>
            </a:br>
            <a:r>
              <a:rPr lang="en-US" sz="2000">
                <a:latin typeface="Proxima Nova" panose="020B0503030502060204" pitchFamily="34" charset="0"/>
              </a:rPr>
              <a:t>date (e.g. to account for a schema change)</a:t>
            </a:r>
          </a:p>
          <a:p>
            <a:pPr>
              <a:lnSpc>
                <a:spcPct val="110000"/>
              </a:lnSpc>
            </a:pPr>
            <a:endParaRPr lang="en-US" sz="2400">
              <a:latin typeface="Proxima Nova" panose="020B0503030502060204" pitchFamily="34" charset="0"/>
            </a:endParaRPr>
          </a:p>
          <a:p>
            <a:pPr lvl="1">
              <a:lnSpc>
                <a:spcPct val="110000"/>
              </a:lnSpc>
            </a:pPr>
            <a:endParaRPr lang="en-US" sz="2000">
              <a:latin typeface="Proxima Nova" panose="020B0503030502060204" pitchFamily="34" charset="0"/>
            </a:endParaRPr>
          </a:p>
          <a:p>
            <a:pPr lvl="1">
              <a:lnSpc>
                <a:spcPct val="110000"/>
              </a:lnSpc>
            </a:pPr>
            <a:endParaRPr lang="en-US" sz="2000">
              <a:latin typeface="Proxima Nova" panose="020B0503030502060204" pitchFamily="34" charset="0"/>
            </a:endParaRPr>
          </a:p>
        </p:txBody>
      </p:sp>
      <p:pic>
        <p:nvPicPr>
          <p:cNvPr id="7" name="Picture 6">
            <a:extLst>
              <a:ext uri="{FF2B5EF4-FFF2-40B4-BE49-F238E27FC236}">
                <a16:creationId xmlns:a16="http://schemas.microsoft.com/office/drawing/2014/main" id="{D827FC4B-18AB-332B-950B-8DD59A00CE48}"/>
              </a:ext>
            </a:extLst>
          </p:cNvPr>
          <p:cNvPicPr>
            <a:picLocks noChangeAspect="1"/>
          </p:cNvPicPr>
          <p:nvPr/>
        </p:nvPicPr>
        <p:blipFill>
          <a:blip r:embed="rId3"/>
          <a:stretch>
            <a:fillRect/>
          </a:stretch>
        </p:blipFill>
        <p:spPr>
          <a:xfrm>
            <a:off x="8012840" y="1603649"/>
            <a:ext cx="3173597" cy="3776071"/>
          </a:xfrm>
          <a:prstGeom prst="rect">
            <a:avLst/>
          </a:prstGeom>
        </p:spPr>
      </p:pic>
    </p:spTree>
    <p:extLst>
      <p:ext uri="{BB962C8B-B14F-4D97-AF65-F5344CB8AC3E}">
        <p14:creationId xmlns:p14="http://schemas.microsoft.com/office/powerpoint/2010/main" val="264449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The </a:t>
            </a:r>
            <a:r>
              <a:rPr lang="en-US" sz="3200" b="1" err="1">
                <a:latin typeface="Proxima Nova" panose="020B0503030502060204" pitchFamily="34" charset="0"/>
              </a:rPr>
              <a:t>PythonBranchOperator</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Picture 6">
            <a:extLst>
              <a:ext uri="{FF2B5EF4-FFF2-40B4-BE49-F238E27FC236}">
                <a16:creationId xmlns:a16="http://schemas.microsoft.com/office/drawing/2014/main" id="{D827FC4B-18AB-332B-950B-8DD59A00CE48}"/>
              </a:ext>
            </a:extLst>
          </p:cNvPr>
          <p:cNvPicPr>
            <a:picLocks noChangeAspect="1"/>
          </p:cNvPicPr>
          <p:nvPr/>
        </p:nvPicPr>
        <p:blipFill>
          <a:blip r:embed="rId3"/>
          <a:stretch>
            <a:fillRect/>
          </a:stretch>
        </p:blipFill>
        <p:spPr>
          <a:xfrm>
            <a:off x="8602980" y="1665356"/>
            <a:ext cx="3173597" cy="3776071"/>
          </a:xfrm>
          <a:prstGeom prst="rect">
            <a:avLst/>
          </a:prstGeom>
        </p:spPr>
      </p:pic>
      <p:sp>
        <p:nvSpPr>
          <p:cNvPr id="3" name="Content Placeholder 2">
            <a:extLst>
              <a:ext uri="{FF2B5EF4-FFF2-40B4-BE49-F238E27FC236}">
                <a16:creationId xmlns:a16="http://schemas.microsoft.com/office/drawing/2014/main" id="{41196E2B-FC55-8277-C2A3-F71C7722EC17}"/>
              </a:ext>
            </a:extLst>
          </p:cNvPr>
          <p:cNvSpPr txBox="1">
            <a:spLocks/>
          </p:cNvSpPr>
          <p:nvPr/>
        </p:nvSpPr>
        <p:spPr>
          <a:xfrm>
            <a:off x="838200" y="1783585"/>
            <a:ext cx="7764780" cy="36578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t>Branches on a certain condition</a:t>
            </a:r>
          </a:p>
          <a:p>
            <a:pPr lvl="1">
              <a:lnSpc>
                <a:spcPct val="110000"/>
              </a:lnSpc>
            </a:pPr>
            <a:r>
              <a:rPr lang="en-US"/>
              <a:t>Accepts a callable, which when called should </a:t>
            </a:r>
            <a:br>
              <a:rPr lang="en-US"/>
            </a:br>
            <a:r>
              <a:rPr lang="en-US"/>
              <a:t>return the name of downstream task(s) to run</a:t>
            </a:r>
          </a:p>
          <a:p>
            <a:pPr lvl="1">
              <a:lnSpc>
                <a:spcPct val="110000"/>
              </a:lnSpc>
            </a:pPr>
            <a:r>
              <a:rPr lang="en-US"/>
              <a:t>Other tasks are automatically skipped</a:t>
            </a:r>
          </a:p>
          <a:p>
            <a:pPr lvl="1">
              <a:lnSpc>
                <a:spcPct val="110000"/>
              </a:lnSpc>
            </a:pPr>
            <a:endParaRPr lang="en-US"/>
          </a:p>
          <a:p>
            <a:pPr>
              <a:lnSpc>
                <a:spcPct val="110000"/>
              </a:lnSpc>
            </a:pPr>
            <a:r>
              <a:rPr lang="en-US"/>
              <a:t>Note that tasks should be a (direct) downstream</a:t>
            </a:r>
            <a:br>
              <a:rPr lang="en-US"/>
            </a:br>
            <a:r>
              <a:rPr lang="en-US"/>
              <a:t>dependency of the </a:t>
            </a:r>
            <a:r>
              <a:rPr lang="en-US">
                <a:latin typeface="Proxima Nova" panose="020B0503030502060204" pitchFamily="34" charset="0"/>
              </a:rPr>
              <a:t>branch</a:t>
            </a:r>
            <a:r>
              <a:rPr lang="en-US"/>
              <a:t> task</a:t>
            </a:r>
          </a:p>
          <a:p>
            <a:pPr lvl="1">
              <a:lnSpc>
                <a:spcPct val="110000"/>
              </a:lnSpc>
            </a:pPr>
            <a:endParaRPr lang="en-US"/>
          </a:p>
        </p:txBody>
      </p:sp>
    </p:spTree>
    <p:extLst>
      <p:ext uri="{BB962C8B-B14F-4D97-AF65-F5344CB8AC3E}">
        <p14:creationId xmlns:p14="http://schemas.microsoft.com/office/powerpoint/2010/main" val="3036477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The </a:t>
            </a:r>
            <a:r>
              <a:rPr lang="en-US" sz="3200" b="1" err="1">
                <a:latin typeface="Proxima Nova" panose="020B0503030502060204" pitchFamily="34" charset="0"/>
              </a:rPr>
              <a:t>PythonBranchOperator</a:t>
            </a:r>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Picture 6">
            <a:extLst>
              <a:ext uri="{FF2B5EF4-FFF2-40B4-BE49-F238E27FC236}">
                <a16:creationId xmlns:a16="http://schemas.microsoft.com/office/drawing/2014/main" id="{D827FC4B-18AB-332B-950B-8DD59A00CE48}"/>
              </a:ext>
            </a:extLst>
          </p:cNvPr>
          <p:cNvPicPr>
            <a:picLocks noChangeAspect="1"/>
          </p:cNvPicPr>
          <p:nvPr/>
        </p:nvPicPr>
        <p:blipFill>
          <a:blip r:embed="rId3"/>
          <a:stretch>
            <a:fillRect/>
          </a:stretch>
        </p:blipFill>
        <p:spPr>
          <a:xfrm>
            <a:off x="8602980" y="1665356"/>
            <a:ext cx="3173597" cy="3776071"/>
          </a:xfrm>
          <a:prstGeom prst="rect">
            <a:avLst/>
          </a:prstGeom>
        </p:spPr>
      </p:pic>
      <p:sp>
        <p:nvSpPr>
          <p:cNvPr id="2" name="Rectangle 1">
            <a:extLst>
              <a:ext uri="{FF2B5EF4-FFF2-40B4-BE49-F238E27FC236}">
                <a16:creationId xmlns:a16="http://schemas.microsoft.com/office/drawing/2014/main" id="{C35B6A1B-F200-6C1D-1DD6-C09A90396459}"/>
              </a:ext>
            </a:extLst>
          </p:cNvPr>
          <p:cNvSpPr/>
          <p:nvPr/>
        </p:nvSpPr>
        <p:spPr>
          <a:xfrm>
            <a:off x="899160" y="1783676"/>
            <a:ext cx="10738884" cy="3046988"/>
          </a:xfrm>
          <a:prstGeom prst="rect">
            <a:avLst/>
          </a:prstGeom>
        </p:spPr>
        <p:txBody>
          <a:bodyPr wrap="square">
            <a:spAutoFit/>
          </a:bodyPr>
          <a:lstStyle/>
          <a:p>
            <a:r>
              <a:rPr lang="en-US" sz="1600" b="1">
                <a:solidFill>
                  <a:srgbClr val="000080"/>
                </a:solidFill>
                <a:latin typeface="Consolas" panose="020B0609020204030204" pitchFamily="49" charset="0"/>
                <a:cs typeface="Consolas" panose="020B0609020204030204" pitchFamily="49" charset="0"/>
              </a:rPr>
              <a:t>def </a:t>
            </a:r>
            <a:r>
              <a:rPr lang="en-US" sz="1600">
                <a:latin typeface="Consolas" panose="020B0609020204030204" pitchFamily="49" charset="0"/>
                <a:cs typeface="Consolas" panose="020B0609020204030204" pitchFamily="49" charset="0"/>
              </a:rPr>
              <a:t>_</a:t>
            </a:r>
            <a:r>
              <a:rPr lang="en-US" sz="1600" err="1">
                <a:latin typeface="Consolas" panose="020B0609020204030204" pitchFamily="49" charset="0"/>
                <a:cs typeface="Consolas" panose="020B0609020204030204" pitchFamily="49" charset="0"/>
              </a:rPr>
              <a:t>get_weekday</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execution_date</a:t>
            </a:r>
            <a:r>
              <a:rPr lang="en-US" sz="1600">
                <a:latin typeface="Consolas" panose="020B0609020204030204" pitchFamily="49" charset="0"/>
                <a:cs typeface="Consolas" panose="020B0609020204030204" pitchFamily="49" charset="0"/>
              </a:rPr>
              <a:t>, </a:t>
            </a:r>
            <a:r>
              <a:rPr lang="en-US" sz="1600">
                <a:solidFill>
                  <a:srgbClr val="808080"/>
                </a:solidFill>
                <a:latin typeface="Consolas" panose="020B0609020204030204" pitchFamily="49" charset="0"/>
                <a:cs typeface="Consolas" panose="020B0609020204030204" pitchFamily="49" charset="0"/>
              </a:rPr>
              <a:t>**context</a:t>
            </a: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    </a:t>
            </a:r>
            <a:r>
              <a:rPr lang="en-US" sz="1600" b="1">
                <a:solidFill>
                  <a:srgbClr val="000080"/>
                </a:solidFill>
                <a:latin typeface="Consolas" panose="020B0609020204030204" pitchFamily="49" charset="0"/>
                <a:cs typeface="Consolas" panose="020B0609020204030204" pitchFamily="49" charset="0"/>
              </a:rPr>
              <a:t>return </a:t>
            </a:r>
            <a:r>
              <a:rPr lang="en-US" sz="1600" err="1">
                <a:latin typeface="Consolas" panose="020B0609020204030204" pitchFamily="49" charset="0"/>
                <a:cs typeface="Consolas" panose="020B0609020204030204" pitchFamily="49" charset="0"/>
              </a:rPr>
              <a:t>execution_date.strftime</a:t>
            </a:r>
            <a:r>
              <a:rPr lang="en-US" sz="1600">
                <a:latin typeface="Consolas" panose="020B0609020204030204" pitchFamily="49" charset="0"/>
                <a:cs typeface="Consolas" panose="020B0609020204030204" pitchFamily="49" charset="0"/>
              </a:rPr>
              <a:t>(</a:t>
            </a:r>
            <a:r>
              <a:rPr lang="en-US" sz="1600" b="1">
                <a:solidFill>
                  <a:srgbClr val="008080"/>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 “Mon”</a:t>
            </a:r>
            <a:br>
              <a:rPr lang="en-US" sz="1600">
                <a:latin typeface="Consolas" panose="020B0609020204030204" pitchFamily="49" charset="0"/>
                <a:cs typeface="Consolas" panose="020B0609020204030204" pitchFamily="49" charset="0"/>
              </a:rPr>
            </a:br>
            <a:endParaRPr lang="en-US" sz="1600">
              <a:latin typeface="Consolas" panose="020B0609020204030204" pitchFamily="49" charset="0"/>
              <a:cs typeface="Consolas" panose="020B0609020204030204" pitchFamily="49" charset="0"/>
            </a:endParaRPr>
          </a:p>
          <a:p>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branching = </a:t>
            </a:r>
            <a:r>
              <a:rPr lang="en-US" sz="1600" err="1">
                <a:latin typeface="Consolas" panose="020B0609020204030204" pitchFamily="49" charset="0"/>
                <a:cs typeface="Consolas" panose="020B0609020204030204" pitchFamily="49" charset="0"/>
              </a:rPr>
              <a:t>BranchPythonOperator</a:t>
            </a: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    </a:t>
            </a:r>
            <a:r>
              <a:rPr lang="en-US" sz="1600" err="1">
                <a:solidFill>
                  <a:srgbClr val="660099"/>
                </a:solidFill>
                <a:latin typeface="Consolas" panose="020B0609020204030204" pitchFamily="49" charset="0"/>
                <a:cs typeface="Consolas" panose="020B0609020204030204" pitchFamily="49" charset="0"/>
              </a:rPr>
              <a:t>task_id</a:t>
            </a:r>
            <a:r>
              <a:rPr lang="en-US" sz="1600">
                <a:latin typeface="Consolas" panose="020B0609020204030204" pitchFamily="49" charset="0"/>
                <a:cs typeface="Consolas" panose="020B0609020204030204" pitchFamily="49" charset="0"/>
              </a:rPr>
              <a:t>=</a:t>
            </a:r>
            <a:r>
              <a:rPr lang="en-US" sz="1600" b="1">
                <a:solidFill>
                  <a:srgbClr val="008080"/>
                </a:solidFill>
                <a:latin typeface="Consolas" panose="020B0609020204030204" pitchFamily="49" charset="0"/>
                <a:cs typeface="Consolas" panose="020B0609020204030204" pitchFamily="49" charset="0"/>
              </a:rPr>
              <a:t>"branching"</a:t>
            </a:r>
            <a:r>
              <a:rPr lang="en-US" sz="1600">
                <a:latin typeface="Consolas" panose="020B0609020204030204" pitchFamily="49" charset="0"/>
                <a:cs typeface="Consolas" panose="020B0609020204030204" pitchFamily="49" charset="0"/>
              </a:rPr>
              <a:t>, </a:t>
            </a:r>
          </a:p>
          <a:p>
            <a:r>
              <a:rPr lang="en-US" sz="1600">
                <a:solidFill>
                  <a:srgbClr val="660099"/>
                </a:solidFill>
                <a:latin typeface="Consolas" panose="020B0609020204030204" pitchFamily="49" charset="0"/>
                <a:cs typeface="Consolas" panose="020B0609020204030204" pitchFamily="49" charset="0"/>
              </a:rPr>
              <a:t>    </a:t>
            </a:r>
            <a:r>
              <a:rPr lang="en-US" sz="1600" err="1">
                <a:solidFill>
                  <a:srgbClr val="660099"/>
                </a:solidFill>
                <a:latin typeface="Consolas" panose="020B0609020204030204" pitchFamily="49" charset="0"/>
                <a:cs typeface="Consolas" panose="020B0609020204030204" pitchFamily="49" charset="0"/>
              </a:rPr>
              <a:t>python_callable</a:t>
            </a:r>
            <a:r>
              <a:rPr lang="en-US" sz="1600">
                <a:latin typeface="Consolas" panose="020B0609020204030204" pitchFamily="49" charset="0"/>
                <a:cs typeface="Consolas" panose="020B0609020204030204" pitchFamily="49" charset="0"/>
              </a:rPr>
              <a:t>=_</a:t>
            </a:r>
            <a:r>
              <a:rPr lang="en-US" sz="1600" err="1">
                <a:latin typeface="Consolas" panose="020B0609020204030204" pitchFamily="49" charset="0"/>
                <a:cs typeface="Consolas" panose="020B0609020204030204" pitchFamily="49" charset="0"/>
              </a:rPr>
              <a:t>get_weekday</a:t>
            </a:r>
            <a:r>
              <a:rPr lang="en-US" sz="1600">
                <a:latin typeface="Consolas" panose="020B0609020204030204" pitchFamily="49" charset="0"/>
                <a:cs typeface="Consolas" panose="020B0609020204030204" pitchFamily="49" charset="0"/>
              </a:rPr>
              <a:t>, </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days = [</a:t>
            </a:r>
            <a:r>
              <a:rPr lang="en-US" sz="1600" b="1">
                <a:solidFill>
                  <a:srgbClr val="008080"/>
                </a:solidFill>
                <a:latin typeface="Consolas" panose="020B0609020204030204" pitchFamily="49" charset="0"/>
                <a:cs typeface="Consolas" panose="020B0609020204030204" pitchFamily="49" charset="0"/>
              </a:rPr>
              <a:t>"Mon"</a:t>
            </a:r>
            <a:r>
              <a:rPr lang="en-US" sz="1600">
                <a:latin typeface="Consolas" panose="020B0609020204030204" pitchFamily="49" charset="0"/>
                <a:cs typeface="Consolas" panose="020B0609020204030204" pitchFamily="49" charset="0"/>
              </a:rPr>
              <a:t>, </a:t>
            </a:r>
            <a:r>
              <a:rPr lang="en-US" sz="1600" b="1">
                <a:solidFill>
                  <a:srgbClr val="008080"/>
                </a:solidFill>
                <a:latin typeface="Consolas" panose="020B0609020204030204" pitchFamily="49" charset="0"/>
                <a:cs typeface="Consolas" panose="020B0609020204030204" pitchFamily="49" charset="0"/>
              </a:rPr>
              <a:t>"Tue"</a:t>
            </a:r>
            <a:r>
              <a:rPr lang="en-US" sz="1600">
                <a:latin typeface="Consolas" panose="020B0609020204030204" pitchFamily="49" charset="0"/>
                <a:cs typeface="Consolas" panose="020B0609020204030204" pitchFamily="49" charset="0"/>
              </a:rPr>
              <a:t>, </a:t>
            </a:r>
            <a:r>
              <a:rPr lang="en-US" sz="1600" b="1">
                <a:solidFill>
                  <a:srgbClr val="008080"/>
                </a:solidFill>
                <a:latin typeface="Consolas" panose="020B0609020204030204" pitchFamily="49" charset="0"/>
                <a:cs typeface="Consolas" panose="020B0609020204030204" pitchFamily="49" charset="0"/>
              </a:rPr>
              <a:t>"Wed"</a:t>
            </a:r>
            <a:r>
              <a:rPr lang="en-US" sz="1600">
                <a:latin typeface="Consolas" panose="020B0609020204030204" pitchFamily="49" charset="0"/>
                <a:cs typeface="Consolas" panose="020B0609020204030204" pitchFamily="49" charset="0"/>
              </a:rPr>
              <a:t>, </a:t>
            </a:r>
            <a:r>
              <a:rPr lang="en-US" sz="1600" b="1">
                <a:solidFill>
                  <a:srgbClr val="008080"/>
                </a:solidFill>
                <a:latin typeface="Consolas" panose="020B0609020204030204" pitchFamily="49" charset="0"/>
                <a:cs typeface="Consolas" panose="020B0609020204030204" pitchFamily="49" charset="0"/>
              </a:rPr>
              <a:t>"Thu"</a:t>
            </a:r>
            <a:r>
              <a:rPr lang="en-US" sz="1600">
                <a:latin typeface="Consolas" panose="020B0609020204030204" pitchFamily="49" charset="0"/>
                <a:cs typeface="Consolas" panose="020B0609020204030204" pitchFamily="49" charset="0"/>
              </a:rPr>
              <a:t>, </a:t>
            </a:r>
            <a:r>
              <a:rPr lang="en-US" sz="1600" b="1">
                <a:solidFill>
                  <a:srgbClr val="008080"/>
                </a:solidFill>
                <a:latin typeface="Consolas" panose="020B0609020204030204" pitchFamily="49" charset="0"/>
                <a:cs typeface="Consolas" panose="020B0609020204030204" pitchFamily="49" charset="0"/>
              </a:rPr>
              <a:t>"Fri"</a:t>
            </a:r>
            <a:r>
              <a:rPr lang="en-US" sz="1600">
                <a:latin typeface="Consolas" panose="020B0609020204030204" pitchFamily="49" charset="0"/>
                <a:cs typeface="Consolas" panose="020B0609020204030204" pitchFamily="49" charset="0"/>
              </a:rPr>
              <a:t>, </a:t>
            </a:r>
            <a:r>
              <a:rPr lang="en-US" sz="1600" b="1">
                <a:solidFill>
                  <a:srgbClr val="008080"/>
                </a:solidFill>
                <a:latin typeface="Consolas" panose="020B0609020204030204" pitchFamily="49" charset="0"/>
                <a:cs typeface="Consolas" panose="020B0609020204030204" pitchFamily="49" charset="0"/>
              </a:rPr>
              <a:t>"Sat"</a:t>
            </a:r>
            <a:r>
              <a:rPr lang="en-US" sz="1600">
                <a:latin typeface="Consolas" panose="020B0609020204030204" pitchFamily="49" charset="0"/>
                <a:cs typeface="Consolas" panose="020B0609020204030204" pitchFamily="49" charset="0"/>
              </a:rPr>
              <a:t>, </a:t>
            </a:r>
            <a:r>
              <a:rPr lang="en-US" sz="1600" b="1">
                <a:solidFill>
                  <a:srgbClr val="008080"/>
                </a:solidFill>
                <a:latin typeface="Consolas" panose="020B0609020204030204" pitchFamily="49" charset="0"/>
                <a:cs typeface="Consolas" panose="020B0609020204030204" pitchFamily="49" charset="0"/>
              </a:rPr>
              <a:t>"Sun"</a:t>
            </a:r>
            <a:r>
              <a:rPr lang="en-US" sz="1600">
                <a:latin typeface="Consolas" panose="020B0609020204030204" pitchFamily="49" charset="0"/>
                <a:cs typeface="Consolas" panose="020B0609020204030204" pitchFamily="49" charset="0"/>
              </a:rPr>
              <a:t>]</a:t>
            </a:r>
            <a:br>
              <a:rPr lang="en-US" sz="1600">
                <a:latin typeface="Consolas" panose="020B0609020204030204" pitchFamily="49" charset="0"/>
                <a:cs typeface="Consolas" panose="020B0609020204030204" pitchFamily="49" charset="0"/>
              </a:rPr>
            </a:br>
            <a:r>
              <a:rPr lang="en-US" sz="1600" b="1">
                <a:solidFill>
                  <a:srgbClr val="000080"/>
                </a:solidFill>
                <a:latin typeface="Consolas" panose="020B0609020204030204" pitchFamily="49" charset="0"/>
                <a:cs typeface="Consolas" panose="020B0609020204030204" pitchFamily="49" charset="0"/>
              </a:rPr>
              <a:t>for </a:t>
            </a:r>
            <a:r>
              <a:rPr lang="en-US" sz="1600">
                <a:latin typeface="Consolas" panose="020B0609020204030204" pitchFamily="49" charset="0"/>
                <a:cs typeface="Consolas" panose="020B0609020204030204" pitchFamily="49" charset="0"/>
              </a:rPr>
              <a:t>day </a:t>
            </a:r>
            <a:r>
              <a:rPr lang="en-US" sz="1600" b="1">
                <a:solidFill>
                  <a:srgbClr val="000080"/>
                </a:solidFill>
                <a:latin typeface="Consolas" panose="020B0609020204030204" pitchFamily="49" charset="0"/>
                <a:cs typeface="Consolas" panose="020B0609020204030204" pitchFamily="49" charset="0"/>
              </a:rPr>
              <a:t>in </a:t>
            </a:r>
            <a:r>
              <a:rPr lang="en-US" sz="1600">
                <a:latin typeface="Consolas" panose="020B0609020204030204" pitchFamily="49" charset="0"/>
                <a:cs typeface="Consolas" panose="020B0609020204030204" pitchFamily="49" charset="0"/>
              </a:rPr>
              <a:t>days:</a:t>
            </a:r>
            <a:br>
              <a:rPr lang="en-US" sz="1600">
                <a:latin typeface="Consolas" panose="020B0609020204030204" pitchFamily="49" charset="0"/>
                <a:cs typeface="Consolas" panose="020B0609020204030204" pitchFamily="49" charset="0"/>
              </a:rPr>
            </a:br>
            <a:r>
              <a:rPr lang="en-US" sz="1600">
                <a:latin typeface="Consolas" panose="020B0609020204030204" pitchFamily="49" charset="0"/>
                <a:cs typeface="Consolas" panose="020B0609020204030204" pitchFamily="49" charset="0"/>
              </a:rPr>
              <a:t>    branching &gt;&gt; </a:t>
            </a:r>
            <a:r>
              <a:rPr lang="en-US" sz="1600" err="1">
                <a:latin typeface="Consolas" panose="020B0609020204030204" pitchFamily="49" charset="0"/>
                <a:cs typeface="Consolas" panose="020B0609020204030204" pitchFamily="49" charset="0"/>
              </a:rPr>
              <a:t>DummyOperator</a:t>
            </a:r>
            <a:r>
              <a:rPr lang="en-US" sz="1600">
                <a:latin typeface="Consolas" panose="020B0609020204030204" pitchFamily="49" charset="0"/>
                <a:cs typeface="Consolas" panose="020B0609020204030204" pitchFamily="49" charset="0"/>
              </a:rPr>
              <a:t>(</a:t>
            </a:r>
            <a:r>
              <a:rPr lang="en-US" sz="1600" err="1">
                <a:solidFill>
                  <a:srgbClr val="660099"/>
                </a:solidFill>
                <a:latin typeface="Consolas" panose="020B0609020204030204" pitchFamily="49" charset="0"/>
                <a:cs typeface="Consolas" panose="020B0609020204030204" pitchFamily="49" charset="0"/>
              </a:rPr>
              <a:t>task_id</a:t>
            </a:r>
            <a:r>
              <a:rPr lang="en-US" sz="1600">
                <a:latin typeface="Consolas" panose="020B0609020204030204" pitchFamily="49" charset="0"/>
                <a:cs typeface="Consolas" panose="020B0609020204030204" pitchFamily="49" charset="0"/>
              </a:rPr>
              <a:t>=day)</a:t>
            </a:r>
          </a:p>
        </p:txBody>
      </p:sp>
    </p:spTree>
    <p:extLst>
      <p:ext uri="{BB962C8B-B14F-4D97-AF65-F5344CB8AC3E}">
        <p14:creationId xmlns:p14="http://schemas.microsoft.com/office/powerpoint/2010/main" val="3073621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Proxima Nova" panose="020B0503030502060204" pitchFamily="34" charset="0"/>
              </a:rPr>
              <a:t>Continuing after a branch</a:t>
            </a: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CFD15D77-BFEE-436C-E586-603C60EA4A7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553805" y="1534894"/>
            <a:ext cx="2546768" cy="3819293"/>
          </a:xfrm>
          <a:prstGeom prst="rect">
            <a:avLst/>
          </a:prstGeom>
        </p:spPr>
      </p:pic>
      <p:sp>
        <p:nvSpPr>
          <p:cNvPr id="6" name="Content Placeholder 2">
            <a:extLst>
              <a:ext uri="{FF2B5EF4-FFF2-40B4-BE49-F238E27FC236}">
                <a16:creationId xmlns:a16="http://schemas.microsoft.com/office/drawing/2014/main" id="{10C1D8ED-01B3-A740-A296-DE449A5A74D2}"/>
              </a:ext>
            </a:extLst>
          </p:cNvPr>
          <p:cNvSpPr txBox="1">
            <a:spLocks/>
          </p:cNvSpPr>
          <p:nvPr/>
        </p:nvSpPr>
        <p:spPr>
          <a:xfrm>
            <a:off x="838200" y="1783585"/>
            <a:ext cx="7646233" cy="45122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2800"/>
              </a:spcBef>
            </a:pPr>
            <a:r>
              <a:rPr lang="en-US" sz="2200">
                <a:latin typeface="Proxima Nova" panose="020B0503030502060204" pitchFamily="34" charset="0"/>
              </a:rPr>
              <a:t>Typically, execution after a branch</a:t>
            </a:r>
            <a:br>
              <a:rPr lang="en-US" sz="2200">
                <a:latin typeface="Proxima Nova" panose="020B0503030502060204" pitchFamily="34" charset="0"/>
              </a:rPr>
            </a:br>
            <a:r>
              <a:rPr lang="en-US" sz="2200">
                <a:latin typeface="Proxima Nova" panose="020B0503030502060204" pitchFamily="34" charset="0"/>
              </a:rPr>
              <a:t>is continued after a (dummy) join task</a:t>
            </a:r>
          </a:p>
          <a:p>
            <a:pPr>
              <a:lnSpc>
                <a:spcPct val="110000"/>
              </a:lnSpc>
              <a:spcBef>
                <a:spcPts val="2800"/>
              </a:spcBef>
            </a:pPr>
            <a:r>
              <a:rPr lang="en-US" sz="2200">
                <a:latin typeface="Proxima Nova" panose="020B0503030502060204" pitchFamily="34" charset="0"/>
              </a:rPr>
              <a:t>This allows downstream tasks to be ‘unaware’ of the branch</a:t>
            </a:r>
          </a:p>
          <a:p>
            <a:pPr>
              <a:lnSpc>
                <a:spcPct val="110000"/>
              </a:lnSpc>
              <a:spcBef>
                <a:spcPts val="2800"/>
              </a:spcBef>
            </a:pPr>
            <a:r>
              <a:rPr lang="en-US" sz="2200">
                <a:latin typeface="Proxima Nova" panose="020B0503030502060204" pitchFamily="34" charset="0"/>
              </a:rPr>
              <a:t>However, naively adding a join does not work. Any idea why?</a:t>
            </a:r>
          </a:p>
        </p:txBody>
      </p:sp>
    </p:spTree>
    <p:extLst>
      <p:ext uri="{BB962C8B-B14F-4D97-AF65-F5344CB8AC3E}">
        <p14:creationId xmlns:p14="http://schemas.microsoft.com/office/powerpoint/2010/main" val="1625762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CFD15D77-BFEE-436C-E586-603C60EA4A7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921332" y="1031974"/>
            <a:ext cx="2546768" cy="3819293"/>
          </a:xfrm>
          <a:prstGeom prst="rect">
            <a:avLst/>
          </a:prstGeom>
        </p:spPr>
      </p:pic>
      <p:sp>
        <p:nvSpPr>
          <p:cNvPr id="9" name="Title 1">
            <a:extLst>
              <a:ext uri="{FF2B5EF4-FFF2-40B4-BE49-F238E27FC236}">
                <a16:creationId xmlns:a16="http://schemas.microsoft.com/office/drawing/2014/main" id="{B33507E2-5371-3851-DC6B-D83BF0EB6E1D}"/>
              </a:ext>
            </a:extLst>
          </p:cNvPr>
          <p:cNvSpPr txBox="1">
            <a:spLocks/>
          </p:cNvSpPr>
          <p:nvPr/>
        </p:nvSpPr>
        <p:spPr>
          <a:xfrm>
            <a:off x="723900" y="544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roxima Nova" panose="020B0503030502060204" pitchFamily="34" charset="0"/>
              </a:rPr>
              <a:t>Trigger rules</a:t>
            </a:r>
          </a:p>
        </p:txBody>
      </p:sp>
      <p:sp>
        <p:nvSpPr>
          <p:cNvPr id="10" name="Content Placeholder 2">
            <a:extLst>
              <a:ext uri="{FF2B5EF4-FFF2-40B4-BE49-F238E27FC236}">
                <a16:creationId xmlns:a16="http://schemas.microsoft.com/office/drawing/2014/main" id="{0F6BE29D-312E-89E6-E646-EA0AA009A26F}"/>
              </a:ext>
            </a:extLst>
          </p:cNvPr>
          <p:cNvSpPr txBox="1">
            <a:spLocks/>
          </p:cNvSpPr>
          <p:nvPr/>
        </p:nvSpPr>
        <p:spPr>
          <a:xfrm>
            <a:off x="627374" y="1771047"/>
            <a:ext cx="8320790" cy="16182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000">
                <a:latin typeface="Proxima Nova" panose="020B0503030502060204" pitchFamily="34" charset="0"/>
              </a:rPr>
              <a:t>Trigger rules determine when a task is executed</a:t>
            </a:r>
          </a:p>
          <a:p>
            <a:pPr lvl="1">
              <a:lnSpc>
                <a:spcPct val="110000"/>
              </a:lnSpc>
            </a:pPr>
            <a:r>
              <a:rPr lang="en-US" sz="2000">
                <a:latin typeface="Proxima Nova" panose="020B0503030502060204" pitchFamily="34" charset="0"/>
              </a:rPr>
              <a:t>Defined using the </a:t>
            </a:r>
            <a:r>
              <a:rPr lang="en-US" sz="2000" err="1">
                <a:latin typeface="Proxima Nova" panose="020B0503030502060204" pitchFamily="34" charset="0"/>
              </a:rPr>
              <a:t>trigger_rule</a:t>
            </a:r>
            <a:r>
              <a:rPr lang="en-US" sz="2000">
                <a:latin typeface="Proxima Nova" panose="020B0503030502060204" pitchFamily="34" charset="0"/>
              </a:rPr>
              <a:t> Operator argument</a:t>
            </a:r>
          </a:p>
          <a:p>
            <a:pPr lvl="1">
              <a:lnSpc>
                <a:spcPct val="110000"/>
              </a:lnSpc>
            </a:pPr>
            <a:r>
              <a:rPr lang="en-US" sz="2000">
                <a:latin typeface="Proxima Nova" panose="020B0503030502060204" pitchFamily="34" charset="0"/>
              </a:rPr>
              <a:t>Default rule is </a:t>
            </a:r>
            <a:r>
              <a:rPr lang="en-US" sz="2000" err="1">
                <a:latin typeface="Proxima Nova" panose="020B0503030502060204" pitchFamily="34" charset="0"/>
              </a:rPr>
              <a:t>all_success</a:t>
            </a:r>
            <a:r>
              <a:rPr lang="en-US" sz="2000">
                <a:latin typeface="Proxima Nova" panose="020B0503030502060204" pitchFamily="34" charset="0"/>
              </a:rPr>
              <a:t> (all upstream tasks </a:t>
            </a:r>
            <a:br>
              <a:rPr lang="en-US" sz="2000">
                <a:latin typeface="Proxima Nova" panose="020B0503030502060204" pitchFamily="34" charset="0"/>
              </a:rPr>
            </a:br>
            <a:r>
              <a:rPr lang="en-US" sz="2000">
                <a:latin typeface="Proxima Nova" panose="020B0503030502060204" pitchFamily="34" charset="0"/>
              </a:rPr>
              <a:t>must have completed successfully)</a:t>
            </a:r>
          </a:p>
        </p:txBody>
      </p:sp>
      <p:graphicFrame>
        <p:nvGraphicFramePr>
          <p:cNvPr id="12" name="Table 11">
            <a:extLst>
              <a:ext uri="{FF2B5EF4-FFF2-40B4-BE49-F238E27FC236}">
                <a16:creationId xmlns:a16="http://schemas.microsoft.com/office/drawing/2014/main" id="{C7DBEA29-3352-4088-B6E1-27C085CB0FE6}"/>
              </a:ext>
            </a:extLst>
          </p:cNvPr>
          <p:cNvGraphicFramePr>
            <a:graphicFrameLocks noGrp="1"/>
          </p:cNvGraphicFramePr>
          <p:nvPr>
            <p:extLst>
              <p:ext uri="{D42A27DB-BD31-4B8C-83A1-F6EECF244321}">
                <p14:modId xmlns:p14="http://schemas.microsoft.com/office/powerpoint/2010/main" val="1635469380"/>
              </p:ext>
            </p:extLst>
          </p:nvPr>
        </p:nvGraphicFramePr>
        <p:xfrm>
          <a:off x="1165860" y="3845069"/>
          <a:ext cx="6490789" cy="2379513"/>
        </p:xfrm>
        <a:graphic>
          <a:graphicData uri="http://schemas.openxmlformats.org/drawingml/2006/table">
            <a:tbl>
              <a:tblPr firstRow="1" bandRow="1">
                <a:tableStyleId>{5940675A-B579-460E-94D1-54222C63F5DA}</a:tableStyleId>
              </a:tblPr>
              <a:tblGrid>
                <a:gridCol w="2746789">
                  <a:extLst>
                    <a:ext uri="{9D8B030D-6E8A-4147-A177-3AD203B41FA5}">
                      <a16:colId xmlns:a16="http://schemas.microsoft.com/office/drawing/2014/main" val="1972236773"/>
                    </a:ext>
                  </a:extLst>
                </a:gridCol>
                <a:gridCol w="3744000">
                  <a:extLst>
                    <a:ext uri="{9D8B030D-6E8A-4147-A177-3AD203B41FA5}">
                      <a16:colId xmlns:a16="http://schemas.microsoft.com/office/drawing/2014/main" val="1448945962"/>
                    </a:ext>
                  </a:extLst>
                </a:gridCol>
              </a:tblGrid>
              <a:tr h="333523">
                <a:tc>
                  <a:txBody>
                    <a:bodyPr/>
                    <a:lstStyle/>
                    <a:p>
                      <a:r>
                        <a:rPr lang="en-US" sz="1600" err="1">
                          <a:latin typeface="Consolas" panose="020B0609020204030204" pitchFamily="49" charset="0"/>
                          <a:cs typeface="Consolas" panose="020B0609020204030204" pitchFamily="49" charset="0"/>
                        </a:rPr>
                        <a:t>TriggerRule.ALL_SUCCESS</a:t>
                      </a:r>
                      <a:endParaRPr lang="en-US" sz="1600">
                        <a:latin typeface="Consolas" panose="020B0609020204030204" pitchFamily="49" charset="0"/>
                        <a:cs typeface="Consolas" panose="020B0609020204030204" pitchFamily="49" charset="0"/>
                      </a:endParaRPr>
                    </a:p>
                  </a:txBody>
                  <a:tcPr/>
                </a:tc>
                <a:tc>
                  <a:txBody>
                    <a:bodyPr/>
                    <a:lstStyle/>
                    <a:p>
                      <a:r>
                        <a:rPr lang="en-US" sz="1200">
                          <a:latin typeface="Proxima Nova" panose="020B0503030502060204" pitchFamily="34" charset="0"/>
                        </a:rPr>
                        <a:t>(Default) all parents have succeeded.</a:t>
                      </a:r>
                    </a:p>
                  </a:txBody>
                  <a:tcPr/>
                </a:tc>
                <a:extLst>
                  <a:ext uri="{0D108BD9-81ED-4DB2-BD59-A6C34878D82A}">
                    <a16:rowId xmlns:a16="http://schemas.microsoft.com/office/drawing/2014/main" val="549505650"/>
                  </a:ext>
                </a:extLst>
              </a:tr>
              <a:tr h="351378">
                <a:tc>
                  <a:txBody>
                    <a:bodyPr/>
                    <a:lstStyle/>
                    <a:p>
                      <a:r>
                        <a:rPr lang="en-US" sz="1600" err="1">
                          <a:latin typeface="Consolas" panose="020B0609020204030204" pitchFamily="49" charset="0"/>
                          <a:cs typeface="Consolas" panose="020B0609020204030204" pitchFamily="49" charset="0"/>
                        </a:rPr>
                        <a:t>TriggerRule.ALL_FAILED</a:t>
                      </a:r>
                      <a:endParaRPr lang="en-US" sz="1600">
                        <a:latin typeface="Consolas" panose="020B0609020204030204" pitchFamily="49" charset="0"/>
                        <a:cs typeface="Consolas" panose="020B0609020204030204" pitchFamily="49" charset="0"/>
                      </a:endParaRPr>
                    </a:p>
                  </a:txBody>
                  <a:tcPr/>
                </a:tc>
                <a:tc>
                  <a:txBody>
                    <a:bodyPr/>
                    <a:lstStyle/>
                    <a:p>
                      <a:r>
                        <a:rPr lang="en-US" sz="1200">
                          <a:latin typeface="Proxima Nova" panose="020B0503030502060204" pitchFamily="34" charset="0"/>
                        </a:rPr>
                        <a:t>All parents are in a failed or </a:t>
                      </a:r>
                      <a:r>
                        <a:rPr lang="en-US" sz="1200" err="1">
                          <a:latin typeface="Proxima Nova" panose="020B0503030502060204" pitchFamily="34" charset="0"/>
                        </a:rPr>
                        <a:t>upstream_failed</a:t>
                      </a:r>
                      <a:r>
                        <a:rPr lang="en-US" sz="1200">
                          <a:latin typeface="Proxima Nova" panose="020B0503030502060204" pitchFamily="34" charset="0"/>
                        </a:rPr>
                        <a:t> state.</a:t>
                      </a:r>
                    </a:p>
                  </a:txBody>
                  <a:tcPr/>
                </a:tc>
                <a:extLst>
                  <a:ext uri="{0D108BD9-81ED-4DB2-BD59-A6C34878D82A}">
                    <a16:rowId xmlns:a16="http://schemas.microsoft.com/office/drawing/2014/main" val="3109390477"/>
                  </a:ext>
                </a:extLst>
              </a:tr>
              <a:tr h="333523">
                <a:tc>
                  <a:txBody>
                    <a:bodyPr/>
                    <a:lstStyle/>
                    <a:p>
                      <a:r>
                        <a:rPr lang="en-US" sz="1600" err="1">
                          <a:latin typeface="Consolas" panose="020B0609020204030204" pitchFamily="49" charset="0"/>
                          <a:cs typeface="Consolas" panose="020B0609020204030204" pitchFamily="49" charset="0"/>
                        </a:rPr>
                        <a:t>TriggerRule.ALL_DONE</a:t>
                      </a:r>
                      <a:endParaRPr lang="en-US" sz="1600">
                        <a:latin typeface="Consolas" panose="020B0609020204030204" pitchFamily="49" charset="0"/>
                        <a:cs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Proxima Nova" panose="020B0503030502060204" pitchFamily="34" charset="0"/>
                        </a:rPr>
                        <a:t>All parents are done with their execution.</a:t>
                      </a:r>
                    </a:p>
                  </a:txBody>
                  <a:tcPr/>
                </a:tc>
                <a:extLst>
                  <a:ext uri="{0D108BD9-81ED-4DB2-BD59-A6C34878D82A}">
                    <a16:rowId xmlns:a16="http://schemas.microsoft.com/office/drawing/2014/main" val="2866423573"/>
                  </a:ext>
                </a:extLst>
              </a:tr>
              <a:tr h="504247">
                <a:tc>
                  <a:txBody>
                    <a:bodyPr/>
                    <a:lstStyle/>
                    <a:p>
                      <a:r>
                        <a:rPr lang="en-US" sz="1600" err="1">
                          <a:latin typeface="Consolas" panose="020B0609020204030204" pitchFamily="49" charset="0"/>
                          <a:cs typeface="Consolas" panose="020B0609020204030204" pitchFamily="49" charset="0"/>
                        </a:rPr>
                        <a:t>TriggerRule.ONE_FAILED</a:t>
                      </a:r>
                      <a:endParaRPr lang="en-US" sz="1600">
                        <a:latin typeface="Consolas" panose="020B0609020204030204" pitchFamily="49" charset="0"/>
                        <a:cs typeface="Consolas" panose="020B0609020204030204" pitchFamily="49" charset="0"/>
                      </a:endParaRPr>
                    </a:p>
                  </a:txBody>
                  <a:tcPr/>
                </a:tc>
                <a:tc>
                  <a:txBody>
                    <a:bodyPr/>
                    <a:lstStyle/>
                    <a:p>
                      <a:r>
                        <a:rPr lang="en-US" sz="1200">
                          <a:latin typeface="Proxima Nova" panose="020B0503030502060204" pitchFamily="34" charset="0"/>
                        </a:rPr>
                        <a:t>Fires as soon as at least one parent has failed, </a:t>
                      </a:r>
                      <a:br>
                        <a:rPr lang="en-US" sz="1200">
                          <a:latin typeface="Proxima Nova" panose="020B0503030502060204" pitchFamily="34" charset="0"/>
                        </a:rPr>
                      </a:br>
                      <a:r>
                        <a:rPr lang="en-US" sz="1200">
                          <a:latin typeface="Proxima Nova" panose="020B0503030502060204" pitchFamily="34" charset="0"/>
                        </a:rPr>
                        <a:t>it does not wait for all parents to be done.</a:t>
                      </a:r>
                    </a:p>
                  </a:txBody>
                  <a:tcPr/>
                </a:tc>
                <a:extLst>
                  <a:ext uri="{0D108BD9-81ED-4DB2-BD59-A6C34878D82A}">
                    <a16:rowId xmlns:a16="http://schemas.microsoft.com/office/drawing/2014/main" val="2612075422"/>
                  </a:ext>
                </a:extLst>
              </a:tr>
              <a:tr h="501950">
                <a:tc>
                  <a:txBody>
                    <a:bodyPr/>
                    <a:lstStyle/>
                    <a:p>
                      <a:r>
                        <a:rPr lang="en-US" sz="1600" err="1">
                          <a:latin typeface="Consolas" panose="020B0609020204030204" pitchFamily="49" charset="0"/>
                          <a:cs typeface="Consolas" panose="020B0609020204030204" pitchFamily="49" charset="0"/>
                        </a:rPr>
                        <a:t>TriggerRule.ONE_SUCCESS</a:t>
                      </a:r>
                      <a:endParaRPr lang="en-US" sz="1600">
                        <a:latin typeface="Consolas" panose="020B0609020204030204" pitchFamily="49" charset="0"/>
                        <a:cs typeface="Consolas" panose="020B0609020204030204" pitchFamily="49" charset="0"/>
                      </a:endParaRPr>
                    </a:p>
                  </a:txBody>
                  <a:tcPr/>
                </a:tc>
                <a:tc>
                  <a:txBody>
                    <a:bodyPr/>
                    <a:lstStyle/>
                    <a:p>
                      <a:r>
                        <a:rPr lang="en-US" sz="1200">
                          <a:latin typeface="Proxima Nova" panose="020B0503030502060204" pitchFamily="34" charset="0"/>
                        </a:rPr>
                        <a:t>Fires as soon as at least one parent succeeds, </a:t>
                      </a:r>
                      <a:br>
                        <a:rPr lang="en-US" sz="1200">
                          <a:latin typeface="Proxima Nova" panose="020B0503030502060204" pitchFamily="34" charset="0"/>
                        </a:rPr>
                      </a:br>
                      <a:r>
                        <a:rPr lang="en-US" sz="1200">
                          <a:latin typeface="Proxima Nova" panose="020B0503030502060204" pitchFamily="34" charset="0"/>
                        </a:rPr>
                        <a:t>it does not wait for all parents to be done.</a:t>
                      </a:r>
                    </a:p>
                  </a:txBody>
                  <a:tcPr/>
                </a:tc>
                <a:extLst>
                  <a:ext uri="{0D108BD9-81ED-4DB2-BD59-A6C34878D82A}">
                    <a16:rowId xmlns:a16="http://schemas.microsoft.com/office/drawing/2014/main" val="2907509755"/>
                  </a:ext>
                </a:extLst>
              </a:tr>
              <a:tr h="351378">
                <a:tc>
                  <a:txBody>
                    <a:bodyPr/>
                    <a:lstStyle/>
                    <a:p>
                      <a:r>
                        <a:rPr lang="en-US" sz="1600" err="1">
                          <a:latin typeface="Consolas" panose="020B0609020204030204" pitchFamily="49" charset="0"/>
                          <a:cs typeface="Consolas" panose="020B0609020204030204" pitchFamily="49" charset="0"/>
                        </a:rPr>
                        <a:t>TriggerRule.DUMMY</a:t>
                      </a:r>
                      <a:endParaRPr lang="en-US" sz="1600">
                        <a:latin typeface="Consolas" panose="020B0609020204030204" pitchFamily="49" charset="0"/>
                        <a:cs typeface="Consolas" panose="020B0609020204030204" pitchFamily="49" charset="0"/>
                      </a:endParaRPr>
                    </a:p>
                  </a:txBody>
                  <a:tcPr/>
                </a:tc>
                <a:tc>
                  <a:txBody>
                    <a:bodyPr/>
                    <a:lstStyle/>
                    <a:p>
                      <a:r>
                        <a:rPr lang="en-US" sz="1200">
                          <a:latin typeface="Proxima Nova" panose="020B0503030502060204" pitchFamily="34" charset="0"/>
                        </a:rPr>
                        <a:t>Dependencies are just for show, trigger at will.</a:t>
                      </a:r>
                    </a:p>
                  </a:txBody>
                  <a:tcPr/>
                </a:tc>
                <a:extLst>
                  <a:ext uri="{0D108BD9-81ED-4DB2-BD59-A6C34878D82A}">
                    <a16:rowId xmlns:a16="http://schemas.microsoft.com/office/drawing/2014/main" val="541684452"/>
                  </a:ext>
                </a:extLst>
              </a:tr>
            </a:tbl>
          </a:graphicData>
        </a:graphic>
      </p:graphicFrame>
    </p:spTree>
    <p:extLst>
      <p:ext uri="{BB962C8B-B14F-4D97-AF65-F5344CB8AC3E}">
        <p14:creationId xmlns:p14="http://schemas.microsoft.com/office/powerpoint/2010/main" val="1823815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CFD15D77-BFEE-436C-E586-603C60EA4A7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921332" y="1031974"/>
            <a:ext cx="2546768" cy="3819293"/>
          </a:xfrm>
          <a:prstGeom prst="rect">
            <a:avLst/>
          </a:prstGeom>
        </p:spPr>
      </p:pic>
      <p:sp>
        <p:nvSpPr>
          <p:cNvPr id="9" name="Title 1">
            <a:extLst>
              <a:ext uri="{FF2B5EF4-FFF2-40B4-BE49-F238E27FC236}">
                <a16:creationId xmlns:a16="http://schemas.microsoft.com/office/drawing/2014/main" id="{B33507E2-5371-3851-DC6B-D83BF0EB6E1D}"/>
              </a:ext>
            </a:extLst>
          </p:cNvPr>
          <p:cNvSpPr txBox="1">
            <a:spLocks/>
          </p:cNvSpPr>
          <p:nvPr/>
        </p:nvSpPr>
        <p:spPr>
          <a:xfrm>
            <a:off x="723900" y="544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Proxima Nova" panose="020B0503030502060204" pitchFamily="34" charset="0"/>
              </a:rPr>
              <a:t>Fixing the join</a:t>
            </a:r>
          </a:p>
        </p:txBody>
      </p:sp>
      <p:sp>
        <p:nvSpPr>
          <p:cNvPr id="2" name="Content Placeholder 2">
            <a:extLst>
              <a:ext uri="{FF2B5EF4-FFF2-40B4-BE49-F238E27FC236}">
                <a16:creationId xmlns:a16="http://schemas.microsoft.com/office/drawing/2014/main" id="{ACD64F4E-1EFC-F842-5079-D7DDD866CC4E}"/>
              </a:ext>
            </a:extLst>
          </p:cNvPr>
          <p:cNvSpPr txBox="1">
            <a:spLocks/>
          </p:cNvSpPr>
          <p:nvPr/>
        </p:nvSpPr>
        <p:spPr>
          <a:xfrm>
            <a:off x="1165860" y="1900999"/>
            <a:ext cx="7646233" cy="39121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2800"/>
              </a:spcBef>
            </a:pPr>
            <a:r>
              <a:rPr lang="en-US" sz="2400">
                <a:latin typeface="Proxima Nova" panose="020B0503030502060204" pitchFamily="34" charset="0"/>
              </a:rPr>
              <a:t>Changing the trigger rule is enough:</a:t>
            </a:r>
          </a:p>
          <a:p>
            <a:pPr>
              <a:lnSpc>
                <a:spcPct val="110000"/>
              </a:lnSpc>
              <a:spcBef>
                <a:spcPts val="2800"/>
              </a:spcBef>
            </a:pPr>
            <a:endParaRPr lang="en-US" sz="2400">
              <a:latin typeface="Proxima Nova" panose="020B0503030502060204" pitchFamily="34" charset="0"/>
            </a:endParaRPr>
          </a:p>
          <a:p>
            <a:pPr>
              <a:lnSpc>
                <a:spcPct val="110000"/>
              </a:lnSpc>
              <a:spcBef>
                <a:spcPts val="2800"/>
              </a:spcBef>
            </a:pPr>
            <a:endParaRPr lang="en-US" sz="2400">
              <a:latin typeface="Proxima Nova" panose="020B0503030502060204" pitchFamily="34" charset="0"/>
            </a:endParaRPr>
          </a:p>
          <a:p>
            <a:pPr>
              <a:lnSpc>
                <a:spcPct val="110000"/>
              </a:lnSpc>
              <a:spcBef>
                <a:spcPts val="2800"/>
              </a:spcBef>
            </a:pPr>
            <a:r>
              <a:rPr lang="en-US" sz="2400">
                <a:latin typeface="Proxima Nova" panose="020B0503030502060204" pitchFamily="34" charset="0"/>
              </a:rPr>
              <a:t>Ensures join will run if none of</a:t>
            </a:r>
            <a:br>
              <a:rPr lang="en-US" sz="2400">
                <a:latin typeface="Proxima Nova" panose="020B0503030502060204" pitchFamily="34" charset="0"/>
              </a:rPr>
            </a:br>
            <a:r>
              <a:rPr lang="en-US" sz="2400">
                <a:latin typeface="Proxima Nova" panose="020B0503030502060204" pitchFamily="34" charset="0"/>
              </a:rPr>
              <a:t>the upstream tasks fail</a:t>
            </a:r>
          </a:p>
        </p:txBody>
      </p:sp>
      <p:sp>
        <p:nvSpPr>
          <p:cNvPr id="6" name="Rectangle 5">
            <a:extLst>
              <a:ext uri="{FF2B5EF4-FFF2-40B4-BE49-F238E27FC236}">
                <a16:creationId xmlns:a16="http://schemas.microsoft.com/office/drawing/2014/main" id="{9B3C5D7B-1897-BA5D-9EE6-6632D1CDC546}"/>
              </a:ext>
            </a:extLst>
          </p:cNvPr>
          <p:cNvSpPr/>
          <p:nvPr/>
        </p:nvSpPr>
        <p:spPr>
          <a:xfrm>
            <a:off x="1940976" y="2779848"/>
            <a:ext cx="6096000" cy="1077218"/>
          </a:xfrm>
          <a:prstGeom prst="rect">
            <a:avLst/>
          </a:prstGeom>
        </p:spPr>
        <p:txBody>
          <a:bodyPr>
            <a:spAutoFit/>
          </a:bodyPr>
          <a:lstStyle/>
          <a:p>
            <a:r>
              <a:rPr lang="en-US" sz="1600">
                <a:solidFill>
                  <a:srgbClr val="333333"/>
                </a:solidFill>
                <a:latin typeface="Menlo" panose="020B0609030804020204" pitchFamily="49" charset="0"/>
              </a:rPr>
              <a:t>join </a:t>
            </a:r>
            <a:r>
              <a:rPr lang="en-US" sz="1600">
                <a:solidFill>
                  <a:srgbClr val="383A42"/>
                </a:solidFill>
                <a:latin typeface="Menlo" panose="020B0609030804020204" pitchFamily="49" charset="0"/>
              </a:rPr>
              <a:t>=</a:t>
            </a:r>
            <a:r>
              <a:rPr lang="en-US" sz="1600">
                <a:solidFill>
                  <a:srgbClr val="333333"/>
                </a:solidFill>
                <a:latin typeface="Menlo" panose="020B0609030804020204" pitchFamily="49" charset="0"/>
              </a:rPr>
              <a:t> </a:t>
            </a:r>
            <a:r>
              <a:rPr lang="en-US" sz="1600" err="1">
                <a:solidFill>
                  <a:srgbClr val="333333"/>
                </a:solidFill>
                <a:latin typeface="Menlo" panose="020B0609030804020204" pitchFamily="49" charset="0"/>
              </a:rPr>
              <a:t>EmptyOperator</a:t>
            </a:r>
            <a:r>
              <a:rPr lang="en-US" sz="1600">
                <a:solidFill>
                  <a:srgbClr val="333333"/>
                </a:solidFill>
                <a:latin typeface="Menlo" panose="020B0609030804020204" pitchFamily="49" charset="0"/>
              </a:rPr>
              <a:t>(</a:t>
            </a:r>
          </a:p>
          <a:p>
            <a:r>
              <a:rPr lang="en-US" sz="1600">
                <a:solidFill>
                  <a:srgbClr val="986801"/>
                </a:solidFill>
                <a:latin typeface="Menlo" panose="020B0609030804020204" pitchFamily="49" charset="0"/>
              </a:rPr>
              <a:t>    </a:t>
            </a:r>
            <a:r>
              <a:rPr lang="en-US" sz="1600" err="1">
                <a:solidFill>
                  <a:srgbClr val="986801"/>
                </a:solidFill>
                <a:latin typeface="Menlo" panose="020B0609030804020204" pitchFamily="49" charset="0"/>
              </a:rPr>
              <a:t>task_id</a:t>
            </a:r>
            <a:r>
              <a:rPr lang="en-US" sz="1600">
                <a:solidFill>
                  <a:srgbClr val="383A42"/>
                </a:solidFill>
                <a:latin typeface="Menlo" panose="020B0609030804020204" pitchFamily="49" charset="0"/>
              </a:rPr>
              <a:t>=</a:t>
            </a:r>
            <a:r>
              <a:rPr lang="en-US" sz="1600">
                <a:solidFill>
                  <a:srgbClr val="50A14F"/>
                </a:solidFill>
                <a:latin typeface="Menlo" panose="020B0609030804020204" pitchFamily="49" charset="0"/>
              </a:rPr>
              <a:t>"join"</a:t>
            </a:r>
            <a:r>
              <a:rPr lang="en-US" sz="1600">
                <a:solidFill>
                  <a:srgbClr val="333333"/>
                </a:solidFill>
                <a:latin typeface="Menlo" panose="020B0609030804020204" pitchFamily="49" charset="0"/>
              </a:rPr>
              <a:t>,</a:t>
            </a:r>
          </a:p>
          <a:p>
            <a:r>
              <a:rPr lang="en-US" sz="1600">
                <a:solidFill>
                  <a:srgbClr val="986801"/>
                </a:solidFill>
                <a:latin typeface="Menlo" panose="020B0609030804020204" pitchFamily="49" charset="0"/>
              </a:rPr>
              <a:t>    </a:t>
            </a:r>
            <a:r>
              <a:rPr lang="en-US" sz="1600" err="1">
                <a:solidFill>
                  <a:srgbClr val="986801"/>
                </a:solidFill>
                <a:latin typeface="Menlo" panose="020B0609030804020204" pitchFamily="49" charset="0"/>
              </a:rPr>
              <a:t>trigger_rule</a:t>
            </a:r>
            <a:r>
              <a:rPr lang="en-US" sz="1600">
                <a:solidFill>
                  <a:srgbClr val="383A42"/>
                </a:solidFill>
                <a:latin typeface="Menlo" panose="020B0609030804020204" pitchFamily="49" charset="0"/>
              </a:rPr>
              <a:t>=</a:t>
            </a:r>
            <a:r>
              <a:rPr lang="en-US" sz="1600">
                <a:solidFill>
                  <a:srgbClr val="50A14F"/>
                </a:solidFill>
                <a:latin typeface="Menlo" panose="020B0609030804020204" pitchFamily="49" charset="0"/>
              </a:rPr>
              <a:t>"</a:t>
            </a:r>
            <a:r>
              <a:rPr lang="en-US" sz="1600" err="1">
                <a:solidFill>
                  <a:srgbClr val="50A14F"/>
                </a:solidFill>
                <a:latin typeface="Menlo" panose="020B0609030804020204" pitchFamily="49" charset="0"/>
              </a:rPr>
              <a:t>none_failed</a:t>
            </a:r>
            <a:r>
              <a:rPr lang="en-US" sz="1600">
                <a:solidFill>
                  <a:srgbClr val="50A14F"/>
                </a:solidFill>
                <a:latin typeface="Menlo" panose="020B0609030804020204" pitchFamily="49" charset="0"/>
              </a:rPr>
              <a:t>"</a:t>
            </a:r>
            <a:endParaRPr lang="en-US" sz="1600">
              <a:solidFill>
                <a:srgbClr val="333333"/>
              </a:solidFill>
              <a:latin typeface="Menlo" panose="020B0609030804020204" pitchFamily="49" charset="0"/>
            </a:endParaRPr>
          </a:p>
          <a:p>
            <a:r>
              <a:rPr lang="en-US" sz="1600">
                <a:solidFill>
                  <a:srgbClr val="333333"/>
                </a:solidFill>
                <a:latin typeface="Menlo" panose="020B0609030804020204" pitchFamily="49" charset="0"/>
              </a:rPr>
              <a:t>)</a:t>
            </a:r>
            <a:endParaRPr lang="en-US" sz="1600" b="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774215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12660" y="2707640"/>
            <a:ext cx="4416540" cy="1442720"/>
          </a:xfrm>
        </p:spPr>
        <p:txBody>
          <a:bodyPr/>
          <a:lstStyle/>
          <a:p>
            <a:pPr>
              <a:spcBef>
                <a:spcPts val="0"/>
              </a:spcBef>
            </a:pPr>
            <a:r>
              <a:rPr lang="en-US" sz="5400" b="1">
                <a:latin typeface="Proxima Nova" panose="020B0503030502060204" pitchFamily="34" charset="0"/>
              </a:rPr>
              <a:t>Backfilling</a:t>
            </a:r>
            <a:endParaRPr lang="en-NL" sz="2800">
              <a:latin typeface="Proxima Nova" panose="020B0503030502060204" pitchFamily="34" charset="0"/>
            </a:endParaRPr>
          </a:p>
        </p:txBody>
      </p:sp>
      <p:pic>
        <p:nvPicPr>
          <p:cNvPr id="6" name="Graphic 5" descr="Contract outline">
            <a:extLst>
              <a:ext uri="{FF2B5EF4-FFF2-40B4-BE49-F238E27FC236}">
                <a16:creationId xmlns:a16="http://schemas.microsoft.com/office/drawing/2014/main" id="{1287D5AF-2A82-AE50-D557-7D4A71FC42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73334" y="2235200"/>
            <a:ext cx="2468880" cy="2468880"/>
          </a:xfrm>
          <a:prstGeom prst="rect">
            <a:avLst/>
          </a:prstGeom>
        </p:spPr>
      </p:pic>
      <p:pic>
        <p:nvPicPr>
          <p:cNvPr id="1028" name="Picture 4" descr="Thunderbolt PNG Transparent Images Free Download | Vector Files | Pngtree">
            <a:extLst>
              <a:ext uri="{FF2B5EF4-FFF2-40B4-BE49-F238E27FC236}">
                <a16:creationId xmlns:a16="http://schemas.microsoft.com/office/drawing/2014/main" id="{AB21F29C-3CC0-224C-EDBB-AB98A183574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37417">
            <a:off x="7576773" y="1787725"/>
            <a:ext cx="1456870" cy="14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40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Rechthoek 48">
            <a:extLst>
              <a:ext uri="{FF2B5EF4-FFF2-40B4-BE49-F238E27FC236}">
                <a16:creationId xmlns:a16="http://schemas.microsoft.com/office/drawing/2014/main" id="{4EF8AFA9-3FB8-0B0D-1D68-DD25446F91A7}"/>
              </a:ext>
            </a:extLst>
          </p:cNvPr>
          <p:cNvSpPr/>
          <p:nvPr/>
        </p:nvSpPr>
        <p:spPr>
          <a:xfrm>
            <a:off x="905483" y="1065749"/>
            <a:ext cx="4224077" cy="472650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kern="1200">
                <a:solidFill>
                  <a:schemeClr val="tx1"/>
                </a:solidFill>
                <a:latin typeface="Proxima Nova" panose="020B0503030502060204" pitchFamily="34" charset="0"/>
                <a:ea typeface="+mj-ea"/>
                <a:cs typeface="+mj-cs"/>
              </a:rPr>
              <a:t>What is Apache Airflow?</a:t>
            </a:r>
            <a:endParaRPr lang="en-US" sz="4000" kern="1200">
              <a:solidFill>
                <a:schemeClr val="tx1"/>
              </a:solidFill>
              <a:latin typeface="Proxima Nova" panose="020B0503030502060204" pitchFamily="34" charset="0"/>
              <a:ea typeface="+mj-ea"/>
              <a:cs typeface="+mj-cs"/>
            </a:endParaRPr>
          </a:p>
        </p:txBody>
      </p:sp>
      <p:sp>
        <p:nvSpPr>
          <p:cNvPr id="10" name="TextBox 9">
            <a:extLst>
              <a:ext uri="{FF2B5EF4-FFF2-40B4-BE49-F238E27FC236}">
                <a16:creationId xmlns:a16="http://schemas.microsoft.com/office/drawing/2014/main" id="{09D62550-22C4-F35B-D40C-24A447ED9BEC}"/>
              </a:ext>
            </a:extLst>
          </p:cNvPr>
          <p:cNvSpPr txBox="1"/>
          <p:nvPr/>
        </p:nvSpPr>
        <p:spPr>
          <a:xfrm>
            <a:off x="6265462" y="824824"/>
            <a:ext cx="5597912" cy="5431376"/>
          </a:xfrm>
          <a:prstGeom prst="rect">
            <a:avLst/>
          </a:prstGeom>
        </p:spPr>
        <p:txBody>
          <a:bodyPr vert="horz" lIns="91440" tIns="45720" rIns="91440" bIns="45720" rtlCol="0" anchor="ctr">
            <a:normAutofit/>
          </a:bodyPr>
          <a:lstStyle/>
          <a:p>
            <a:pPr marL="571500" indent="-228600" defTabSz="914400">
              <a:lnSpc>
                <a:spcPct val="90000"/>
              </a:lnSpc>
              <a:spcAft>
                <a:spcPts val="1800"/>
              </a:spcAft>
              <a:buFont typeface="Arial" panose="020B0604020202020204" pitchFamily="34" charset="0"/>
              <a:buChar char="•"/>
            </a:pPr>
            <a:r>
              <a:rPr lang="en-US" sz="2200" b="1"/>
              <a:t>Open-source</a:t>
            </a:r>
            <a:r>
              <a:rPr lang="en-US" sz="2200"/>
              <a:t> platform for creating, </a:t>
            </a:r>
            <a:br>
              <a:rPr lang="en-US" sz="2200"/>
            </a:br>
            <a:r>
              <a:rPr lang="en-US" sz="2200"/>
              <a:t>scheduling and monitoring workflows</a:t>
            </a:r>
          </a:p>
          <a:p>
            <a:pPr marL="571500" indent="-228600" defTabSz="914400">
              <a:lnSpc>
                <a:spcPct val="90000"/>
              </a:lnSpc>
              <a:spcAft>
                <a:spcPts val="1800"/>
              </a:spcAft>
              <a:buFont typeface="Arial" panose="020B0604020202020204" pitchFamily="34" charset="0"/>
              <a:buChar char="•"/>
            </a:pPr>
            <a:r>
              <a:rPr lang="en-US" sz="2200"/>
              <a:t>Started at </a:t>
            </a:r>
            <a:r>
              <a:rPr lang="en-US" sz="2200" err="1"/>
              <a:t>AirBnB</a:t>
            </a:r>
            <a:r>
              <a:rPr lang="en-US" sz="2200"/>
              <a:t> in 2015</a:t>
            </a:r>
          </a:p>
          <a:p>
            <a:pPr marL="571500" indent="-228600" defTabSz="914400">
              <a:lnSpc>
                <a:spcPct val="90000"/>
              </a:lnSpc>
              <a:spcAft>
                <a:spcPts val="1800"/>
              </a:spcAft>
              <a:buFont typeface="Arial" panose="020B0604020202020204" pitchFamily="34" charset="0"/>
              <a:buChar char="•"/>
            </a:pPr>
            <a:r>
              <a:rPr lang="en-US" sz="2200"/>
              <a:t>Now used by 200+ companies (ING, LinkedIn, </a:t>
            </a:r>
            <a:r>
              <a:rPr lang="en-US" sz="2200" err="1"/>
              <a:t>Paypal</a:t>
            </a:r>
            <a:r>
              <a:rPr lang="en-US" sz="2200"/>
              <a:t>, HBO, …)</a:t>
            </a:r>
          </a:p>
          <a:p>
            <a:pPr marL="571500" indent="-228600" defTabSz="914400">
              <a:lnSpc>
                <a:spcPct val="90000"/>
              </a:lnSpc>
              <a:spcAft>
                <a:spcPts val="1800"/>
              </a:spcAft>
              <a:buFont typeface="Arial" panose="020B0604020202020204" pitchFamily="34" charset="0"/>
              <a:buChar char="•"/>
            </a:pPr>
            <a:r>
              <a:rPr lang="en-US" sz="2200"/>
              <a:t>Contributions from 600+ developers</a:t>
            </a:r>
          </a:p>
          <a:p>
            <a:pPr marL="571500" indent="-228600" defTabSz="914400">
              <a:lnSpc>
                <a:spcPct val="90000"/>
              </a:lnSpc>
              <a:spcAft>
                <a:spcPts val="1800"/>
              </a:spcAft>
              <a:buFont typeface="Arial" panose="020B0604020202020204" pitchFamily="34" charset="0"/>
              <a:buChar char="•"/>
            </a:pPr>
            <a:r>
              <a:rPr lang="en-US" sz="2200"/>
              <a:t>Licensed under the Apache License 2.0, for </a:t>
            </a:r>
            <a:r>
              <a:rPr lang="en-US" sz="2200" b="1"/>
              <a:t>free use and distribution.</a:t>
            </a:r>
          </a:p>
        </p:txBody>
      </p: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527198" y="5950696"/>
            <a:ext cx="1448569" cy="460909"/>
          </a:xfrm>
          <a:prstGeom prst="rect">
            <a:avLst/>
          </a:prstGeom>
        </p:spPr>
      </p:pic>
    </p:spTree>
    <p:extLst>
      <p:ext uri="{BB962C8B-B14F-4D97-AF65-F5344CB8AC3E}">
        <p14:creationId xmlns:p14="http://schemas.microsoft.com/office/powerpoint/2010/main" val="1433618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itle 1">
            <a:extLst>
              <a:ext uri="{FF2B5EF4-FFF2-40B4-BE49-F238E27FC236}">
                <a16:creationId xmlns:a16="http://schemas.microsoft.com/office/drawing/2014/main" id="{B33507E2-5371-3851-DC6B-D83BF0EB6E1D}"/>
              </a:ext>
            </a:extLst>
          </p:cNvPr>
          <p:cNvSpPr txBox="1">
            <a:spLocks/>
          </p:cNvSpPr>
          <p:nvPr/>
        </p:nvSpPr>
        <p:spPr>
          <a:xfrm>
            <a:off x="723900" y="544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Proxima Nova" panose="020B0503030502060204" pitchFamily="34" charset="0"/>
              </a:rPr>
              <a:t>Backfilling</a:t>
            </a:r>
          </a:p>
        </p:txBody>
      </p:sp>
      <p:sp>
        <p:nvSpPr>
          <p:cNvPr id="7" name="Content Placeholder 2">
            <a:extLst>
              <a:ext uri="{FF2B5EF4-FFF2-40B4-BE49-F238E27FC236}">
                <a16:creationId xmlns:a16="http://schemas.microsoft.com/office/drawing/2014/main" id="{A934565C-645E-9394-5B92-8C7360C8391A}"/>
              </a:ext>
            </a:extLst>
          </p:cNvPr>
          <p:cNvSpPr txBox="1">
            <a:spLocks/>
          </p:cNvSpPr>
          <p:nvPr/>
        </p:nvSpPr>
        <p:spPr>
          <a:xfrm>
            <a:off x="1178976" y="1920680"/>
            <a:ext cx="10515600" cy="43513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Backfilling is the concept of (re-)running Airflow tasks back in time.</a:t>
            </a:r>
          </a:p>
          <a:p>
            <a:endParaRPr lang="en-US"/>
          </a:p>
          <a:p>
            <a:r>
              <a:rPr lang="en-US"/>
              <a:t>For example:</a:t>
            </a:r>
          </a:p>
          <a:p>
            <a:pPr lvl="1"/>
            <a:r>
              <a:rPr lang="en-US"/>
              <a:t>You created a daily job and want to run it 1 year back.</a:t>
            </a:r>
          </a:p>
          <a:p>
            <a:pPr lvl="1"/>
            <a:r>
              <a:rPr lang="en-US"/>
              <a:t>A task failed due to a missing file. You placed the file manually and now you want to re-run the task.</a:t>
            </a:r>
          </a:p>
          <a:p>
            <a:pPr lvl="1"/>
            <a:r>
              <a:rPr lang="en-US"/>
              <a:t>You changed code in a DAG and want to re-run specific tasks with the changed code.</a:t>
            </a:r>
          </a:p>
        </p:txBody>
      </p:sp>
    </p:spTree>
    <p:extLst>
      <p:ext uri="{BB962C8B-B14F-4D97-AF65-F5344CB8AC3E}">
        <p14:creationId xmlns:p14="http://schemas.microsoft.com/office/powerpoint/2010/main" val="116062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itle 1">
            <a:extLst>
              <a:ext uri="{FF2B5EF4-FFF2-40B4-BE49-F238E27FC236}">
                <a16:creationId xmlns:a16="http://schemas.microsoft.com/office/drawing/2014/main" id="{B33507E2-5371-3851-DC6B-D83BF0EB6E1D}"/>
              </a:ext>
            </a:extLst>
          </p:cNvPr>
          <p:cNvSpPr txBox="1">
            <a:spLocks/>
          </p:cNvSpPr>
          <p:nvPr/>
        </p:nvSpPr>
        <p:spPr>
          <a:xfrm>
            <a:off x="723900" y="544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Proxima Nova" panose="020B0503030502060204" pitchFamily="34" charset="0"/>
              </a:rPr>
              <a:t>Backfilling</a:t>
            </a:r>
          </a:p>
        </p:txBody>
      </p:sp>
      <p:sp>
        <p:nvSpPr>
          <p:cNvPr id="7" name="Content Placeholder 2">
            <a:extLst>
              <a:ext uri="{FF2B5EF4-FFF2-40B4-BE49-F238E27FC236}">
                <a16:creationId xmlns:a16="http://schemas.microsoft.com/office/drawing/2014/main" id="{A934565C-645E-9394-5B92-8C7360C8391A}"/>
              </a:ext>
            </a:extLst>
          </p:cNvPr>
          <p:cNvSpPr txBox="1">
            <a:spLocks/>
          </p:cNvSpPr>
          <p:nvPr/>
        </p:nvSpPr>
        <p:spPr>
          <a:xfrm>
            <a:off x="1125636" y="1669220"/>
            <a:ext cx="10515600" cy="43513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Proxima Nova" panose="020B0503030502060204" pitchFamily="34" charset="0"/>
              </a:rPr>
              <a:t>As mentioned before: Airflow doesn’t like to re-run task before the </a:t>
            </a:r>
            <a:r>
              <a:rPr lang="en-US" sz="2400" err="1">
                <a:latin typeface="Consolas" panose="020B0609020204030204" pitchFamily="49" charset="0"/>
              </a:rPr>
              <a:t>start_date</a:t>
            </a:r>
            <a:r>
              <a:rPr lang="en-US" sz="2400">
                <a:latin typeface="Proxima Nova" panose="020B0503030502060204" pitchFamily="34" charset="0"/>
              </a:rPr>
              <a:t>.</a:t>
            </a:r>
          </a:p>
          <a:p>
            <a:endParaRPr lang="en-US" sz="2400">
              <a:latin typeface="Proxima Nova" panose="020B0503030502060204" pitchFamily="34" charset="0"/>
            </a:endParaRPr>
          </a:p>
          <a:p>
            <a:r>
              <a:rPr lang="en-US" sz="2400">
                <a:latin typeface="Proxima Nova" panose="020B0503030502060204" pitchFamily="34" charset="0"/>
              </a:rPr>
              <a:t>Backfilling is possible via:</a:t>
            </a:r>
          </a:p>
          <a:p>
            <a:pPr marL="971550" lvl="1" indent="-514350">
              <a:buAutoNum type="arabicPeriod"/>
            </a:pPr>
            <a:r>
              <a:rPr lang="en-US" sz="2000">
                <a:latin typeface="Proxima Nova" panose="020B0503030502060204" pitchFamily="34" charset="0"/>
              </a:rPr>
              <a:t>Run </a:t>
            </a:r>
            <a:r>
              <a:rPr lang="en-US" sz="2000" b="1">
                <a:latin typeface="Consolas" panose="020B0609020204030204" pitchFamily="49" charset="0"/>
              </a:rPr>
              <a:t>docker compose </a:t>
            </a:r>
            <a:r>
              <a:rPr lang="en-US" sz="2000" b="1" err="1">
                <a:latin typeface="Consolas" panose="020B0609020204030204" pitchFamily="49" charset="0"/>
              </a:rPr>
              <a:t>ps</a:t>
            </a:r>
            <a:r>
              <a:rPr lang="en-US" sz="2000" b="1">
                <a:latin typeface="Consolas" panose="020B0609020204030204" pitchFamily="49" charset="0"/>
              </a:rPr>
              <a:t> </a:t>
            </a:r>
            <a:r>
              <a:rPr lang="en-US" sz="2000">
                <a:latin typeface="Proxima Nova" panose="020B0503030502060204" pitchFamily="34" charset="0"/>
              </a:rPr>
              <a:t>and find the name of the scheduler</a:t>
            </a:r>
          </a:p>
          <a:p>
            <a:pPr marL="971550" lvl="1" indent="-514350">
              <a:buAutoNum type="arabicPeriod"/>
            </a:pPr>
            <a:r>
              <a:rPr lang="en-US" sz="2000">
                <a:latin typeface="Proxima Nova" panose="020B0503030502060204" pitchFamily="34" charset="0"/>
              </a:rPr>
              <a:t>Get into the scheduler via: 	</a:t>
            </a:r>
          </a:p>
          <a:p>
            <a:pPr marL="457200" lvl="1" indent="0">
              <a:buNone/>
            </a:pPr>
            <a:r>
              <a:rPr lang="en-US" sz="2000">
                <a:latin typeface="Proxima Nova" panose="020B0503030502060204" pitchFamily="34" charset="0"/>
              </a:rPr>
              <a:t>	</a:t>
            </a:r>
            <a:r>
              <a:rPr lang="en-US" sz="2000" b="1">
                <a:latin typeface="Consolas" panose="020B0609020204030204" pitchFamily="49" charset="0"/>
              </a:rPr>
              <a:t>docker exec -it &lt;scheduler name&gt; /bin/bash</a:t>
            </a:r>
          </a:p>
          <a:p>
            <a:pPr marL="457200" lvl="1" indent="0">
              <a:buNone/>
            </a:pPr>
            <a:r>
              <a:rPr lang="en-US" sz="2000">
                <a:latin typeface="Proxima Nova" panose="020B0503030502060204" pitchFamily="34" charset="0"/>
              </a:rPr>
              <a:t>3. Run:</a:t>
            </a:r>
          </a:p>
          <a:p>
            <a:pPr marL="457200" lvl="1" indent="0">
              <a:buNone/>
            </a:pPr>
            <a:r>
              <a:rPr lang="en-US" sz="2000" b="1">
                <a:latin typeface="Consolas" panose="020B0609020204030204" pitchFamily="49" charset="0"/>
              </a:rPr>
              <a:t>   airflow </a:t>
            </a:r>
            <a:r>
              <a:rPr lang="en-US" sz="2000" b="1" err="1">
                <a:latin typeface="Consolas" panose="020B0609020204030204" pitchFamily="49" charset="0"/>
              </a:rPr>
              <a:t>dags</a:t>
            </a:r>
            <a:r>
              <a:rPr lang="en-US" sz="2000" b="1">
                <a:latin typeface="Consolas" panose="020B0609020204030204" pitchFamily="49" charset="0"/>
              </a:rPr>
              <a:t> backfill -s 2023-04-01 -e 2023-04-30 &lt;</a:t>
            </a:r>
            <a:r>
              <a:rPr lang="en-US" sz="2000" b="1" err="1">
                <a:latin typeface="Consolas" panose="020B0609020204030204" pitchFamily="49" charset="0"/>
              </a:rPr>
              <a:t>dag_name</a:t>
            </a:r>
            <a:r>
              <a:rPr lang="en-US" sz="2000" b="1">
                <a:latin typeface="Consolas" panose="020B0609020204030204" pitchFamily="49" charset="0"/>
              </a:rPr>
              <a:t>&gt;</a:t>
            </a:r>
          </a:p>
          <a:p>
            <a:endParaRPr lang="en-US" sz="2400">
              <a:latin typeface="Proxima Nova" panose="020B0503030502060204" pitchFamily="34" charset="0"/>
            </a:endParaRPr>
          </a:p>
        </p:txBody>
      </p:sp>
    </p:spTree>
    <p:extLst>
      <p:ext uri="{BB962C8B-B14F-4D97-AF65-F5344CB8AC3E}">
        <p14:creationId xmlns:p14="http://schemas.microsoft.com/office/powerpoint/2010/main" val="2003239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itle 1">
            <a:extLst>
              <a:ext uri="{FF2B5EF4-FFF2-40B4-BE49-F238E27FC236}">
                <a16:creationId xmlns:a16="http://schemas.microsoft.com/office/drawing/2014/main" id="{B33507E2-5371-3851-DC6B-D83BF0EB6E1D}"/>
              </a:ext>
            </a:extLst>
          </p:cNvPr>
          <p:cNvSpPr txBox="1">
            <a:spLocks/>
          </p:cNvSpPr>
          <p:nvPr/>
        </p:nvSpPr>
        <p:spPr>
          <a:xfrm>
            <a:off x="723900" y="544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Proxima Nova" panose="020B0503030502060204" pitchFamily="34" charset="0"/>
              </a:rPr>
              <a:t>Clear Tasks</a:t>
            </a:r>
          </a:p>
        </p:txBody>
      </p:sp>
      <p:sp>
        <p:nvSpPr>
          <p:cNvPr id="7" name="Content Placeholder 2">
            <a:extLst>
              <a:ext uri="{FF2B5EF4-FFF2-40B4-BE49-F238E27FC236}">
                <a16:creationId xmlns:a16="http://schemas.microsoft.com/office/drawing/2014/main" id="{A934565C-645E-9394-5B92-8C7360C8391A}"/>
              </a:ext>
            </a:extLst>
          </p:cNvPr>
          <p:cNvSpPr txBox="1">
            <a:spLocks/>
          </p:cNvSpPr>
          <p:nvPr/>
        </p:nvSpPr>
        <p:spPr>
          <a:xfrm>
            <a:off x="1216640" y="4150839"/>
            <a:ext cx="10515600" cy="204344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You can clear one or many task depending on selection criteria.</a:t>
            </a:r>
          </a:p>
          <a:p>
            <a:pPr lvl="1">
              <a:buFont typeface="Wingdings" panose="05000000000000000000" pitchFamily="2" charset="2"/>
              <a:buChar char="§"/>
            </a:pPr>
            <a:r>
              <a:rPr lang="en-US" sz="1800"/>
              <a:t>Only the ones that failed</a:t>
            </a:r>
          </a:p>
          <a:p>
            <a:pPr lvl="1">
              <a:buFont typeface="Wingdings" panose="05000000000000000000" pitchFamily="2" charset="2"/>
              <a:buChar char="§"/>
            </a:pPr>
            <a:r>
              <a:rPr lang="en-US" sz="1800"/>
              <a:t>Task in the Future</a:t>
            </a:r>
          </a:p>
          <a:p>
            <a:pPr lvl="1">
              <a:buFont typeface="Wingdings" panose="05000000000000000000" pitchFamily="2" charset="2"/>
              <a:buChar char="§"/>
            </a:pPr>
            <a:r>
              <a:rPr lang="en-US" sz="1800"/>
              <a:t>Upstream Downstream</a:t>
            </a:r>
          </a:p>
          <a:p>
            <a:pPr lvl="1">
              <a:buFont typeface="Wingdings" panose="05000000000000000000" pitchFamily="2" charset="2"/>
              <a:buChar char="§"/>
            </a:pPr>
            <a:r>
              <a:rPr lang="en-US" sz="1800"/>
              <a:t>All</a:t>
            </a:r>
          </a:p>
          <a:p>
            <a:r>
              <a:rPr lang="en-US" sz="2000"/>
              <a:t>Airflow will rerun those tasks</a:t>
            </a:r>
          </a:p>
          <a:p>
            <a:endParaRPr lang="en-US" sz="2000"/>
          </a:p>
          <a:p>
            <a:pPr marL="457200" lvl="1" indent="0">
              <a:buNone/>
            </a:pPr>
            <a:endParaRPr lang="en-US" sz="1800"/>
          </a:p>
        </p:txBody>
      </p:sp>
      <p:pic>
        <p:nvPicPr>
          <p:cNvPr id="2" name="Picture 1">
            <a:extLst>
              <a:ext uri="{FF2B5EF4-FFF2-40B4-BE49-F238E27FC236}">
                <a16:creationId xmlns:a16="http://schemas.microsoft.com/office/drawing/2014/main" id="{DC9F973B-4D7E-AD6E-C223-7BB4C9B788A4}"/>
              </a:ext>
            </a:extLst>
          </p:cNvPr>
          <p:cNvPicPr>
            <a:picLocks noChangeAspect="1"/>
          </p:cNvPicPr>
          <p:nvPr/>
        </p:nvPicPr>
        <p:blipFill rotWithShape="1">
          <a:blip r:embed="rId3">
            <a:extLst>
              <a:ext uri="{28A0092B-C50C-407E-A947-70E740481C1C}">
                <a14:useLocalDpi xmlns:a14="http://schemas.microsoft.com/office/drawing/2010/main"/>
              </a:ext>
            </a:extLst>
          </a:blip>
          <a:srcRect l="53788"/>
          <a:stretch/>
        </p:blipFill>
        <p:spPr>
          <a:xfrm>
            <a:off x="1386840" y="1685438"/>
            <a:ext cx="2766060" cy="1987687"/>
          </a:xfrm>
          <a:prstGeom prst="rect">
            <a:avLst/>
          </a:prstGeom>
        </p:spPr>
      </p:pic>
      <p:pic>
        <p:nvPicPr>
          <p:cNvPr id="3" name="Picture 2">
            <a:extLst>
              <a:ext uri="{FF2B5EF4-FFF2-40B4-BE49-F238E27FC236}">
                <a16:creationId xmlns:a16="http://schemas.microsoft.com/office/drawing/2014/main" id="{84016846-6533-07A3-6001-7C8CE86F2AA0}"/>
              </a:ext>
            </a:extLst>
          </p:cNvPr>
          <p:cNvPicPr>
            <a:picLocks noChangeAspect="1"/>
          </p:cNvPicPr>
          <p:nvPr/>
        </p:nvPicPr>
        <p:blipFill rotWithShape="1">
          <a:blip r:embed="rId4"/>
          <a:srcRect l="71322"/>
          <a:stretch/>
        </p:blipFill>
        <p:spPr>
          <a:xfrm>
            <a:off x="8884248" y="1555113"/>
            <a:ext cx="1745267" cy="1987687"/>
          </a:xfrm>
          <a:prstGeom prst="rect">
            <a:avLst/>
          </a:prstGeom>
        </p:spPr>
      </p:pic>
      <p:pic>
        <p:nvPicPr>
          <p:cNvPr id="6" name="Picture 5">
            <a:extLst>
              <a:ext uri="{FF2B5EF4-FFF2-40B4-BE49-F238E27FC236}">
                <a16:creationId xmlns:a16="http://schemas.microsoft.com/office/drawing/2014/main" id="{AD17C0ED-0EF5-CD60-03C5-76779779235D}"/>
              </a:ext>
            </a:extLst>
          </p:cNvPr>
          <p:cNvPicPr>
            <a:picLocks noChangeAspect="1"/>
          </p:cNvPicPr>
          <p:nvPr/>
        </p:nvPicPr>
        <p:blipFill>
          <a:blip r:embed="rId5"/>
          <a:stretch>
            <a:fillRect/>
          </a:stretch>
        </p:blipFill>
        <p:spPr>
          <a:xfrm>
            <a:off x="5218430" y="1916576"/>
            <a:ext cx="2094233" cy="1398965"/>
          </a:xfrm>
          <a:prstGeom prst="rect">
            <a:avLst/>
          </a:prstGeom>
        </p:spPr>
      </p:pic>
    </p:spTree>
    <p:extLst>
      <p:ext uri="{BB962C8B-B14F-4D97-AF65-F5344CB8AC3E}">
        <p14:creationId xmlns:p14="http://schemas.microsoft.com/office/powerpoint/2010/main" val="2554397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822B2-D516-8F37-93E4-F6BF04140EC2}"/>
              </a:ext>
            </a:extLst>
          </p:cNvPr>
          <p:cNvPicPr/>
          <p:nvPr/>
        </p:nvPicPr>
        <p:blipFill>
          <a:blip r:embed="rId2">
            <a:clrChange>
              <a:clrFrom>
                <a:srgbClr val="FFFFFF"/>
              </a:clrFrom>
              <a:clrTo>
                <a:srgbClr val="FFFFFF">
                  <a:alpha val="0"/>
                </a:srgbClr>
              </a:clrTo>
            </a:clrChange>
          </a:blip>
          <a:stretch>
            <a:fillRect/>
          </a:stretch>
        </p:blipFill>
        <p:spPr>
          <a:xfrm>
            <a:off x="10629515" y="6091636"/>
            <a:ext cx="1235380" cy="393076"/>
          </a:xfrm>
          <a:prstGeom prst="rect">
            <a:avLst/>
          </a:prstGeom>
        </p:spPr>
      </p:pic>
      <p:sp>
        <p:nvSpPr>
          <p:cNvPr id="5" name="Title 1">
            <a:extLst>
              <a:ext uri="{FF2B5EF4-FFF2-40B4-BE49-F238E27FC236}">
                <a16:creationId xmlns:a16="http://schemas.microsoft.com/office/drawing/2014/main" id="{6F92AA03-0D40-5303-B574-6D57DA07D3BC}"/>
              </a:ext>
            </a:extLst>
          </p:cNvPr>
          <p:cNvSpPr txBox="1">
            <a:spLocks/>
          </p:cNvSpPr>
          <p:nvPr/>
        </p:nvSpPr>
        <p:spPr>
          <a:xfrm>
            <a:off x="838200" y="591013"/>
            <a:ext cx="10515600" cy="717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latin typeface="Proxima Nova" panose="020B0503030502060204" pitchFamily="34" charset="0"/>
            </a:endParaRPr>
          </a:p>
        </p:txBody>
      </p:sp>
      <p:sp>
        <p:nvSpPr>
          <p:cNvPr id="11" name="Rectangle 10">
            <a:extLst>
              <a:ext uri="{FF2B5EF4-FFF2-40B4-BE49-F238E27FC236}">
                <a16:creationId xmlns:a16="http://schemas.microsoft.com/office/drawing/2014/main" id="{38D17243-6CB7-FB4C-0894-5F25630DE69C}"/>
              </a:ext>
            </a:extLst>
          </p:cNvPr>
          <p:cNvSpPr/>
          <p:nvPr/>
        </p:nvSpPr>
        <p:spPr>
          <a:xfrm>
            <a:off x="0" y="0"/>
            <a:ext cx="144780" cy="6858000"/>
          </a:xfrm>
          <a:prstGeom prst="rect">
            <a:avLst/>
          </a:prstGeom>
          <a:solidFill>
            <a:srgbClr val="6A1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itle 1">
            <a:extLst>
              <a:ext uri="{FF2B5EF4-FFF2-40B4-BE49-F238E27FC236}">
                <a16:creationId xmlns:a16="http://schemas.microsoft.com/office/drawing/2014/main" id="{B33507E2-5371-3851-DC6B-D83BF0EB6E1D}"/>
              </a:ext>
            </a:extLst>
          </p:cNvPr>
          <p:cNvSpPr txBox="1">
            <a:spLocks/>
          </p:cNvSpPr>
          <p:nvPr/>
        </p:nvSpPr>
        <p:spPr>
          <a:xfrm>
            <a:off x="731605" y="5402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Proxima Nova" panose="020B0503030502060204" pitchFamily="34" charset="0"/>
              </a:rPr>
              <a:t>Designing tasks for backfilling</a:t>
            </a:r>
          </a:p>
        </p:txBody>
      </p:sp>
      <p:sp>
        <p:nvSpPr>
          <p:cNvPr id="2" name="Content Placeholder 2">
            <a:extLst>
              <a:ext uri="{FF2B5EF4-FFF2-40B4-BE49-F238E27FC236}">
                <a16:creationId xmlns:a16="http://schemas.microsoft.com/office/drawing/2014/main" id="{D315A0BA-A952-6A5F-92A0-58E630BB7283}"/>
              </a:ext>
            </a:extLst>
          </p:cNvPr>
          <p:cNvSpPr txBox="1">
            <a:spLocks/>
          </p:cNvSpPr>
          <p:nvPr/>
        </p:nvSpPr>
        <p:spPr>
          <a:xfrm>
            <a:off x="971918" y="1817462"/>
            <a:ext cx="9475101" cy="466725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a:latin typeface="Proxima Nova" panose="020B0503030502060204" pitchFamily="34" charset="0"/>
              </a:rPr>
              <a:t>Tasks should be atomic and idempotent</a:t>
            </a:r>
          </a:p>
          <a:p>
            <a:pPr lvl="1">
              <a:lnSpc>
                <a:spcPct val="110000"/>
              </a:lnSpc>
            </a:pPr>
            <a:endParaRPr lang="en-US" sz="2000">
              <a:latin typeface="Proxima Nova" panose="020B0503030502060204" pitchFamily="34" charset="0"/>
            </a:endParaRPr>
          </a:p>
          <a:p>
            <a:pPr>
              <a:lnSpc>
                <a:spcPct val="110000"/>
              </a:lnSpc>
            </a:pPr>
            <a:r>
              <a:rPr lang="en-US" sz="2400">
                <a:latin typeface="Proxima Nova" panose="020B0503030502060204" pitchFamily="34" charset="0"/>
              </a:rPr>
              <a:t>Atomic</a:t>
            </a:r>
          </a:p>
          <a:p>
            <a:pPr lvl="1">
              <a:lnSpc>
                <a:spcPct val="110000"/>
              </a:lnSpc>
            </a:pPr>
            <a:r>
              <a:rPr lang="en-US" sz="2000">
                <a:latin typeface="Proxima Nova" panose="020B0503030502060204" pitchFamily="34" charset="0"/>
              </a:rPr>
              <a:t>Tasks either succeed fully or not at all (no partial result)</a:t>
            </a:r>
          </a:p>
          <a:p>
            <a:pPr lvl="1">
              <a:lnSpc>
                <a:spcPct val="110000"/>
              </a:lnSpc>
            </a:pPr>
            <a:endParaRPr lang="en-US" sz="2000">
              <a:latin typeface="Proxima Nova" panose="020B0503030502060204" pitchFamily="34" charset="0"/>
            </a:endParaRPr>
          </a:p>
          <a:p>
            <a:pPr>
              <a:lnSpc>
                <a:spcPct val="110000"/>
              </a:lnSpc>
            </a:pPr>
            <a:r>
              <a:rPr lang="en-US" sz="2400">
                <a:latin typeface="Proxima Nova" panose="020B0503030502060204" pitchFamily="34" charset="0"/>
              </a:rPr>
              <a:t>Idempotent</a:t>
            </a:r>
          </a:p>
          <a:p>
            <a:pPr lvl="1">
              <a:lnSpc>
                <a:spcPct val="110000"/>
              </a:lnSpc>
            </a:pPr>
            <a:r>
              <a:rPr lang="en-US" sz="2000">
                <a:latin typeface="Proxima Nova" panose="020B0503030502060204" pitchFamily="34" charset="0"/>
              </a:rPr>
              <a:t>Re-running a task gives the same result</a:t>
            </a:r>
          </a:p>
          <a:p>
            <a:pPr lvl="1">
              <a:lnSpc>
                <a:spcPct val="110000"/>
              </a:lnSpc>
            </a:pPr>
            <a:r>
              <a:rPr lang="en-US" sz="2000">
                <a:latin typeface="Proxima Nova" panose="020B0503030502060204" pitchFamily="34" charset="0"/>
              </a:rPr>
              <a:t>(Assuming other circumstances have not changed)</a:t>
            </a:r>
          </a:p>
        </p:txBody>
      </p:sp>
    </p:spTree>
    <p:extLst>
      <p:ext uri="{BB962C8B-B14F-4D97-AF65-F5344CB8AC3E}">
        <p14:creationId xmlns:p14="http://schemas.microsoft.com/office/powerpoint/2010/main" val="317243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D8E6E0-05AB-E72C-6F0C-145B4F07C29A}"/>
              </a:ext>
            </a:extLst>
          </p:cNvPr>
          <p:cNvSpPr>
            <a:spLocks noGrp="1"/>
          </p:cNvSpPr>
          <p:nvPr>
            <p:ph sz="quarter" idx="22"/>
          </p:nvPr>
        </p:nvSpPr>
        <p:spPr>
          <a:xfrm>
            <a:off x="612660" y="2707640"/>
            <a:ext cx="4416540" cy="1442720"/>
          </a:xfrm>
        </p:spPr>
        <p:txBody>
          <a:bodyPr/>
          <a:lstStyle/>
          <a:p>
            <a:pPr>
              <a:spcBef>
                <a:spcPts val="0"/>
              </a:spcBef>
            </a:pPr>
            <a:r>
              <a:rPr lang="en-US" sz="5400" b="1">
                <a:latin typeface="Proxima Nova" panose="020B0503030502060204" pitchFamily="34" charset="0"/>
              </a:rPr>
              <a:t>Dataset</a:t>
            </a:r>
          </a:p>
          <a:p>
            <a:pPr>
              <a:spcBef>
                <a:spcPts val="0"/>
              </a:spcBef>
            </a:pPr>
            <a:r>
              <a:rPr lang="en-US" sz="2800">
                <a:latin typeface="Proxima Nova" panose="020B0503030502060204" pitchFamily="34" charset="0"/>
              </a:rPr>
              <a:t>Data-aware DAG triggers</a:t>
            </a:r>
            <a:endParaRPr lang="en-NL" sz="2800">
              <a:latin typeface="Proxima Nova" panose="020B0503030502060204" pitchFamily="34" charset="0"/>
            </a:endParaRPr>
          </a:p>
        </p:txBody>
      </p:sp>
      <p:pic>
        <p:nvPicPr>
          <p:cNvPr id="6" name="Graphic 5" descr="Contract outline">
            <a:extLst>
              <a:ext uri="{FF2B5EF4-FFF2-40B4-BE49-F238E27FC236}">
                <a16:creationId xmlns:a16="http://schemas.microsoft.com/office/drawing/2014/main" id="{1287D5AF-2A82-AE50-D557-7D4A71FC42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73334" y="2235200"/>
            <a:ext cx="2468880" cy="2468880"/>
          </a:xfrm>
          <a:prstGeom prst="rect">
            <a:avLst/>
          </a:prstGeom>
        </p:spPr>
      </p:pic>
      <p:pic>
        <p:nvPicPr>
          <p:cNvPr id="1028" name="Picture 4" descr="Thunderbolt PNG Transparent Images Free Download | Vector Files | Pngtree">
            <a:extLst>
              <a:ext uri="{FF2B5EF4-FFF2-40B4-BE49-F238E27FC236}">
                <a16:creationId xmlns:a16="http://schemas.microsoft.com/office/drawing/2014/main" id="{AB21F29C-3CC0-224C-EDBB-AB98A183574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37417">
            <a:off x="7576773" y="1787725"/>
            <a:ext cx="1456870" cy="14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1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723467"/>
            <a:ext cx="7959230" cy="1138773"/>
          </a:xfrm>
          <a:prstGeom prst="rect">
            <a:avLst/>
          </a:prstGeom>
        </p:spPr>
        <p:txBody>
          <a:bodyPr wrap="none">
            <a:spAutoFit/>
          </a:bodyPr>
          <a:lstStyle/>
          <a:p>
            <a:pPr algn="l"/>
            <a:r>
              <a:rPr lang="en-US" sz="3600" b="1">
                <a:solidFill>
                  <a:schemeClr val="tx1">
                    <a:lumMod val="85000"/>
                    <a:lumOff val="15000"/>
                  </a:schemeClr>
                </a:solidFill>
                <a:latin typeface="Proxima Nova" panose="020B0503030502060204" pitchFamily="34" charset="0"/>
              </a:rPr>
              <a:t>Some DAG’s are really </a:t>
            </a:r>
            <a:r>
              <a:rPr lang="en-US" sz="3600" b="1" err="1">
                <a:solidFill>
                  <a:schemeClr val="tx1">
                    <a:lumMod val="85000"/>
                    <a:lumOff val="15000"/>
                  </a:schemeClr>
                </a:solidFill>
                <a:latin typeface="Proxima Nova" panose="020B0503030502060204" pitchFamily="34" charset="0"/>
              </a:rPr>
              <a:t>loooooooong</a:t>
            </a:r>
            <a:r>
              <a:rPr lang="en-US" sz="3600" b="1">
                <a:solidFill>
                  <a:schemeClr val="tx1">
                    <a:lumMod val="85000"/>
                    <a:lumOff val="15000"/>
                  </a:schemeClr>
                </a:solidFill>
                <a:latin typeface="Proxima Nova" panose="020B0503030502060204" pitchFamily="34" charset="0"/>
              </a:rPr>
              <a:t>?</a:t>
            </a:r>
          </a:p>
          <a:p>
            <a:pPr algn="l"/>
            <a:r>
              <a:rPr lang="en-US" sz="3200">
                <a:solidFill>
                  <a:schemeClr val="tx1">
                    <a:lumMod val="85000"/>
                    <a:lumOff val="15000"/>
                  </a:schemeClr>
                </a:solidFill>
                <a:latin typeface="Proxima Nova" panose="020B0503030502060204" pitchFamily="34" charset="0"/>
              </a:rPr>
              <a:t>Can we do something better?</a:t>
            </a:r>
          </a:p>
        </p:txBody>
      </p:sp>
      <p:sp>
        <p:nvSpPr>
          <p:cNvPr id="22" name="TextBox 21">
            <a:extLst>
              <a:ext uri="{FF2B5EF4-FFF2-40B4-BE49-F238E27FC236}">
                <a16:creationId xmlns:a16="http://schemas.microsoft.com/office/drawing/2014/main" id="{8CDF23C1-A99B-717B-F9F6-B83F29F02EF6}"/>
              </a:ext>
            </a:extLst>
          </p:cNvPr>
          <p:cNvSpPr txBox="1"/>
          <p:nvPr/>
        </p:nvSpPr>
        <p:spPr>
          <a:xfrm>
            <a:off x="822127" y="2255447"/>
            <a:ext cx="5828055" cy="78483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a:solidFill>
                  <a:srgbClr val="5A5A5A"/>
                </a:solidFill>
                <a:latin typeface="Proxima Nova" panose="020B0503030502060204" pitchFamily="34" charset="0"/>
              </a:rPr>
              <a:t>Maybe we can break them in smaller chunks</a:t>
            </a:r>
          </a:p>
          <a:p>
            <a:pPr>
              <a:spcAft>
                <a:spcPts val="600"/>
              </a:spcAft>
            </a:pPr>
            <a:endParaRPr lang="en-NL" sz="2000">
              <a:latin typeface="Proxima Nova" panose="020B0503030502060204" pitchFamily="34" charset="0"/>
            </a:endParaRPr>
          </a:p>
        </p:txBody>
      </p:sp>
      <p:pic>
        <p:nvPicPr>
          <p:cNvPr id="5" name="Picture 4" descr="A picture containing text, screenshot, diagram, design&#10;&#10;Description automatically generated">
            <a:extLst>
              <a:ext uri="{FF2B5EF4-FFF2-40B4-BE49-F238E27FC236}">
                <a16:creationId xmlns:a16="http://schemas.microsoft.com/office/drawing/2014/main" id="{48E1ED32-8B80-11FE-55AC-D1FF09CC3E6C}"/>
              </a:ext>
            </a:extLst>
          </p:cNvPr>
          <p:cNvPicPr>
            <a:picLocks noChangeAspect="1"/>
          </p:cNvPicPr>
          <p:nvPr/>
        </p:nvPicPr>
        <p:blipFill>
          <a:blip r:embed="rId3"/>
          <a:stretch>
            <a:fillRect/>
          </a:stretch>
        </p:blipFill>
        <p:spPr>
          <a:xfrm>
            <a:off x="8935687" y="625790"/>
            <a:ext cx="3088224" cy="6016270"/>
          </a:xfrm>
          <a:prstGeom prst="rect">
            <a:avLst/>
          </a:prstGeom>
        </p:spPr>
      </p:pic>
      <p:sp>
        <p:nvSpPr>
          <p:cNvPr id="6" name="Rectangle 5">
            <a:extLst>
              <a:ext uri="{FF2B5EF4-FFF2-40B4-BE49-F238E27FC236}">
                <a16:creationId xmlns:a16="http://schemas.microsoft.com/office/drawing/2014/main" id="{AA91B2E4-4F80-0B4C-13D2-CACB89D6E5C2}"/>
              </a:ext>
            </a:extLst>
          </p:cNvPr>
          <p:cNvSpPr/>
          <p:nvPr/>
        </p:nvSpPr>
        <p:spPr>
          <a:xfrm>
            <a:off x="9310255" y="723467"/>
            <a:ext cx="2881745" cy="3557588"/>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2FBB043A-ECD1-BE91-8056-0E643DE4996E}"/>
              </a:ext>
            </a:extLst>
          </p:cNvPr>
          <p:cNvSpPr/>
          <p:nvPr/>
        </p:nvSpPr>
        <p:spPr>
          <a:xfrm>
            <a:off x="9975273" y="4281055"/>
            <a:ext cx="2216727" cy="176645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25BAC7-C479-4906-B4EC-C3F22DAFECE9}"/>
              </a:ext>
            </a:extLst>
          </p:cNvPr>
          <p:cNvSpPr/>
          <p:nvPr/>
        </p:nvSpPr>
        <p:spPr>
          <a:xfrm>
            <a:off x="9975272" y="6049532"/>
            <a:ext cx="2216727" cy="223527"/>
          </a:xfrm>
          <a:prstGeom prst="rect">
            <a:avLst/>
          </a:prstGeom>
          <a:solidFill>
            <a:schemeClr val="bg2">
              <a:lumMod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B884D8F1-870F-ED2A-67D1-AD5FCAED9FCA}"/>
              </a:ext>
            </a:extLst>
          </p:cNvPr>
          <p:cNvSpPr/>
          <p:nvPr/>
        </p:nvSpPr>
        <p:spPr>
          <a:xfrm>
            <a:off x="10792691" y="6273059"/>
            <a:ext cx="1399310" cy="277091"/>
          </a:xfrm>
          <a:prstGeom prst="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89F4EE44-E43E-AAB6-04D1-8BC46A0A3904}"/>
              </a:ext>
            </a:extLst>
          </p:cNvPr>
          <p:cNvSpPr txBox="1"/>
          <p:nvPr/>
        </p:nvSpPr>
        <p:spPr>
          <a:xfrm>
            <a:off x="8079101" y="2109846"/>
            <a:ext cx="1516937" cy="400110"/>
          </a:xfrm>
          <a:prstGeom prst="rect">
            <a:avLst/>
          </a:prstGeom>
          <a:noFill/>
        </p:spPr>
        <p:txBody>
          <a:bodyPr wrap="square">
            <a:spAutoFit/>
          </a:bodyPr>
          <a:lstStyle/>
          <a:p>
            <a:pPr>
              <a:spcAft>
                <a:spcPts val="600"/>
              </a:spcAft>
            </a:pPr>
            <a:r>
              <a:rPr lang="en-US" sz="2000">
                <a:solidFill>
                  <a:srgbClr val="5A5A5A"/>
                </a:solidFill>
                <a:latin typeface="Proxima Nova" panose="020B0503030502060204" pitchFamily="34" charset="0"/>
              </a:rPr>
              <a:t>Dag 1</a:t>
            </a:r>
          </a:p>
        </p:txBody>
      </p:sp>
      <p:sp>
        <p:nvSpPr>
          <p:cNvPr id="11" name="TextBox 10">
            <a:extLst>
              <a:ext uri="{FF2B5EF4-FFF2-40B4-BE49-F238E27FC236}">
                <a16:creationId xmlns:a16="http://schemas.microsoft.com/office/drawing/2014/main" id="{205AAF33-2790-1DF4-55C7-C20F905F7F4A}"/>
              </a:ext>
            </a:extLst>
          </p:cNvPr>
          <p:cNvSpPr txBox="1"/>
          <p:nvPr/>
        </p:nvSpPr>
        <p:spPr>
          <a:xfrm>
            <a:off x="8079101" y="4861392"/>
            <a:ext cx="1516937" cy="400110"/>
          </a:xfrm>
          <a:prstGeom prst="rect">
            <a:avLst/>
          </a:prstGeom>
          <a:noFill/>
        </p:spPr>
        <p:txBody>
          <a:bodyPr wrap="square">
            <a:spAutoFit/>
          </a:bodyPr>
          <a:lstStyle/>
          <a:p>
            <a:pPr>
              <a:spcAft>
                <a:spcPts val="600"/>
              </a:spcAft>
            </a:pPr>
            <a:r>
              <a:rPr lang="en-US" sz="2000">
                <a:solidFill>
                  <a:srgbClr val="5A5A5A"/>
                </a:solidFill>
                <a:latin typeface="Proxima Nova" panose="020B0503030502060204" pitchFamily="34" charset="0"/>
              </a:rPr>
              <a:t>Dag 2</a:t>
            </a:r>
          </a:p>
        </p:txBody>
      </p:sp>
      <p:sp>
        <p:nvSpPr>
          <p:cNvPr id="12" name="TextBox 11">
            <a:extLst>
              <a:ext uri="{FF2B5EF4-FFF2-40B4-BE49-F238E27FC236}">
                <a16:creationId xmlns:a16="http://schemas.microsoft.com/office/drawing/2014/main" id="{696A670E-3D3B-7BCA-5671-B93FA5989E6E}"/>
              </a:ext>
            </a:extLst>
          </p:cNvPr>
          <p:cNvSpPr txBox="1"/>
          <p:nvPr/>
        </p:nvSpPr>
        <p:spPr>
          <a:xfrm>
            <a:off x="8079101" y="5883578"/>
            <a:ext cx="1516937" cy="400110"/>
          </a:xfrm>
          <a:prstGeom prst="rect">
            <a:avLst/>
          </a:prstGeom>
          <a:noFill/>
        </p:spPr>
        <p:txBody>
          <a:bodyPr wrap="square">
            <a:spAutoFit/>
          </a:bodyPr>
          <a:lstStyle/>
          <a:p>
            <a:pPr>
              <a:spcAft>
                <a:spcPts val="600"/>
              </a:spcAft>
            </a:pPr>
            <a:r>
              <a:rPr lang="en-US" sz="2000">
                <a:solidFill>
                  <a:srgbClr val="5A5A5A"/>
                </a:solidFill>
                <a:latin typeface="Proxima Nova" panose="020B0503030502060204" pitchFamily="34" charset="0"/>
              </a:rPr>
              <a:t>Dag 3</a:t>
            </a:r>
          </a:p>
        </p:txBody>
      </p:sp>
      <p:sp>
        <p:nvSpPr>
          <p:cNvPr id="17" name="TextBox 16">
            <a:extLst>
              <a:ext uri="{FF2B5EF4-FFF2-40B4-BE49-F238E27FC236}">
                <a16:creationId xmlns:a16="http://schemas.microsoft.com/office/drawing/2014/main" id="{E5277FE9-3C4B-3264-021E-9531966F8B4C}"/>
              </a:ext>
            </a:extLst>
          </p:cNvPr>
          <p:cNvSpPr txBox="1"/>
          <p:nvPr/>
        </p:nvSpPr>
        <p:spPr>
          <a:xfrm>
            <a:off x="8079101" y="6242602"/>
            <a:ext cx="1516937" cy="400110"/>
          </a:xfrm>
          <a:prstGeom prst="rect">
            <a:avLst/>
          </a:prstGeom>
          <a:noFill/>
        </p:spPr>
        <p:txBody>
          <a:bodyPr wrap="square">
            <a:spAutoFit/>
          </a:bodyPr>
          <a:lstStyle/>
          <a:p>
            <a:pPr>
              <a:spcAft>
                <a:spcPts val="600"/>
              </a:spcAft>
            </a:pPr>
            <a:r>
              <a:rPr lang="en-US" sz="2000">
                <a:solidFill>
                  <a:srgbClr val="5A5A5A"/>
                </a:solidFill>
                <a:latin typeface="Proxima Nova" panose="020B0503030502060204" pitchFamily="34" charset="0"/>
              </a:rPr>
              <a:t>Dag 4</a:t>
            </a:r>
          </a:p>
        </p:txBody>
      </p:sp>
      <p:sp>
        <p:nvSpPr>
          <p:cNvPr id="18" name="TextBox 17">
            <a:extLst>
              <a:ext uri="{FF2B5EF4-FFF2-40B4-BE49-F238E27FC236}">
                <a16:creationId xmlns:a16="http://schemas.microsoft.com/office/drawing/2014/main" id="{5F7E5280-271D-CA04-B0BB-985D0D0214D7}"/>
              </a:ext>
            </a:extLst>
          </p:cNvPr>
          <p:cNvSpPr txBox="1"/>
          <p:nvPr/>
        </p:nvSpPr>
        <p:spPr>
          <a:xfrm>
            <a:off x="764222" y="3599508"/>
            <a:ext cx="5828055" cy="1461939"/>
          </a:xfrm>
          <a:prstGeom prst="rect">
            <a:avLst/>
          </a:prstGeom>
          <a:noFill/>
        </p:spPr>
        <p:txBody>
          <a:bodyPr wrap="square">
            <a:spAutoFit/>
          </a:bodyPr>
          <a:lstStyle/>
          <a:p>
            <a:pPr algn="ctr">
              <a:spcAft>
                <a:spcPts val="600"/>
              </a:spcAft>
            </a:pPr>
            <a:r>
              <a:rPr lang="en-US" sz="2800" b="1">
                <a:solidFill>
                  <a:srgbClr val="5A5A5A"/>
                </a:solidFill>
                <a:latin typeface="Proxima Nova" panose="020B0503030502060204" pitchFamily="34" charset="0"/>
              </a:rPr>
              <a:t>But then how do you trigger one after another?</a:t>
            </a:r>
          </a:p>
          <a:p>
            <a:pPr algn="ctr">
              <a:spcAft>
                <a:spcPts val="600"/>
              </a:spcAft>
            </a:pPr>
            <a:endParaRPr lang="en-NL" sz="2800" b="1">
              <a:latin typeface="Proxima Nova" panose="020B0503030502060204" pitchFamily="34" charset="0"/>
            </a:endParaRPr>
          </a:p>
        </p:txBody>
      </p:sp>
    </p:spTree>
    <p:extLst>
      <p:ext uri="{BB962C8B-B14F-4D97-AF65-F5344CB8AC3E}">
        <p14:creationId xmlns:p14="http://schemas.microsoft.com/office/powerpoint/2010/main" val="396771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animBg="1"/>
      <p:bldP spid="7" grpId="0" animBg="1"/>
      <p:bldP spid="8" grpId="0" animBg="1"/>
      <p:bldP spid="9" grpId="0" animBg="1"/>
      <p:bldP spid="10" grpId="0"/>
      <p:bldP spid="11" grpId="0"/>
      <p:bldP spid="12" grpId="0"/>
      <p:bldP spid="17" grpId="0"/>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5E26A2E-1193-F8AB-F0A7-B8528A06B6C9}"/>
              </a:ext>
            </a:extLst>
          </p:cNvPr>
          <p:cNvSpPr/>
          <p:nvPr/>
        </p:nvSpPr>
        <p:spPr>
          <a:xfrm>
            <a:off x="1053976" y="3423433"/>
            <a:ext cx="4298250" cy="1282357"/>
          </a:xfrm>
          <a:prstGeom prst="roundRect">
            <a:avLst>
              <a:gd name="adj" fmla="val 0"/>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solidFill>
                <a:schemeClr val="tx1">
                  <a:lumMod val="75000"/>
                  <a:lumOff val="25000"/>
                </a:schemeClr>
              </a:solidFill>
              <a:latin typeface="Proxima Nova" panose="020B0503030502060204" pitchFamily="34" charset="0"/>
            </a:endParaRPr>
          </a:p>
        </p:txBody>
      </p:sp>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723467"/>
            <a:ext cx="8100294" cy="1138773"/>
          </a:xfrm>
          <a:prstGeom prst="rect">
            <a:avLst/>
          </a:prstGeom>
        </p:spPr>
        <p:txBody>
          <a:bodyPr wrap="none">
            <a:spAutoFit/>
          </a:bodyPr>
          <a:lstStyle/>
          <a:p>
            <a:pPr algn="l"/>
            <a:r>
              <a:rPr lang="en-US" sz="3600" b="1">
                <a:solidFill>
                  <a:schemeClr val="tx1">
                    <a:lumMod val="85000"/>
                    <a:lumOff val="15000"/>
                  </a:schemeClr>
                </a:solidFill>
                <a:latin typeface="Proxima Nova" panose="020B0503030502060204" pitchFamily="34" charset="0"/>
              </a:rPr>
              <a:t>How do make your DAGs data-aware?</a:t>
            </a:r>
          </a:p>
          <a:p>
            <a:pPr algn="l"/>
            <a:r>
              <a:rPr lang="en-US" sz="3200">
                <a:solidFill>
                  <a:schemeClr val="tx1">
                    <a:lumMod val="85000"/>
                    <a:lumOff val="15000"/>
                  </a:schemeClr>
                </a:solidFill>
                <a:latin typeface="Proxima Nova" panose="020B0503030502060204" pitchFamily="34" charset="0"/>
              </a:rPr>
              <a:t>Let's focus on a use case.  </a:t>
            </a:r>
          </a:p>
        </p:txBody>
      </p:sp>
      <p:sp>
        <p:nvSpPr>
          <p:cNvPr id="13" name="Rectangle: Rounded Corners 12">
            <a:extLst>
              <a:ext uri="{FF2B5EF4-FFF2-40B4-BE49-F238E27FC236}">
                <a16:creationId xmlns:a16="http://schemas.microsoft.com/office/drawing/2014/main" id="{411AADE0-AEE7-8661-725A-239F7C9970E9}"/>
              </a:ext>
            </a:extLst>
          </p:cNvPr>
          <p:cNvSpPr/>
          <p:nvPr/>
        </p:nvSpPr>
        <p:spPr>
          <a:xfrm>
            <a:off x="1165196" y="3782367"/>
            <a:ext cx="1268270" cy="830997"/>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Fetch Raw Data</a:t>
            </a:r>
            <a:endParaRPr lang="en-NL" sz="1400">
              <a:solidFill>
                <a:schemeClr val="tx1">
                  <a:lumMod val="75000"/>
                  <a:lumOff val="25000"/>
                </a:schemeClr>
              </a:solidFill>
              <a:latin typeface="Proxima Nova" panose="020B0503030502060204" pitchFamily="34" charset="0"/>
            </a:endParaRPr>
          </a:p>
        </p:txBody>
      </p:sp>
      <p:sp>
        <p:nvSpPr>
          <p:cNvPr id="15" name="Rectangle: Rounded Corners 14">
            <a:extLst>
              <a:ext uri="{FF2B5EF4-FFF2-40B4-BE49-F238E27FC236}">
                <a16:creationId xmlns:a16="http://schemas.microsoft.com/office/drawing/2014/main" id="{73DDBF69-2A90-D6BD-5EB7-DD190A155259}"/>
              </a:ext>
            </a:extLst>
          </p:cNvPr>
          <p:cNvSpPr/>
          <p:nvPr/>
        </p:nvSpPr>
        <p:spPr>
          <a:xfrm>
            <a:off x="2544686" y="3782367"/>
            <a:ext cx="1268270" cy="830997"/>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Remove Outliers</a:t>
            </a:r>
            <a:endParaRPr lang="en-NL" sz="1400">
              <a:solidFill>
                <a:schemeClr val="tx1">
                  <a:lumMod val="75000"/>
                  <a:lumOff val="25000"/>
                </a:schemeClr>
              </a:solidFill>
              <a:latin typeface="Proxima Nova" panose="020B0503030502060204" pitchFamily="34" charset="0"/>
            </a:endParaRPr>
          </a:p>
        </p:txBody>
      </p:sp>
      <p:sp>
        <p:nvSpPr>
          <p:cNvPr id="16" name="Rectangle: Rounded Corners 15">
            <a:extLst>
              <a:ext uri="{FF2B5EF4-FFF2-40B4-BE49-F238E27FC236}">
                <a16:creationId xmlns:a16="http://schemas.microsoft.com/office/drawing/2014/main" id="{1FE4AF4A-A0CB-727E-D5B9-06C24B2A8CB7}"/>
              </a:ext>
            </a:extLst>
          </p:cNvPr>
          <p:cNvSpPr/>
          <p:nvPr/>
        </p:nvSpPr>
        <p:spPr>
          <a:xfrm>
            <a:off x="3924176" y="3782366"/>
            <a:ext cx="1268270" cy="830997"/>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Update Database </a:t>
            </a:r>
          </a:p>
          <a:p>
            <a:pPr algn="ctr"/>
            <a:r>
              <a:rPr lang="en-US" sz="1200">
                <a:solidFill>
                  <a:schemeClr val="tx1">
                    <a:lumMod val="75000"/>
                    <a:lumOff val="25000"/>
                  </a:schemeClr>
                </a:solidFill>
                <a:latin typeface="Proxima Nova" panose="020B0503030502060204" pitchFamily="34" charset="0"/>
              </a:rPr>
              <a:t>(if needed)</a:t>
            </a:r>
            <a:endParaRPr lang="en-NL" sz="1200">
              <a:solidFill>
                <a:schemeClr val="tx1">
                  <a:lumMod val="75000"/>
                  <a:lumOff val="25000"/>
                </a:schemeClr>
              </a:solidFill>
              <a:latin typeface="Proxima Nova" panose="020B0503030502060204" pitchFamily="34" charset="0"/>
            </a:endParaRPr>
          </a:p>
        </p:txBody>
      </p:sp>
      <p:sp>
        <p:nvSpPr>
          <p:cNvPr id="24" name="TextBox 23">
            <a:extLst>
              <a:ext uri="{FF2B5EF4-FFF2-40B4-BE49-F238E27FC236}">
                <a16:creationId xmlns:a16="http://schemas.microsoft.com/office/drawing/2014/main" id="{EF6F5AED-1207-020B-EFFF-6FD90597C49A}"/>
              </a:ext>
            </a:extLst>
          </p:cNvPr>
          <p:cNvSpPr txBox="1"/>
          <p:nvPr/>
        </p:nvSpPr>
        <p:spPr>
          <a:xfrm>
            <a:off x="473797" y="2745271"/>
            <a:ext cx="5458607" cy="400110"/>
          </a:xfrm>
          <a:prstGeom prst="rect">
            <a:avLst/>
          </a:prstGeom>
          <a:noFill/>
        </p:spPr>
        <p:txBody>
          <a:bodyPr wrap="square">
            <a:spAutoFit/>
          </a:bodyPr>
          <a:lstStyle/>
          <a:p>
            <a:pPr algn="ctr"/>
            <a:r>
              <a:rPr lang="en-US" sz="2000" b="1">
                <a:solidFill>
                  <a:srgbClr val="5A5A5A"/>
                </a:solidFill>
                <a:latin typeface="Proxima Nova" panose="020B0503030502060204" pitchFamily="34" charset="0"/>
              </a:rPr>
              <a:t>Team A: </a:t>
            </a:r>
            <a:r>
              <a:rPr lang="en-US" sz="2000">
                <a:solidFill>
                  <a:srgbClr val="5A5A5A"/>
                </a:solidFill>
                <a:latin typeface="Proxima Nova" panose="020B0503030502060204" pitchFamily="34" charset="0"/>
              </a:rPr>
              <a:t> Fetch for External sources</a:t>
            </a:r>
          </a:p>
        </p:txBody>
      </p:sp>
      <p:sp>
        <p:nvSpPr>
          <p:cNvPr id="25" name="TextBox 24">
            <a:extLst>
              <a:ext uri="{FF2B5EF4-FFF2-40B4-BE49-F238E27FC236}">
                <a16:creationId xmlns:a16="http://schemas.microsoft.com/office/drawing/2014/main" id="{6AC9E3DA-FB64-B569-F369-82EACC566133}"/>
              </a:ext>
            </a:extLst>
          </p:cNvPr>
          <p:cNvSpPr txBox="1"/>
          <p:nvPr/>
        </p:nvSpPr>
        <p:spPr>
          <a:xfrm>
            <a:off x="6989734" y="2654503"/>
            <a:ext cx="4290412" cy="400110"/>
          </a:xfrm>
          <a:prstGeom prst="rect">
            <a:avLst/>
          </a:prstGeom>
          <a:noFill/>
        </p:spPr>
        <p:txBody>
          <a:bodyPr wrap="square">
            <a:spAutoFit/>
          </a:bodyPr>
          <a:lstStyle/>
          <a:p>
            <a:pPr algn="ctr"/>
            <a:r>
              <a:rPr lang="en-US" sz="2000" b="1">
                <a:solidFill>
                  <a:srgbClr val="5A5A5A"/>
                </a:solidFill>
                <a:latin typeface="Proxima Nova" panose="020B0503030502060204" pitchFamily="34" charset="0"/>
              </a:rPr>
              <a:t>Team B:  </a:t>
            </a:r>
            <a:r>
              <a:rPr lang="en-US" sz="2000">
                <a:solidFill>
                  <a:srgbClr val="5A5A5A"/>
                </a:solidFill>
                <a:latin typeface="Proxima Nova" panose="020B0503030502060204" pitchFamily="34" charset="0"/>
              </a:rPr>
              <a:t>Produces a Report</a:t>
            </a:r>
          </a:p>
        </p:txBody>
      </p:sp>
      <p:pic>
        <p:nvPicPr>
          <p:cNvPr id="27" name="Graphic 26" descr="Database with solid fill">
            <a:extLst>
              <a:ext uri="{FF2B5EF4-FFF2-40B4-BE49-F238E27FC236}">
                <a16:creationId xmlns:a16="http://schemas.microsoft.com/office/drawing/2014/main" id="{2F240BA3-7070-F3EE-1278-BB831EAB7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0004" y="3500848"/>
            <a:ext cx="914400" cy="914400"/>
          </a:xfrm>
          <a:prstGeom prst="rect">
            <a:avLst/>
          </a:prstGeom>
        </p:spPr>
      </p:pic>
      <p:sp>
        <p:nvSpPr>
          <p:cNvPr id="33" name="TextBox 32">
            <a:extLst>
              <a:ext uri="{FF2B5EF4-FFF2-40B4-BE49-F238E27FC236}">
                <a16:creationId xmlns:a16="http://schemas.microsoft.com/office/drawing/2014/main" id="{3A7231E6-F2EF-17FE-1D73-9780F9C6A128}"/>
              </a:ext>
            </a:extLst>
          </p:cNvPr>
          <p:cNvSpPr txBox="1"/>
          <p:nvPr/>
        </p:nvSpPr>
        <p:spPr>
          <a:xfrm>
            <a:off x="1182444" y="3444110"/>
            <a:ext cx="1290829" cy="307777"/>
          </a:xfrm>
          <a:prstGeom prst="rect">
            <a:avLst/>
          </a:prstGeom>
          <a:noFill/>
        </p:spPr>
        <p:txBody>
          <a:bodyPr wrap="square">
            <a:spAutoFit/>
          </a:bodyPr>
          <a:lstStyle/>
          <a:p>
            <a:r>
              <a:rPr lang="en-US" sz="1400" b="1">
                <a:solidFill>
                  <a:srgbClr val="5A5A5A"/>
                </a:solidFill>
                <a:latin typeface="Proxima Nova" panose="020B0503030502060204" pitchFamily="34" charset="0"/>
              </a:rPr>
              <a:t>DAG 1</a:t>
            </a:r>
            <a:endParaRPr lang="en-NL" sz="1400">
              <a:latin typeface="Proxima Nova" panose="020B0503030502060204" pitchFamily="34" charset="0"/>
            </a:endParaRPr>
          </a:p>
        </p:txBody>
      </p:sp>
      <p:sp>
        <p:nvSpPr>
          <p:cNvPr id="34" name="Rectangle: Rounded Corners 33">
            <a:extLst>
              <a:ext uri="{FF2B5EF4-FFF2-40B4-BE49-F238E27FC236}">
                <a16:creationId xmlns:a16="http://schemas.microsoft.com/office/drawing/2014/main" id="{06D29D82-6445-53ED-B8FF-80FF6B22AD14}"/>
              </a:ext>
            </a:extLst>
          </p:cNvPr>
          <p:cNvSpPr/>
          <p:nvPr/>
        </p:nvSpPr>
        <p:spPr>
          <a:xfrm>
            <a:off x="7698947" y="3432729"/>
            <a:ext cx="3060528" cy="1282357"/>
          </a:xfrm>
          <a:prstGeom prst="roundRect">
            <a:avLst>
              <a:gd name="adj" fmla="val 0"/>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solidFill>
                <a:schemeClr val="tx1">
                  <a:lumMod val="75000"/>
                  <a:lumOff val="25000"/>
                </a:schemeClr>
              </a:solidFill>
              <a:latin typeface="Proxima Nova" panose="020B0503030502060204" pitchFamily="34" charset="0"/>
            </a:endParaRPr>
          </a:p>
        </p:txBody>
      </p:sp>
      <p:sp>
        <p:nvSpPr>
          <p:cNvPr id="38" name="TextBox 37">
            <a:extLst>
              <a:ext uri="{FF2B5EF4-FFF2-40B4-BE49-F238E27FC236}">
                <a16:creationId xmlns:a16="http://schemas.microsoft.com/office/drawing/2014/main" id="{7F0B0E59-5CEA-7899-F909-A113505D2EA6}"/>
              </a:ext>
            </a:extLst>
          </p:cNvPr>
          <p:cNvSpPr txBox="1"/>
          <p:nvPr/>
        </p:nvSpPr>
        <p:spPr>
          <a:xfrm>
            <a:off x="7827415" y="3453406"/>
            <a:ext cx="1290829" cy="307777"/>
          </a:xfrm>
          <a:prstGeom prst="rect">
            <a:avLst/>
          </a:prstGeom>
          <a:noFill/>
        </p:spPr>
        <p:txBody>
          <a:bodyPr wrap="square">
            <a:spAutoFit/>
          </a:bodyPr>
          <a:lstStyle/>
          <a:p>
            <a:r>
              <a:rPr lang="en-US" sz="1400" b="1">
                <a:solidFill>
                  <a:srgbClr val="5A5A5A"/>
                </a:solidFill>
                <a:latin typeface="Proxima Nova" panose="020B0503030502060204" pitchFamily="34" charset="0"/>
              </a:rPr>
              <a:t>DAG 2</a:t>
            </a:r>
            <a:endParaRPr lang="en-NL" sz="1400">
              <a:latin typeface="Proxima Nova" panose="020B0503030502060204" pitchFamily="34" charset="0"/>
            </a:endParaRPr>
          </a:p>
        </p:txBody>
      </p:sp>
      <p:sp>
        <p:nvSpPr>
          <p:cNvPr id="39" name="Rectangle: Rounded Corners 38">
            <a:extLst>
              <a:ext uri="{FF2B5EF4-FFF2-40B4-BE49-F238E27FC236}">
                <a16:creationId xmlns:a16="http://schemas.microsoft.com/office/drawing/2014/main" id="{E624B11F-30CF-BA7A-FFF6-16DEED187918}"/>
              </a:ext>
            </a:extLst>
          </p:cNvPr>
          <p:cNvSpPr/>
          <p:nvPr/>
        </p:nvSpPr>
        <p:spPr>
          <a:xfrm>
            <a:off x="7808459" y="3791662"/>
            <a:ext cx="1268270" cy="830997"/>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Fetch transformed data</a:t>
            </a:r>
            <a:endParaRPr lang="en-NL" sz="1400">
              <a:solidFill>
                <a:schemeClr val="tx1">
                  <a:lumMod val="75000"/>
                  <a:lumOff val="25000"/>
                </a:schemeClr>
              </a:solidFill>
              <a:latin typeface="Proxima Nova" panose="020B0503030502060204" pitchFamily="34" charset="0"/>
            </a:endParaRPr>
          </a:p>
        </p:txBody>
      </p:sp>
      <p:sp>
        <p:nvSpPr>
          <p:cNvPr id="40" name="Rectangle: Rounded Corners 39">
            <a:extLst>
              <a:ext uri="{FF2B5EF4-FFF2-40B4-BE49-F238E27FC236}">
                <a16:creationId xmlns:a16="http://schemas.microsoft.com/office/drawing/2014/main" id="{F831032E-3997-084F-AABF-ED60330A037B}"/>
              </a:ext>
            </a:extLst>
          </p:cNvPr>
          <p:cNvSpPr/>
          <p:nvPr/>
        </p:nvSpPr>
        <p:spPr>
          <a:xfrm>
            <a:off x="9187949" y="3791662"/>
            <a:ext cx="1441080" cy="830997"/>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Produces </a:t>
            </a:r>
          </a:p>
          <a:p>
            <a:pPr algn="ctr"/>
            <a:r>
              <a:rPr lang="en-US" sz="1400">
                <a:solidFill>
                  <a:schemeClr val="tx1">
                    <a:lumMod val="75000"/>
                    <a:lumOff val="25000"/>
                  </a:schemeClr>
                </a:solidFill>
                <a:latin typeface="Proxima Nova" panose="020B0503030502060204" pitchFamily="34" charset="0"/>
              </a:rPr>
              <a:t>Alert &amp; Insights</a:t>
            </a:r>
            <a:endParaRPr lang="en-NL" sz="1400">
              <a:solidFill>
                <a:schemeClr val="tx1">
                  <a:lumMod val="75000"/>
                  <a:lumOff val="25000"/>
                </a:schemeClr>
              </a:solidFill>
              <a:latin typeface="Proxima Nova" panose="020B0503030502060204" pitchFamily="34" charset="0"/>
            </a:endParaRPr>
          </a:p>
        </p:txBody>
      </p:sp>
      <p:cxnSp>
        <p:nvCxnSpPr>
          <p:cNvPr id="46" name="Straight Arrow Connector 45">
            <a:extLst>
              <a:ext uri="{FF2B5EF4-FFF2-40B4-BE49-F238E27FC236}">
                <a16:creationId xmlns:a16="http://schemas.microsoft.com/office/drawing/2014/main" id="{9C09AE3F-C8BE-5274-43FF-5EB6A9F66B54}"/>
              </a:ext>
            </a:extLst>
          </p:cNvPr>
          <p:cNvCxnSpPr>
            <a:cxnSpLocks/>
          </p:cNvCxnSpPr>
          <p:nvPr/>
        </p:nvCxnSpPr>
        <p:spPr>
          <a:xfrm flipV="1">
            <a:off x="6931089" y="4016454"/>
            <a:ext cx="365296" cy="0"/>
          </a:xfrm>
          <a:prstGeom prst="straightConnector1">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CC998F6-0B36-AB00-4785-0CD22732200E}"/>
              </a:ext>
            </a:extLst>
          </p:cNvPr>
          <p:cNvCxnSpPr>
            <a:cxnSpLocks/>
          </p:cNvCxnSpPr>
          <p:nvPr/>
        </p:nvCxnSpPr>
        <p:spPr>
          <a:xfrm flipV="1">
            <a:off x="5746932" y="4016454"/>
            <a:ext cx="365296" cy="0"/>
          </a:xfrm>
          <a:prstGeom prst="straightConnector1">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490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590746"/>
            <a:ext cx="4131259" cy="646331"/>
          </a:xfrm>
          <a:prstGeom prst="rect">
            <a:avLst/>
          </a:prstGeom>
        </p:spPr>
        <p:txBody>
          <a:bodyPr wrap="none">
            <a:spAutoFit/>
          </a:bodyPr>
          <a:lstStyle/>
          <a:p>
            <a:pPr algn="l"/>
            <a:r>
              <a:rPr lang="en-US" sz="3600" b="1">
                <a:solidFill>
                  <a:schemeClr val="tx1">
                    <a:lumMod val="85000"/>
                    <a:lumOff val="15000"/>
                  </a:schemeClr>
                </a:solidFill>
                <a:latin typeface="Proxima Nova" panose="020B0503030502060204" pitchFamily="34" charset="0"/>
              </a:rPr>
              <a:t>Meet the Dataset…</a:t>
            </a:r>
            <a:endParaRPr lang="en-US" sz="3600">
              <a:solidFill>
                <a:schemeClr val="tx1">
                  <a:lumMod val="85000"/>
                  <a:lumOff val="15000"/>
                </a:schemeClr>
              </a:solidFill>
              <a:latin typeface="Proxima Nova" panose="020B0503030502060204" pitchFamily="34" charset="0"/>
            </a:endParaRPr>
          </a:p>
        </p:txBody>
      </p:sp>
      <p:pic>
        <p:nvPicPr>
          <p:cNvPr id="2" name="Picture 48">
            <a:extLst>
              <a:ext uri="{FF2B5EF4-FFF2-40B4-BE49-F238E27FC236}">
                <a16:creationId xmlns:a16="http://schemas.microsoft.com/office/drawing/2014/main" id="{E239359D-94FB-0FC5-9FAE-307C8934B2A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41371" y="5690965"/>
            <a:ext cx="359200" cy="359200"/>
          </a:xfrm>
          <a:prstGeom prst="rect">
            <a:avLst/>
          </a:prstGeom>
        </p:spPr>
      </p:pic>
      <p:sp>
        <p:nvSpPr>
          <p:cNvPr id="6" name="TextBox 5">
            <a:extLst>
              <a:ext uri="{FF2B5EF4-FFF2-40B4-BE49-F238E27FC236}">
                <a16:creationId xmlns:a16="http://schemas.microsoft.com/office/drawing/2014/main" id="{1A471664-7EB7-2475-D4BC-E140A5F64427}"/>
              </a:ext>
            </a:extLst>
          </p:cNvPr>
          <p:cNvSpPr txBox="1"/>
          <p:nvPr/>
        </p:nvSpPr>
        <p:spPr>
          <a:xfrm>
            <a:off x="1268458" y="5739760"/>
            <a:ext cx="2647140" cy="276999"/>
          </a:xfrm>
          <a:prstGeom prst="rect">
            <a:avLst/>
          </a:prstGeom>
          <a:noFill/>
        </p:spPr>
        <p:txBody>
          <a:bodyPr wrap="square">
            <a:spAutoFit/>
          </a:bodyPr>
          <a:lstStyle/>
          <a:p>
            <a:r>
              <a:rPr lang="en-US" sz="1200">
                <a:solidFill>
                  <a:srgbClr val="5A5A5A"/>
                </a:solidFill>
                <a:latin typeface="Proxima Nova" panose="020B0503030502060204" pitchFamily="34" charset="0"/>
              </a:rPr>
              <a:t>New feature in Airflow ≥ 2.4</a:t>
            </a:r>
            <a:endParaRPr lang="en-NL" sz="1200">
              <a:latin typeface="Proxima Nova" panose="020B0503030502060204" pitchFamily="34" charset="0"/>
            </a:endParaRPr>
          </a:p>
        </p:txBody>
      </p:sp>
      <p:pic>
        <p:nvPicPr>
          <p:cNvPr id="7" name="Picture 32">
            <a:extLst>
              <a:ext uri="{FF2B5EF4-FFF2-40B4-BE49-F238E27FC236}">
                <a16:creationId xmlns:a16="http://schemas.microsoft.com/office/drawing/2014/main" id="{8D7BDB96-E69D-8DEA-FF8D-A13C9CB8A5C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903275" y="6157967"/>
            <a:ext cx="305177" cy="312330"/>
          </a:xfrm>
          <a:prstGeom prst="rect">
            <a:avLst/>
          </a:prstGeom>
        </p:spPr>
      </p:pic>
      <p:sp>
        <p:nvSpPr>
          <p:cNvPr id="8" name="TextBox 7">
            <a:extLst>
              <a:ext uri="{FF2B5EF4-FFF2-40B4-BE49-F238E27FC236}">
                <a16:creationId xmlns:a16="http://schemas.microsoft.com/office/drawing/2014/main" id="{F4C6F7CB-0D9B-16B3-9051-A4D13BAF6035}"/>
              </a:ext>
            </a:extLst>
          </p:cNvPr>
          <p:cNvSpPr txBox="1"/>
          <p:nvPr/>
        </p:nvSpPr>
        <p:spPr>
          <a:xfrm>
            <a:off x="1208452" y="6106383"/>
            <a:ext cx="3231468" cy="430887"/>
          </a:xfrm>
          <a:prstGeom prst="rect">
            <a:avLst/>
          </a:prstGeom>
          <a:noFill/>
        </p:spPr>
        <p:txBody>
          <a:bodyPr wrap="square">
            <a:spAutoFit/>
          </a:bodyPr>
          <a:lstStyle/>
          <a:p>
            <a:r>
              <a:rPr lang="en-US" sz="1100">
                <a:solidFill>
                  <a:schemeClr val="accent2">
                    <a:lumMod val="50000"/>
                  </a:schemeClr>
                </a:solidFill>
                <a:latin typeface="Proxima Nova" panose="020B0503030502060204" pitchFamily="34" charset="0"/>
              </a:rPr>
              <a:t>schedule</a:t>
            </a:r>
            <a:r>
              <a:rPr lang="en-US" sz="1100">
                <a:solidFill>
                  <a:srgbClr val="5A5A5A"/>
                </a:solidFill>
                <a:latin typeface="Proxima Nova" panose="020B0503030502060204" pitchFamily="34" charset="0"/>
              </a:rPr>
              <a:t> replaces   </a:t>
            </a:r>
            <a:r>
              <a:rPr lang="en-US" sz="1100" err="1">
                <a:solidFill>
                  <a:schemeClr val="accent2">
                    <a:lumMod val="50000"/>
                  </a:schemeClr>
                </a:solidFill>
                <a:latin typeface="Proxima Nova" panose="020B0503030502060204" pitchFamily="34" charset="0"/>
              </a:rPr>
              <a:t>schedule_interval</a:t>
            </a:r>
            <a:r>
              <a:rPr lang="en-US" sz="1100">
                <a:solidFill>
                  <a:schemeClr val="accent2">
                    <a:lumMod val="50000"/>
                  </a:schemeClr>
                </a:solidFill>
                <a:latin typeface="Proxima Nova" panose="020B0503030502060204" pitchFamily="34" charset="0"/>
              </a:rPr>
              <a:t> </a:t>
            </a:r>
            <a:r>
              <a:rPr lang="en-US" sz="1100">
                <a:solidFill>
                  <a:srgbClr val="5A5A5A"/>
                </a:solidFill>
                <a:latin typeface="Proxima Nova" panose="020B0503030502060204" pitchFamily="34" charset="0"/>
              </a:rPr>
              <a:t>providing more flexibility on DAG trigger</a:t>
            </a:r>
            <a:endParaRPr lang="en-NL" sz="1100">
              <a:latin typeface="Proxima Nova" panose="020B0503030502060204" pitchFamily="34" charset="0"/>
            </a:endParaRPr>
          </a:p>
        </p:txBody>
      </p:sp>
      <p:pic>
        <p:nvPicPr>
          <p:cNvPr id="17" name="Picture 16">
            <a:extLst>
              <a:ext uri="{FF2B5EF4-FFF2-40B4-BE49-F238E27FC236}">
                <a16:creationId xmlns:a16="http://schemas.microsoft.com/office/drawing/2014/main" id="{4E5889B3-BCCB-F1D4-0030-D607FB2E5768}"/>
              </a:ext>
            </a:extLst>
          </p:cNvPr>
          <p:cNvPicPr>
            <a:picLocks noChangeAspect="1"/>
          </p:cNvPicPr>
          <p:nvPr/>
        </p:nvPicPr>
        <p:blipFill>
          <a:blip r:embed="rId5"/>
          <a:stretch>
            <a:fillRect/>
          </a:stretch>
        </p:blipFill>
        <p:spPr>
          <a:xfrm>
            <a:off x="6009642" y="1285045"/>
            <a:ext cx="5175377" cy="3750658"/>
          </a:xfrm>
          <a:prstGeom prst="rect">
            <a:avLst/>
          </a:prstGeom>
        </p:spPr>
      </p:pic>
      <p:pic>
        <p:nvPicPr>
          <p:cNvPr id="19" name="Picture 18">
            <a:extLst>
              <a:ext uri="{FF2B5EF4-FFF2-40B4-BE49-F238E27FC236}">
                <a16:creationId xmlns:a16="http://schemas.microsoft.com/office/drawing/2014/main" id="{31BF46F3-8AC9-1566-3051-D9891AE5EB3F}"/>
              </a:ext>
            </a:extLst>
          </p:cNvPr>
          <p:cNvPicPr>
            <a:picLocks noChangeAspect="1"/>
          </p:cNvPicPr>
          <p:nvPr/>
        </p:nvPicPr>
        <p:blipFill>
          <a:blip r:embed="rId6"/>
          <a:stretch>
            <a:fillRect/>
          </a:stretch>
        </p:blipFill>
        <p:spPr>
          <a:xfrm>
            <a:off x="903275" y="1285045"/>
            <a:ext cx="4769206" cy="4287910"/>
          </a:xfrm>
          <a:prstGeom prst="rect">
            <a:avLst/>
          </a:prstGeom>
        </p:spPr>
      </p:pic>
      <p:cxnSp>
        <p:nvCxnSpPr>
          <p:cNvPr id="20" name="Straight Connector 19">
            <a:extLst>
              <a:ext uri="{FF2B5EF4-FFF2-40B4-BE49-F238E27FC236}">
                <a16:creationId xmlns:a16="http://schemas.microsoft.com/office/drawing/2014/main" id="{5DDE8C2A-9B2D-2678-A0EF-3C15995013E3}"/>
              </a:ext>
            </a:extLst>
          </p:cNvPr>
          <p:cNvCxnSpPr>
            <a:cxnSpLocks/>
          </p:cNvCxnSpPr>
          <p:nvPr/>
        </p:nvCxnSpPr>
        <p:spPr>
          <a:xfrm>
            <a:off x="2768419" y="2714127"/>
            <a:ext cx="4374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E4D824-A44A-3766-689A-A942D8273158}"/>
              </a:ext>
            </a:extLst>
          </p:cNvPr>
          <p:cNvCxnSpPr>
            <a:cxnSpLocks/>
          </p:cNvCxnSpPr>
          <p:nvPr/>
        </p:nvCxnSpPr>
        <p:spPr>
          <a:xfrm>
            <a:off x="2162080" y="4730887"/>
            <a:ext cx="12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0297C1-2D80-7260-4775-6E4B0C0520A1}"/>
              </a:ext>
            </a:extLst>
          </p:cNvPr>
          <p:cNvCxnSpPr>
            <a:cxnSpLocks/>
          </p:cNvCxnSpPr>
          <p:nvPr/>
        </p:nvCxnSpPr>
        <p:spPr>
          <a:xfrm>
            <a:off x="7414159" y="3592967"/>
            <a:ext cx="12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3292-4BF8-E31E-1437-2A01FB127637}"/>
              </a:ext>
            </a:extLst>
          </p:cNvPr>
          <p:cNvCxnSpPr>
            <a:cxnSpLocks/>
          </p:cNvCxnSpPr>
          <p:nvPr/>
        </p:nvCxnSpPr>
        <p:spPr>
          <a:xfrm>
            <a:off x="7968629" y="2663327"/>
            <a:ext cx="52005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03DDD87-829A-A100-8308-462A975925ED}"/>
              </a:ext>
            </a:extLst>
          </p:cNvPr>
          <p:cNvSpPr txBox="1"/>
          <p:nvPr/>
        </p:nvSpPr>
        <p:spPr>
          <a:xfrm>
            <a:off x="4461914" y="1558764"/>
            <a:ext cx="1014967" cy="276999"/>
          </a:xfrm>
          <a:prstGeom prst="rect">
            <a:avLst/>
          </a:prstGeom>
          <a:noFill/>
        </p:spPr>
        <p:txBody>
          <a:bodyPr wrap="square">
            <a:spAutoFit/>
          </a:bodyPr>
          <a:lstStyle/>
          <a:p>
            <a:r>
              <a:rPr lang="en-US" sz="1200">
                <a:solidFill>
                  <a:schemeClr val="bg1">
                    <a:lumMod val="95000"/>
                  </a:schemeClr>
                </a:solidFill>
                <a:latin typeface="Consolas" panose="020B0609020204030204" pitchFamily="49" charset="0"/>
              </a:rPr>
              <a:t>source.py</a:t>
            </a:r>
            <a:endParaRPr lang="en-NL" sz="1200">
              <a:solidFill>
                <a:schemeClr val="bg1">
                  <a:lumMod val="95000"/>
                </a:schemeClr>
              </a:solidFill>
              <a:latin typeface="Consolas" panose="020B0609020204030204" pitchFamily="49" charset="0"/>
            </a:endParaRPr>
          </a:p>
        </p:txBody>
      </p:sp>
      <p:sp>
        <p:nvSpPr>
          <p:cNvPr id="32" name="TextBox 31">
            <a:extLst>
              <a:ext uri="{FF2B5EF4-FFF2-40B4-BE49-F238E27FC236}">
                <a16:creationId xmlns:a16="http://schemas.microsoft.com/office/drawing/2014/main" id="{9BAD0A1B-315C-3B68-803C-BA8C4F26F0E1}"/>
              </a:ext>
            </a:extLst>
          </p:cNvPr>
          <p:cNvSpPr txBox="1"/>
          <p:nvPr/>
        </p:nvSpPr>
        <p:spPr>
          <a:xfrm>
            <a:off x="9779001" y="1555300"/>
            <a:ext cx="1132840" cy="276999"/>
          </a:xfrm>
          <a:prstGeom prst="rect">
            <a:avLst/>
          </a:prstGeom>
          <a:noFill/>
        </p:spPr>
        <p:txBody>
          <a:bodyPr wrap="square">
            <a:spAutoFit/>
          </a:bodyPr>
          <a:lstStyle/>
          <a:p>
            <a:r>
              <a:rPr lang="en-US" sz="1200">
                <a:solidFill>
                  <a:schemeClr val="bg1">
                    <a:lumMod val="95000"/>
                  </a:schemeClr>
                </a:solidFill>
                <a:latin typeface="Consolas" panose="020B0609020204030204" pitchFamily="49" charset="0"/>
              </a:rPr>
              <a:t>Consumer.py</a:t>
            </a:r>
            <a:endParaRPr lang="en-NL" sz="1200">
              <a:solidFill>
                <a:schemeClr val="bg1">
                  <a:lumMod val="95000"/>
                </a:schemeClr>
              </a:solidFill>
              <a:latin typeface="Consolas" panose="020B0609020204030204" pitchFamily="49" charset="0"/>
            </a:endParaRPr>
          </a:p>
        </p:txBody>
      </p:sp>
      <p:sp>
        <p:nvSpPr>
          <p:cNvPr id="35" name="Rectangle: Rounded Corners 34">
            <a:extLst>
              <a:ext uri="{FF2B5EF4-FFF2-40B4-BE49-F238E27FC236}">
                <a16:creationId xmlns:a16="http://schemas.microsoft.com/office/drawing/2014/main" id="{24A9BD8B-590B-E854-BA9D-E7BF6EDDCB06}"/>
              </a:ext>
            </a:extLst>
          </p:cNvPr>
          <p:cNvSpPr/>
          <p:nvPr/>
        </p:nvSpPr>
        <p:spPr>
          <a:xfrm>
            <a:off x="6626427" y="5188477"/>
            <a:ext cx="1319094" cy="1067902"/>
          </a:xfrm>
          <a:prstGeom prst="roundRect">
            <a:avLst>
              <a:gd name="adj" fmla="val 0"/>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solidFill>
                <a:schemeClr val="tx1">
                  <a:lumMod val="75000"/>
                  <a:lumOff val="25000"/>
                </a:schemeClr>
              </a:solidFill>
              <a:latin typeface="Proxima Nova Light" panose="020B0303030502060204" pitchFamily="34" charset="0"/>
            </a:endParaRPr>
          </a:p>
        </p:txBody>
      </p:sp>
      <p:sp>
        <p:nvSpPr>
          <p:cNvPr id="36" name="Rectangle: Rounded Corners 35">
            <a:extLst>
              <a:ext uri="{FF2B5EF4-FFF2-40B4-BE49-F238E27FC236}">
                <a16:creationId xmlns:a16="http://schemas.microsoft.com/office/drawing/2014/main" id="{F6C28676-9DCB-4400-9952-620CB102721C}"/>
              </a:ext>
            </a:extLst>
          </p:cNvPr>
          <p:cNvSpPr/>
          <p:nvPr/>
        </p:nvSpPr>
        <p:spPr>
          <a:xfrm>
            <a:off x="6727942" y="5528832"/>
            <a:ext cx="1116064" cy="643455"/>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Source</a:t>
            </a:r>
            <a:endParaRPr lang="en-NL" sz="1400">
              <a:solidFill>
                <a:schemeClr val="tx1">
                  <a:lumMod val="75000"/>
                  <a:lumOff val="25000"/>
                </a:schemeClr>
              </a:solidFill>
              <a:latin typeface="Proxima Nova" panose="020B0503030502060204" pitchFamily="34" charset="0"/>
            </a:endParaRPr>
          </a:p>
        </p:txBody>
      </p:sp>
      <p:pic>
        <p:nvPicPr>
          <p:cNvPr id="43" name="Graphic 42" descr="Database with solid fill">
            <a:extLst>
              <a:ext uri="{FF2B5EF4-FFF2-40B4-BE49-F238E27FC236}">
                <a16:creationId xmlns:a16="http://schemas.microsoft.com/office/drawing/2014/main" id="{BE368C02-CAEA-2D1D-FD83-95F19290A9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5200" y="5370906"/>
            <a:ext cx="628330" cy="628330"/>
          </a:xfrm>
          <a:prstGeom prst="rect">
            <a:avLst/>
          </a:prstGeom>
        </p:spPr>
      </p:pic>
      <p:sp>
        <p:nvSpPr>
          <p:cNvPr id="44" name="TextBox 43">
            <a:extLst>
              <a:ext uri="{FF2B5EF4-FFF2-40B4-BE49-F238E27FC236}">
                <a16:creationId xmlns:a16="http://schemas.microsoft.com/office/drawing/2014/main" id="{D3A4CC15-C6EA-BDE4-3662-4B896DF71F04}"/>
              </a:ext>
            </a:extLst>
          </p:cNvPr>
          <p:cNvSpPr txBox="1"/>
          <p:nvPr/>
        </p:nvSpPr>
        <p:spPr>
          <a:xfrm>
            <a:off x="6685981" y="5251833"/>
            <a:ext cx="1290829" cy="276999"/>
          </a:xfrm>
          <a:prstGeom prst="rect">
            <a:avLst/>
          </a:prstGeom>
          <a:noFill/>
        </p:spPr>
        <p:txBody>
          <a:bodyPr wrap="square">
            <a:spAutoFit/>
          </a:bodyPr>
          <a:lstStyle/>
          <a:p>
            <a:r>
              <a:rPr lang="en-US" sz="1200" b="1">
                <a:solidFill>
                  <a:srgbClr val="5A5A5A"/>
                </a:solidFill>
                <a:latin typeface="Proxima Nova" panose="020B0503030502060204" pitchFamily="34" charset="0"/>
              </a:rPr>
              <a:t>DAG 1</a:t>
            </a:r>
            <a:endParaRPr lang="en-NL" sz="1200">
              <a:latin typeface="Proxima Nova" panose="020B0503030502060204" pitchFamily="34" charset="0"/>
            </a:endParaRPr>
          </a:p>
        </p:txBody>
      </p:sp>
      <p:cxnSp>
        <p:nvCxnSpPr>
          <p:cNvPr id="51" name="Straight Arrow Connector 50">
            <a:extLst>
              <a:ext uri="{FF2B5EF4-FFF2-40B4-BE49-F238E27FC236}">
                <a16:creationId xmlns:a16="http://schemas.microsoft.com/office/drawing/2014/main" id="{50018002-C170-51DD-FD91-BCF220C56F2B}"/>
              </a:ext>
            </a:extLst>
          </p:cNvPr>
          <p:cNvCxnSpPr>
            <a:cxnSpLocks/>
            <a:stCxn id="43" idx="3"/>
          </p:cNvCxnSpPr>
          <p:nvPr/>
        </p:nvCxnSpPr>
        <p:spPr>
          <a:xfrm>
            <a:off x="8943530" y="5685071"/>
            <a:ext cx="235270" cy="0"/>
          </a:xfrm>
          <a:prstGeom prst="straightConnector1">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88B962-7B8F-4467-F247-60E6CCA41269}"/>
              </a:ext>
            </a:extLst>
          </p:cNvPr>
          <p:cNvCxnSpPr>
            <a:cxnSpLocks/>
          </p:cNvCxnSpPr>
          <p:nvPr/>
        </p:nvCxnSpPr>
        <p:spPr>
          <a:xfrm>
            <a:off x="8031480" y="5685071"/>
            <a:ext cx="319724" cy="0"/>
          </a:xfrm>
          <a:prstGeom prst="straightConnector1">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D6D17EA5-F3FB-31C1-D207-EE4BE198A8B5}"/>
              </a:ext>
            </a:extLst>
          </p:cNvPr>
          <p:cNvSpPr/>
          <p:nvPr/>
        </p:nvSpPr>
        <p:spPr>
          <a:xfrm>
            <a:off x="9267663" y="5151120"/>
            <a:ext cx="1319094" cy="1067902"/>
          </a:xfrm>
          <a:prstGeom prst="roundRect">
            <a:avLst>
              <a:gd name="adj" fmla="val 0"/>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solidFill>
                <a:schemeClr val="tx1">
                  <a:lumMod val="75000"/>
                  <a:lumOff val="25000"/>
                </a:schemeClr>
              </a:solidFill>
              <a:latin typeface="Proxima Nova Light" panose="020B0303030502060204" pitchFamily="34" charset="0"/>
            </a:endParaRPr>
          </a:p>
        </p:txBody>
      </p:sp>
      <p:sp>
        <p:nvSpPr>
          <p:cNvPr id="56" name="Rectangle: Rounded Corners 55">
            <a:extLst>
              <a:ext uri="{FF2B5EF4-FFF2-40B4-BE49-F238E27FC236}">
                <a16:creationId xmlns:a16="http://schemas.microsoft.com/office/drawing/2014/main" id="{E365709E-38DB-F58B-BA39-39E46295828D}"/>
              </a:ext>
            </a:extLst>
          </p:cNvPr>
          <p:cNvSpPr/>
          <p:nvPr/>
        </p:nvSpPr>
        <p:spPr>
          <a:xfrm>
            <a:off x="9369178" y="5491475"/>
            <a:ext cx="1116064" cy="643455"/>
          </a:xfrm>
          <a:prstGeom prst="roundRect">
            <a:avLst>
              <a:gd name="adj" fmla="val 12388"/>
            </a:avLst>
          </a:pr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Proxima Nova" panose="020B0503030502060204" pitchFamily="34" charset="0"/>
              </a:rPr>
              <a:t>Consumer</a:t>
            </a:r>
            <a:endParaRPr lang="en-NL" sz="1400">
              <a:solidFill>
                <a:schemeClr val="tx1">
                  <a:lumMod val="75000"/>
                  <a:lumOff val="25000"/>
                </a:schemeClr>
              </a:solidFill>
              <a:latin typeface="Proxima Nova" panose="020B0503030502060204" pitchFamily="34" charset="0"/>
            </a:endParaRPr>
          </a:p>
        </p:txBody>
      </p:sp>
      <p:sp>
        <p:nvSpPr>
          <p:cNvPr id="57" name="TextBox 56">
            <a:extLst>
              <a:ext uri="{FF2B5EF4-FFF2-40B4-BE49-F238E27FC236}">
                <a16:creationId xmlns:a16="http://schemas.microsoft.com/office/drawing/2014/main" id="{E24FF0D1-AA00-ECA2-45DB-C1A13386ADA4}"/>
              </a:ext>
            </a:extLst>
          </p:cNvPr>
          <p:cNvSpPr txBox="1"/>
          <p:nvPr/>
        </p:nvSpPr>
        <p:spPr>
          <a:xfrm>
            <a:off x="9327217" y="5214476"/>
            <a:ext cx="1290829" cy="276999"/>
          </a:xfrm>
          <a:prstGeom prst="rect">
            <a:avLst/>
          </a:prstGeom>
          <a:noFill/>
        </p:spPr>
        <p:txBody>
          <a:bodyPr wrap="square">
            <a:spAutoFit/>
          </a:bodyPr>
          <a:lstStyle/>
          <a:p>
            <a:r>
              <a:rPr lang="en-US" sz="1200" b="1">
                <a:solidFill>
                  <a:srgbClr val="5A5A5A"/>
                </a:solidFill>
                <a:latin typeface="Proxima Nova" panose="020B0503030502060204" pitchFamily="34" charset="0"/>
              </a:rPr>
              <a:t>DAG 2</a:t>
            </a:r>
            <a:endParaRPr lang="en-NL" sz="1200">
              <a:latin typeface="Proxima Nova" panose="020B0503030502060204" pitchFamily="34" charset="0"/>
            </a:endParaRPr>
          </a:p>
        </p:txBody>
      </p:sp>
      <p:sp>
        <p:nvSpPr>
          <p:cNvPr id="60" name="TextBox 59">
            <a:extLst>
              <a:ext uri="{FF2B5EF4-FFF2-40B4-BE49-F238E27FC236}">
                <a16:creationId xmlns:a16="http://schemas.microsoft.com/office/drawing/2014/main" id="{DBA4292C-8106-DB80-50FE-3A550000B315}"/>
              </a:ext>
            </a:extLst>
          </p:cNvPr>
          <p:cNvSpPr txBox="1"/>
          <p:nvPr/>
        </p:nvSpPr>
        <p:spPr>
          <a:xfrm>
            <a:off x="7911931" y="5002227"/>
            <a:ext cx="1468120" cy="430887"/>
          </a:xfrm>
          <a:prstGeom prst="rect">
            <a:avLst/>
          </a:prstGeom>
          <a:noFill/>
        </p:spPr>
        <p:txBody>
          <a:bodyPr wrap="square">
            <a:spAutoFit/>
          </a:bodyPr>
          <a:lstStyle/>
          <a:p>
            <a:pPr algn="ctr"/>
            <a:r>
              <a:rPr lang="en-US" sz="1050">
                <a:solidFill>
                  <a:schemeClr val="tx1">
                    <a:lumMod val="75000"/>
                    <a:lumOff val="25000"/>
                  </a:schemeClr>
                </a:solidFill>
                <a:latin typeface="Proxima Nova" panose="020B0503030502060204" pitchFamily="34" charset="0"/>
              </a:rPr>
              <a:t>Intermediate</a:t>
            </a:r>
          </a:p>
          <a:p>
            <a:pPr algn="ctr"/>
            <a:r>
              <a:rPr lang="en-US" sz="1050">
                <a:solidFill>
                  <a:schemeClr val="tx1">
                    <a:lumMod val="75000"/>
                    <a:lumOff val="25000"/>
                  </a:schemeClr>
                </a:solidFill>
                <a:latin typeface="Proxima Nova" panose="020B0503030502060204" pitchFamily="34" charset="0"/>
              </a:rPr>
              <a:t>dataset</a:t>
            </a:r>
            <a:endParaRPr lang="en-NL" sz="1050">
              <a:solidFill>
                <a:schemeClr val="tx1">
                  <a:lumMod val="75000"/>
                  <a:lumOff val="25000"/>
                </a:schemeClr>
              </a:solidFill>
              <a:latin typeface="Proxima Nova" panose="020B0503030502060204" pitchFamily="34" charset="0"/>
            </a:endParaRPr>
          </a:p>
        </p:txBody>
      </p:sp>
      <p:sp>
        <p:nvSpPr>
          <p:cNvPr id="65" name="TextBox 64">
            <a:extLst>
              <a:ext uri="{FF2B5EF4-FFF2-40B4-BE49-F238E27FC236}">
                <a16:creationId xmlns:a16="http://schemas.microsoft.com/office/drawing/2014/main" id="{C05B00F6-2359-1A69-69A8-E6A036855103}"/>
              </a:ext>
            </a:extLst>
          </p:cNvPr>
          <p:cNvSpPr txBox="1"/>
          <p:nvPr/>
        </p:nvSpPr>
        <p:spPr>
          <a:xfrm>
            <a:off x="4000309" y="2625659"/>
            <a:ext cx="650485" cy="276999"/>
          </a:xfrm>
          <a:prstGeom prst="rect">
            <a:avLst/>
          </a:prstGeom>
          <a:noFill/>
        </p:spPr>
        <p:txBody>
          <a:bodyPr wrap="square">
            <a:spAutoFit/>
          </a:bodyPr>
          <a:lstStyle/>
          <a:p>
            <a:r>
              <a:rPr lang="en-US" sz="1200" b="1">
                <a:solidFill>
                  <a:srgbClr val="FFFF00"/>
                </a:solidFill>
                <a:highlight>
                  <a:srgbClr val="FFFF00"/>
                </a:highlight>
                <a:latin typeface="Consolas" panose="020B0609020204030204" pitchFamily="49" charset="0"/>
              </a:rPr>
              <a:t>_</a:t>
            </a:r>
            <a:r>
              <a:rPr lang="en-US" sz="1200" b="1">
                <a:solidFill>
                  <a:schemeClr val="bg1">
                    <a:lumMod val="65000"/>
                  </a:schemeClr>
                </a:solidFill>
                <a:highlight>
                  <a:srgbClr val="FFFF00"/>
                </a:highlight>
                <a:latin typeface="Consolas" panose="020B0609020204030204" pitchFamily="49" charset="0"/>
              </a:rPr>
              <a:t>URI</a:t>
            </a:r>
            <a:r>
              <a:rPr lang="en-US" sz="1200" b="1">
                <a:solidFill>
                  <a:srgbClr val="FFFF00"/>
                </a:solidFill>
                <a:highlight>
                  <a:srgbClr val="FFFF00"/>
                </a:highlight>
                <a:latin typeface="Consolas" panose="020B0609020204030204" pitchFamily="49" charset="0"/>
              </a:rPr>
              <a:t>_</a:t>
            </a:r>
            <a:r>
              <a:rPr lang="en-US" sz="1200" b="1">
                <a:solidFill>
                  <a:schemeClr val="bg1">
                    <a:lumMod val="65000"/>
                  </a:schemeClr>
                </a:solidFill>
                <a:latin typeface="Consolas" panose="020B0609020204030204" pitchFamily="49" charset="0"/>
              </a:rPr>
              <a:t> </a:t>
            </a:r>
            <a:r>
              <a:rPr lang="en-US" sz="1200" b="1">
                <a:solidFill>
                  <a:schemeClr val="bg1">
                    <a:lumMod val="65000"/>
                  </a:schemeClr>
                </a:solidFill>
                <a:highlight>
                  <a:srgbClr val="FFFF00"/>
                </a:highlight>
                <a:latin typeface="Consolas" panose="020B0609020204030204" pitchFamily="49" charset="0"/>
              </a:rPr>
              <a:t>  </a:t>
            </a:r>
            <a:endParaRPr lang="en-NL" sz="1200" b="1">
              <a:solidFill>
                <a:schemeClr val="bg1">
                  <a:lumMod val="65000"/>
                </a:schemeClr>
              </a:solidFill>
              <a:highlight>
                <a:srgbClr val="FFFF00"/>
              </a:highlight>
              <a:latin typeface="Consolas" panose="020B0609020204030204" pitchFamily="49" charset="0"/>
            </a:endParaRPr>
          </a:p>
        </p:txBody>
      </p:sp>
      <p:pic>
        <p:nvPicPr>
          <p:cNvPr id="67" name="Graphic 66" descr="Lights On with solid fill">
            <a:extLst>
              <a:ext uri="{FF2B5EF4-FFF2-40B4-BE49-F238E27FC236}">
                <a16:creationId xmlns:a16="http://schemas.microsoft.com/office/drawing/2014/main" id="{6FD8A83E-316D-DEBA-B8C4-4F78A17EF3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9515" y="3079071"/>
            <a:ext cx="303685" cy="303685"/>
          </a:xfrm>
          <a:prstGeom prst="rect">
            <a:avLst/>
          </a:prstGeom>
        </p:spPr>
      </p:pic>
      <p:sp>
        <p:nvSpPr>
          <p:cNvPr id="68" name="TextBox 67">
            <a:extLst>
              <a:ext uri="{FF2B5EF4-FFF2-40B4-BE49-F238E27FC236}">
                <a16:creationId xmlns:a16="http://schemas.microsoft.com/office/drawing/2014/main" id="{649E2C4B-85C7-ADC4-1107-64A8F76D5FF1}"/>
              </a:ext>
            </a:extLst>
          </p:cNvPr>
          <p:cNvSpPr txBox="1"/>
          <p:nvPr/>
        </p:nvSpPr>
        <p:spPr>
          <a:xfrm>
            <a:off x="9987871" y="2897573"/>
            <a:ext cx="1828209" cy="507831"/>
          </a:xfrm>
          <a:prstGeom prst="rect">
            <a:avLst/>
          </a:prstGeom>
          <a:solidFill>
            <a:schemeClr val="bg1">
              <a:alpha val="89000"/>
            </a:schemeClr>
          </a:solidFill>
        </p:spPr>
        <p:txBody>
          <a:bodyPr wrap="square" lIns="432000">
            <a:spAutoFit/>
          </a:bodyPr>
          <a:lstStyle/>
          <a:p>
            <a:r>
              <a:rPr lang="en-US" sz="900">
                <a:solidFill>
                  <a:schemeClr val="tx1">
                    <a:lumMod val="75000"/>
                    <a:lumOff val="25000"/>
                  </a:schemeClr>
                </a:solidFill>
                <a:latin typeface="Proxima Nova Light" panose="020B0303030502060204" pitchFamily="34" charset="0"/>
              </a:rPr>
              <a:t>You can list multiple files. Will be triggered when all files are updated</a:t>
            </a:r>
            <a:endParaRPr lang="en-NL" sz="900">
              <a:solidFill>
                <a:schemeClr val="tx1">
                  <a:lumMod val="75000"/>
                  <a:lumOff val="25000"/>
                </a:schemeClr>
              </a:solidFill>
              <a:latin typeface="Proxima Nova Light" panose="020B0303030502060204" pitchFamily="34" charset="0"/>
            </a:endParaRPr>
          </a:p>
        </p:txBody>
      </p:sp>
      <p:cxnSp>
        <p:nvCxnSpPr>
          <p:cNvPr id="70" name="Straight Arrow Connector 69">
            <a:extLst>
              <a:ext uri="{FF2B5EF4-FFF2-40B4-BE49-F238E27FC236}">
                <a16:creationId xmlns:a16="http://schemas.microsoft.com/office/drawing/2014/main" id="{43A13C05-EE12-9AA5-EFA9-2997EB335A58}"/>
              </a:ext>
            </a:extLst>
          </p:cNvPr>
          <p:cNvCxnSpPr>
            <a:cxnSpLocks/>
          </p:cNvCxnSpPr>
          <p:nvPr/>
        </p:nvCxnSpPr>
        <p:spPr>
          <a:xfrm flipH="1">
            <a:off x="9011920" y="3251402"/>
            <a:ext cx="975951" cy="277511"/>
          </a:xfrm>
          <a:prstGeom prst="straightConnector1">
            <a:avLst/>
          </a:prstGeom>
          <a:ln w="15875">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933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723467"/>
            <a:ext cx="7811754" cy="646331"/>
          </a:xfrm>
          <a:prstGeom prst="rect">
            <a:avLst/>
          </a:prstGeom>
        </p:spPr>
        <p:txBody>
          <a:bodyPr wrap="none">
            <a:spAutoFit/>
          </a:bodyPr>
          <a:lstStyle/>
          <a:p>
            <a:pPr algn="l"/>
            <a:r>
              <a:rPr lang="en-US" sz="3600" b="1">
                <a:solidFill>
                  <a:schemeClr val="tx1">
                    <a:lumMod val="85000"/>
                    <a:lumOff val="15000"/>
                  </a:schemeClr>
                </a:solidFill>
                <a:latin typeface="Proxima Nova Semibold" panose="020B0703030502060204" pitchFamily="34" charset="0"/>
              </a:rPr>
              <a:t>A Dataset change becomes a trigger!</a:t>
            </a:r>
            <a:endParaRPr lang="en-US" sz="3200">
              <a:solidFill>
                <a:schemeClr val="tx1">
                  <a:lumMod val="85000"/>
                  <a:lumOff val="15000"/>
                </a:schemeClr>
              </a:solidFill>
              <a:latin typeface="Proxima Nova Semibold" panose="020B0703030502060204" pitchFamily="34" charset="0"/>
            </a:endParaRPr>
          </a:p>
        </p:txBody>
      </p:sp>
      <p:pic>
        <p:nvPicPr>
          <p:cNvPr id="64" name="Picture 63">
            <a:extLst>
              <a:ext uri="{FF2B5EF4-FFF2-40B4-BE49-F238E27FC236}">
                <a16:creationId xmlns:a16="http://schemas.microsoft.com/office/drawing/2014/main" id="{F58D4FC7-C893-5BAA-34DC-C79A8927E201}"/>
              </a:ext>
            </a:extLst>
          </p:cNvPr>
          <p:cNvPicPr>
            <a:picLocks noChangeAspect="1"/>
          </p:cNvPicPr>
          <p:nvPr/>
        </p:nvPicPr>
        <p:blipFill>
          <a:blip r:embed="rId3"/>
          <a:stretch>
            <a:fillRect/>
          </a:stretch>
        </p:blipFill>
        <p:spPr>
          <a:xfrm>
            <a:off x="975393" y="2265324"/>
            <a:ext cx="8413103" cy="3278805"/>
          </a:xfrm>
          <a:prstGeom prst="rect">
            <a:avLst/>
          </a:prstGeom>
        </p:spPr>
      </p:pic>
      <p:sp>
        <p:nvSpPr>
          <p:cNvPr id="10" name="Rectangle 9">
            <a:extLst>
              <a:ext uri="{FF2B5EF4-FFF2-40B4-BE49-F238E27FC236}">
                <a16:creationId xmlns:a16="http://schemas.microsoft.com/office/drawing/2014/main" id="{74904037-42BD-2D66-4F90-5C8590D2917D}"/>
              </a:ext>
            </a:extLst>
          </p:cNvPr>
          <p:cNvSpPr/>
          <p:nvPr/>
        </p:nvSpPr>
        <p:spPr>
          <a:xfrm>
            <a:off x="2803504" y="2265324"/>
            <a:ext cx="792480" cy="38822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834587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1DE9F-4CC0-5B77-4B27-87867EB5B668}"/>
              </a:ext>
            </a:extLst>
          </p:cNvPr>
          <p:cNvPicPr>
            <a:picLocks noGrp="1" noRot="1" noChangeAspect="1" noMove="1" noResize="1" noEditPoints="1" noAdjustHandles="1" noChangeArrowheads="1" noChangeShapeType="1" noCrop="1"/>
          </p:cNvPicPr>
          <p:nvPr/>
        </p:nvPicPr>
        <p:blipFill>
          <a:blip r:embed="rId2"/>
          <a:stretch>
            <a:fillRect/>
          </a:stretch>
        </p:blipFill>
        <p:spPr>
          <a:xfrm>
            <a:off x="10555862" y="6181151"/>
            <a:ext cx="1448569" cy="460909"/>
          </a:xfrm>
          <a:prstGeom prst="rect">
            <a:avLst/>
          </a:prstGeom>
        </p:spPr>
      </p:pic>
      <p:sp>
        <p:nvSpPr>
          <p:cNvPr id="4" name="Rechthoek 48">
            <a:extLst>
              <a:ext uri="{FF2B5EF4-FFF2-40B4-BE49-F238E27FC236}">
                <a16:creationId xmlns:a16="http://schemas.microsoft.com/office/drawing/2014/main" id="{6106092E-EFEC-C915-1487-1E7DFFE17D49}"/>
              </a:ext>
            </a:extLst>
          </p:cNvPr>
          <p:cNvSpPr/>
          <p:nvPr/>
        </p:nvSpPr>
        <p:spPr>
          <a:xfrm>
            <a:off x="719600" y="723467"/>
            <a:ext cx="3562194" cy="646331"/>
          </a:xfrm>
          <a:prstGeom prst="rect">
            <a:avLst/>
          </a:prstGeom>
        </p:spPr>
        <p:txBody>
          <a:bodyPr wrap="none">
            <a:spAutoFit/>
          </a:bodyPr>
          <a:lstStyle/>
          <a:p>
            <a:pPr algn="l"/>
            <a:r>
              <a:rPr lang="en-US" sz="3600" b="1">
                <a:solidFill>
                  <a:schemeClr val="tx1">
                    <a:lumMod val="85000"/>
                    <a:lumOff val="15000"/>
                  </a:schemeClr>
                </a:solidFill>
                <a:latin typeface="Proxima Nova" panose="020B0503030502060204" pitchFamily="34" charset="0"/>
              </a:rPr>
              <a:t>Dataset quirks…</a:t>
            </a:r>
            <a:endParaRPr lang="en-US" sz="3200">
              <a:solidFill>
                <a:schemeClr val="tx1">
                  <a:lumMod val="85000"/>
                  <a:lumOff val="15000"/>
                </a:schemeClr>
              </a:solidFill>
              <a:latin typeface="Proxima Nova" panose="020B0503030502060204" pitchFamily="34" charset="0"/>
            </a:endParaRPr>
          </a:p>
        </p:txBody>
      </p:sp>
      <p:sp>
        <p:nvSpPr>
          <p:cNvPr id="2" name="TextBox 1">
            <a:extLst>
              <a:ext uri="{FF2B5EF4-FFF2-40B4-BE49-F238E27FC236}">
                <a16:creationId xmlns:a16="http://schemas.microsoft.com/office/drawing/2014/main" id="{094DA393-743A-E726-46C6-90F58158FC75}"/>
              </a:ext>
            </a:extLst>
          </p:cNvPr>
          <p:cNvSpPr txBox="1"/>
          <p:nvPr/>
        </p:nvSpPr>
        <p:spPr>
          <a:xfrm>
            <a:off x="767411" y="1822895"/>
            <a:ext cx="6709154" cy="3785652"/>
          </a:xfrm>
          <a:prstGeom prst="rect">
            <a:avLst/>
          </a:prstGeom>
          <a:noFill/>
        </p:spPr>
        <p:txBody>
          <a:bodyPr wrap="square">
            <a:spAutoFit/>
          </a:bodyPr>
          <a:lstStyle/>
          <a:p>
            <a:pPr marL="285750" indent="-285750">
              <a:spcAft>
                <a:spcPts val="1800"/>
              </a:spcAft>
              <a:buFont typeface="Arial" panose="020B0604020202020204" pitchFamily="34" charset="0"/>
              <a:buChar char="•"/>
            </a:pPr>
            <a:r>
              <a:rPr lang="en-US" sz="2000">
                <a:solidFill>
                  <a:srgbClr val="5A5A5A"/>
                </a:solidFill>
                <a:latin typeface="Proxima Nova" panose="020B0503030502060204" pitchFamily="34" charset="0"/>
              </a:rPr>
              <a:t>Airflow doesn’t verify the data has been changed. It only verifies if the source DAG has executed correctly.</a:t>
            </a:r>
          </a:p>
          <a:p>
            <a:pPr marL="285750" indent="-285750">
              <a:spcAft>
                <a:spcPts val="1800"/>
              </a:spcAft>
              <a:buFont typeface="Arial" panose="020B0604020202020204" pitchFamily="34" charset="0"/>
              <a:buChar char="•"/>
            </a:pPr>
            <a:r>
              <a:rPr lang="en-US" sz="2000">
                <a:solidFill>
                  <a:srgbClr val="5A5A5A"/>
                </a:solidFill>
                <a:latin typeface="Proxima Nova" panose="020B0503030502060204" pitchFamily="34" charset="0"/>
              </a:rPr>
              <a:t>Dataset URI acts as a Link / tag to create triggers.</a:t>
            </a:r>
          </a:p>
          <a:p>
            <a:pPr marL="285750" indent="-285750">
              <a:spcAft>
                <a:spcPts val="1800"/>
              </a:spcAft>
              <a:buFont typeface="Arial" panose="020B0604020202020204" pitchFamily="34" charset="0"/>
              <a:buChar char="•"/>
            </a:pPr>
            <a:r>
              <a:rPr lang="en-US" sz="2000">
                <a:solidFill>
                  <a:srgbClr val="5A5A5A"/>
                </a:solidFill>
                <a:latin typeface="Proxima Nova" panose="020B0503030502060204" pitchFamily="34" charset="0"/>
              </a:rPr>
              <a:t>If two tasks update the same dataset, the Consumer DAG triggers after the first task completes.</a:t>
            </a:r>
          </a:p>
          <a:p>
            <a:pPr marL="285750" indent="-285750">
              <a:spcAft>
                <a:spcPts val="1800"/>
              </a:spcAft>
              <a:buFont typeface="Arial" panose="020B0604020202020204" pitchFamily="34" charset="0"/>
              <a:buChar char="•"/>
            </a:pPr>
            <a:r>
              <a:rPr lang="en-US" sz="2000">
                <a:solidFill>
                  <a:srgbClr val="5A5A5A"/>
                </a:solidFill>
                <a:latin typeface="Proxima Nova" panose="020B0503030502060204" pitchFamily="34" charset="0"/>
              </a:rPr>
              <a:t>Schedules cannot be combined (datasets and </a:t>
            </a:r>
            <a:r>
              <a:rPr lang="en-US" sz="2000" err="1">
                <a:solidFill>
                  <a:srgbClr val="5A5A5A"/>
                </a:solidFill>
                <a:latin typeface="Proxima Nova" panose="020B0503030502060204" pitchFamily="34" charset="0"/>
              </a:rPr>
              <a:t>cron</a:t>
            </a:r>
            <a:r>
              <a:rPr lang="en-US" sz="2000">
                <a:solidFill>
                  <a:srgbClr val="5A5A5A"/>
                </a:solidFill>
                <a:latin typeface="Proxima Nova" panose="020B0503030502060204" pitchFamily="34" charset="0"/>
              </a:rPr>
              <a:t> expressions).</a:t>
            </a:r>
          </a:p>
          <a:p>
            <a:pPr marL="285750" indent="-285750">
              <a:spcAft>
                <a:spcPts val="1800"/>
              </a:spcAft>
              <a:buFont typeface="Arial" panose="020B0604020202020204" pitchFamily="34" charset="0"/>
              <a:buChar char="•"/>
            </a:pPr>
            <a:r>
              <a:rPr lang="en-US" sz="2000">
                <a:solidFill>
                  <a:srgbClr val="5A5A5A"/>
                </a:solidFill>
                <a:latin typeface="Proxima Nova" panose="020B0503030502060204" pitchFamily="34" charset="0"/>
              </a:rPr>
              <a:t>Airflow only monitors datasets within DAGs, not external modifications, or DAGs on External Instances.</a:t>
            </a:r>
            <a:endParaRPr lang="en-NL" sz="2000">
              <a:latin typeface="Proxima Nova" panose="020B0503030502060204" pitchFamily="34" charset="0"/>
            </a:endParaRPr>
          </a:p>
        </p:txBody>
      </p:sp>
      <p:pic>
        <p:nvPicPr>
          <p:cNvPr id="6" name="Picture 5">
            <a:extLst>
              <a:ext uri="{FF2B5EF4-FFF2-40B4-BE49-F238E27FC236}">
                <a16:creationId xmlns:a16="http://schemas.microsoft.com/office/drawing/2014/main" id="{7E5FC9D9-71D3-D9CB-A878-777CC8B2DBFE}"/>
              </a:ext>
            </a:extLst>
          </p:cNvPr>
          <p:cNvPicPr>
            <a:picLocks noChangeAspect="1"/>
          </p:cNvPicPr>
          <p:nvPr/>
        </p:nvPicPr>
        <p:blipFill>
          <a:blip r:embed="rId3"/>
          <a:stretch>
            <a:fillRect/>
          </a:stretch>
        </p:blipFill>
        <p:spPr>
          <a:xfrm>
            <a:off x="7966520" y="2264080"/>
            <a:ext cx="2861772" cy="2455073"/>
          </a:xfrm>
          <a:prstGeom prst="rect">
            <a:avLst/>
          </a:prstGeom>
        </p:spPr>
      </p:pic>
    </p:spTree>
    <p:extLst>
      <p:ext uri="{BB962C8B-B14F-4D97-AF65-F5344CB8AC3E}">
        <p14:creationId xmlns:p14="http://schemas.microsoft.com/office/powerpoint/2010/main" val="2700931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hoek 48">
            <a:extLst>
              <a:ext uri="{FF2B5EF4-FFF2-40B4-BE49-F238E27FC236}">
                <a16:creationId xmlns:a16="http://schemas.microsoft.com/office/drawing/2014/main" id="{4EF8AFA9-3FB8-0B0D-1D68-DD25446F91A7}"/>
              </a:ext>
            </a:extLst>
          </p:cNvPr>
          <p:cNvSpPr/>
          <p:nvPr/>
        </p:nvSpPr>
        <p:spPr>
          <a:xfrm>
            <a:off x="429768" y="411480"/>
            <a:ext cx="11201400"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kern="1200">
                <a:solidFill>
                  <a:schemeClr val="tx1"/>
                </a:solidFill>
                <a:latin typeface="+mj-lt"/>
                <a:ea typeface="+mj-ea"/>
                <a:cs typeface="+mj-cs"/>
              </a:rPr>
              <a:t>Scenario: </a:t>
            </a:r>
            <a:r>
              <a:rPr lang="en-US" sz="3600" kern="1200">
                <a:solidFill>
                  <a:schemeClr val="tx1"/>
                </a:solidFill>
                <a:latin typeface="+mj-lt"/>
                <a:ea typeface="+mj-ea"/>
                <a:cs typeface="+mj-cs"/>
              </a:rPr>
              <a:t>We are working on a weather forecast data pipeline for a new app</a:t>
            </a:r>
          </a:p>
        </p:txBody>
      </p:sp>
      <p:sp>
        <p:nvSpPr>
          <p:cNvPr id="43" name="Rectangle 4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53" name="Rectangle 4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9D62550-22C4-F35B-D40C-24A447ED9BEC}"/>
              </a:ext>
            </a:extLst>
          </p:cNvPr>
          <p:cNvSpPr txBox="1"/>
          <p:nvPr/>
        </p:nvSpPr>
        <p:spPr>
          <a:xfrm>
            <a:off x="1147448" y="1983766"/>
            <a:ext cx="5570540" cy="1031051"/>
          </a:xfrm>
          <a:prstGeom prst="rect">
            <a:avLst/>
          </a:prstGeom>
          <a:noFill/>
        </p:spPr>
        <p:txBody>
          <a:bodyPr wrap="square">
            <a:spAutoFit/>
          </a:bodyPr>
          <a:lstStyle/>
          <a:p>
            <a:pPr defTabSz="265176">
              <a:spcAft>
                <a:spcPts val="348"/>
              </a:spcAft>
            </a:pPr>
            <a:r>
              <a:rPr lang="en-US" sz="2000" b="1" kern="1200">
                <a:solidFill>
                  <a:schemeClr val="tx1"/>
                </a:solidFill>
                <a:latin typeface="Proxima Nova" panose="020B0503030502060204" pitchFamily="34" charset="0"/>
                <a:ea typeface="+mn-ea"/>
                <a:cs typeface="+mn-cs"/>
              </a:rPr>
              <a:t>Requirements:</a:t>
            </a:r>
          </a:p>
          <a:p>
            <a:pPr marL="530352" lvl="1" indent="-265176" defTabSz="265176">
              <a:spcAft>
                <a:spcPts val="348"/>
              </a:spcAft>
              <a:buFont typeface="Arial" panose="020B0604020202020204" pitchFamily="34" charset="0"/>
              <a:buChar char="•"/>
            </a:pPr>
            <a:r>
              <a:rPr lang="en-US" kern="1200">
                <a:solidFill>
                  <a:schemeClr val="tx1"/>
                </a:solidFill>
                <a:latin typeface="Proxima Nova" panose="020B0503030502060204" pitchFamily="34" charset="0"/>
                <a:ea typeface="+mn-ea"/>
                <a:cs typeface="+mn-cs"/>
              </a:rPr>
              <a:t>Run daily</a:t>
            </a:r>
          </a:p>
          <a:p>
            <a:pPr marL="530352" lvl="1" indent="-265176" defTabSz="265176">
              <a:spcAft>
                <a:spcPts val="348"/>
              </a:spcAft>
              <a:buFont typeface="Arial" panose="020B0604020202020204" pitchFamily="34" charset="0"/>
              <a:buChar char="•"/>
            </a:pPr>
            <a:r>
              <a:rPr lang="en-US" kern="1200">
                <a:solidFill>
                  <a:schemeClr val="tx1"/>
                </a:solidFill>
                <a:latin typeface="Proxima Nova" panose="020B0503030502060204" pitchFamily="34" charset="0"/>
                <a:ea typeface="+mn-ea"/>
                <a:cs typeface="+mn-cs"/>
              </a:rPr>
              <a:t>One geographical location</a:t>
            </a:r>
            <a:endParaRPr lang="en-US" sz="3600">
              <a:latin typeface="Proxima Nova" panose="020B0503030502060204" pitchFamily="34" charset="0"/>
            </a:endParaRPr>
          </a:p>
        </p:txBody>
      </p:sp>
      <p:sp>
        <p:nvSpPr>
          <p:cNvPr id="39" name="TextBox 38">
            <a:extLst>
              <a:ext uri="{FF2B5EF4-FFF2-40B4-BE49-F238E27FC236}">
                <a16:creationId xmlns:a16="http://schemas.microsoft.com/office/drawing/2014/main" id="{A9D062E4-296E-3BB3-9D8A-826109BD1DEE}"/>
              </a:ext>
            </a:extLst>
          </p:cNvPr>
          <p:cNvSpPr txBox="1"/>
          <p:nvPr/>
        </p:nvSpPr>
        <p:spPr>
          <a:xfrm>
            <a:off x="939382" y="5176981"/>
            <a:ext cx="1610371" cy="584775"/>
          </a:xfrm>
          <a:prstGeom prst="rect">
            <a:avLst/>
          </a:prstGeom>
          <a:noFill/>
        </p:spPr>
        <p:txBody>
          <a:bodyPr wrap="square">
            <a:spAutoFit/>
          </a:bodyPr>
          <a:lstStyle/>
          <a:p>
            <a:pPr algn="ctr" defTabSz="265176">
              <a:spcAft>
                <a:spcPts val="348"/>
              </a:spcAft>
            </a:pPr>
            <a:r>
              <a:rPr lang="en-US" sz="1600" b="1" kern="1200">
                <a:solidFill>
                  <a:schemeClr val="tx1"/>
                </a:solidFill>
                <a:latin typeface="Proxima Nova" panose="020B0503030502060204" pitchFamily="34" charset="0"/>
                <a:ea typeface="+mn-ea"/>
                <a:cs typeface="+mn-cs"/>
              </a:rPr>
              <a:t>Many things can go wrong</a:t>
            </a:r>
            <a:endParaRPr lang="en-US" sz="3200">
              <a:latin typeface="Proxima Nova" panose="020B0503030502060204" pitchFamily="34" charset="0"/>
            </a:endParaRPr>
          </a:p>
        </p:txBody>
      </p:sp>
      <p:sp>
        <p:nvSpPr>
          <p:cNvPr id="102" name="Rectangle 101">
            <a:extLst>
              <a:ext uri="{FF2B5EF4-FFF2-40B4-BE49-F238E27FC236}">
                <a16:creationId xmlns:a16="http://schemas.microsoft.com/office/drawing/2014/main" id="{C77ED801-4305-74AA-3138-BCA9C999E218}"/>
              </a:ext>
            </a:extLst>
          </p:cNvPr>
          <p:cNvSpPr/>
          <p:nvPr/>
        </p:nvSpPr>
        <p:spPr>
          <a:xfrm>
            <a:off x="6915490" y="1432585"/>
            <a:ext cx="5134519" cy="5128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Picture 6">
            <a:extLst>
              <a:ext uri="{FF2B5EF4-FFF2-40B4-BE49-F238E27FC236}">
                <a16:creationId xmlns:a16="http://schemas.microsoft.com/office/drawing/2014/main" id="{714ED76D-F672-1F73-1814-83365F2C5470}"/>
              </a:ext>
            </a:extLst>
          </p:cNvPr>
          <p:cNvPicPr/>
          <p:nvPr/>
        </p:nvPicPr>
        <p:blipFill>
          <a:blip r:embed="rId2"/>
          <a:stretch>
            <a:fillRect/>
          </a:stretch>
        </p:blipFill>
        <p:spPr>
          <a:xfrm>
            <a:off x="10562706" y="6107729"/>
            <a:ext cx="847015" cy="269505"/>
          </a:xfrm>
          <a:prstGeom prst="rect">
            <a:avLst/>
          </a:prstGeom>
        </p:spPr>
      </p:pic>
      <p:sp>
        <p:nvSpPr>
          <p:cNvPr id="81" name="Rectangle: Rounded Corners 80">
            <a:extLst>
              <a:ext uri="{FF2B5EF4-FFF2-40B4-BE49-F238E27FC236}">
                <a16:creationId xmlns:a16="http://schemas.microsoft.com/office/drawing/2014/main" id="{41DEE591-1825-AB48-AB3C-32EA772394C8}"/>
              </a:ext>
            </a:extLst>
          </p:cNvPr>
          <p:cNvSpPr/>
          <p:nvPr/>
        </p:nvSpPr>
        <p:spPr>
          <a:xfrm>
            <a:off x="2919616" y="3423078"/>
            <a:ext cx="1516380" cy="1043940"/>
          </a:xfrm>
          <a:prstGeom prst="roundRect">
            <a:avLst>
              <a:gd name="adj" fmla="val 6448"/>
            </a:avLst>
          </a:prstGeom>
          <a:solidFill>
            <a:schemeClr val="accent1">
              <a:alpha val="92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Proxima Nova" panose="020B0503030502060204" pitchFamily="34" charset="0"/>
              </a:rPr>
              <a:t>Get Data from external API</a:t>
            </a:r>
          </a:p>
        </p:txBody>
      </p:sp>
      <p:sp>
        <p:nvSpPr>
          <p:cNvPr id="82" name="Rectangle: Rounded Corners 81">
            <a:extLst>
              <a:ext uri="{FF2B5EF4-FFF2-40B4-BE49-F238E27FC236}">
                <a16:creationId xmlns:a16="http://schemas.microsoft.com/office/drawing/2014/main" id="{4549171B-06C9-0581-AB49-A862DE94E56C}"/>
              </a:ext>
            </a:extLst>
          </p:cNvPr>
          <p:cNvSpPr/>
          <p:nvPr/>
        </p:nvSpPr>
        <p:spPr>
          <a:xfrm>
            <a:off x="4575061" y="3423078"/>
            <a:ext cx="1516380" cy="1043940"/>
          </a:xfrm>
          <a:prstGeom prst="roundRect">
            <a:avLst>
              <a:gd name="adj" fmla="val 6448"/>
            </a:avLst>
          </a:prstGeom>
          <a:solidFill>
            <a:schemeClr val="accent1">
              <a:alpha val="92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Proxima Nova" panose="020B0503030502060204" pitchFamily="34" charset="0"/>
              </a:rPr>
              <a:t>Load raw data into DB</a:t>
            </a:r>
          </a:p>
        </p:txBody>
      </p:sp>
      <p:sp>
        <p:nvSpPr>
          <p:cNvPr id="83" name="Rectangle: Rounded Corners 82">
            <a:extLst>
              <a:ext uri="{FF2B5EF4-FFF2-40B4-BE49-F238E27FC236}">
                <a16:creationId xmlns:a16="http://schemas.microsoft.com/office/drawing/2014/main" id="{73EE0D1C-570A-A280-0F7C-B321F8D724DD}"/>
              </a:ext>
            </a:extLst>
          </p:cNvPr>
          <p:cNvSpPr/>
          <p:nvPr/>
        </p:nvSpPr>
        <p:spPr>
          <a:xfrm>
            <a:off x="6230506" y="3423078"/>
            <a:ext cx="1516380" cy="1043940"/>
          </a:xfrm>
          <a:prstGeom prst="roundRect">
            <a:avLst>
              <a:gd name="adj" fmla="val 6448"/>
            </a:avLst>
          </a:prstGeom>
          <a:solidFill>
            <a:schemeClr val="accent1">
              <a:alpha val="92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Proxima Nova" panose="020B0503030502060204" pitchFamily="34" charset="0"/>
              </a:rPr>
              <a:t>Outlier </a:t>
            </a:r>
          </a:p>
          <a:p>
            <a:pPr algn="ctr"/>
            <a:r>
              <a:rPr lang="en-US" sz="1600">
                <a:latin typeface="Proxima Nova" panose="020B0503030502060204" pitchFamily="34" charset="0"/>
              </a:rPr>
              <a:t>Removal</a:t>
            </a:r>
          </a:p>
        </p:txBody>
      </p:sp>
      <p:cxnSp>
        <p:nvCxnSpPr>
          <p:cNvPr id="84" name="Straight Arrow Connector 83">
            <a:extLst>
              <a:ext uri="{FF2B5EF4-FFF2-40B4-BE49-F238E27FC236}">
                <a16:creationId xmlns:a16="http://schemas.microsoft.com/office/drawing/2014/main" id="{B45D657C-9A47-6940-D5EC-70AE0453D17A}"/>
              </a:ext>
            </a:extLst>
          </p:cNvPr>
          <p:cNvCxnSpPr>
            <a:cxnSpLocks/>
            <a:stCxn id="81" idx="3"/>
            <a:endCxn id="82" idx="1"/>
          </p:cNvCxnSpPr>
          <p:nvPr/>
        </p:nvCxnSpPr>
        <p:spPr>
          <a:xfrm>
            <a:off x="4435996" y="3945048"/>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2AEDD58-B05D-CDF4-6983-6A38CBFAB15C}"/>
              </a:ext>
            </a:extLst>
          </p:cNvPr>
          <p:cNvCxnSpPr>
            <a:cxnSpLocks/>
            <a:stCxn id="82" idx="3"/>
            <a:endCxn id="83" idx="1"/>
          </p:cNvCxnSpPr>
          <p:nvPr/>
        </p:nvCxnSpPr>
        <p:spPr>
          <a:xfrm>
            <a:off x="6091441" y="3945048"/>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AB83EB6-E1B9-D1D0-D7CA-EA44317CCB54}"/>
              </a:ext>
            </a:extLst>
          </p:cNvPr>
          <p:cNvCxnSpPr>
            <a:cxnSpLocks/>
            <a:stCxn id="83" idx="3"/>
          </p:cNvCxnSpPr>
          <p:nvPr/>
        </p:nvCxnSpPr>
        <p:spPr>
          <a:xfrm>
            <a:off x="7746886" y="3945048"/>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85910CD3-2A5A-DE91-63DB-A675BB0D7587}"/>
              </a:ext>
            </a:extLst>
          </p:cNvPr>
          <p:cNvSpPr/>
          <p:nvPr/>
        </p:nvSpPr>
        <p:spPr>
          <a:xfrm>
            <a:off x="7918336" y="3417526"/>
            <a:ext cx="1516380" cy="1043940"/>
          </a:xfrm>
          <a:prstGeom prst="roundRect">
            <a:avLst>
              <a:gd name="adj" fmla="val 6448"/>
            </a:avLst>
          </a:prstGeom>
          <a:solidFill>
            <a:schemeClr val="accent1">
              <a:alpha val="92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Proxima Nova" panose="020B0503030502060204" pitchFamily="34" charset="0"/>
              </a:rPr>
              <a:t>Store into forecast table</a:t>
            </a:r>
          </a:p>
        </p:txBody>
      </p:sp>
      <p:cxnSp>
        <p:nvCxnSpPr>
          <p:cNvPr id="88" name="Straight Arrow Connector 87">
            <a:extLst>
              <a:ext uri="{FF2B5EF4-FFF2-40B4-BE49-F238E27FC236}">
                <a16:creationId xmlns:a16="http://schemas.microsoft.com/office/drawing/2014/main" id="{0F2218D7-9E51-36EA-36BE-4A4E1A457BA8}"/>
              </a:ext>
            </a:extLst>
          </p:cNvPr>
          <p:cNvCxnSpPr>
            <a:cxnSpLocks/>
          </p:cNvCxnSpPr>
          <p:nvPr/>
        </p:nvCxnSpPr>
        <p:spPr>
          <a:xfrm>
            <a:off x="9447098" y="3939496"/>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Graphic 88" descr="Bar graph with upward trend with solid fill">
            <a:extLst>
              <a:ext uri="{FF2B5EF4-FFF2-40B4-BE49-F238E27FC236}">
                <a16:creationId xmlns:a16="http://schemas.microsoft.com/office/drawing/2014/main" id="{75038FDF-34A2-9660-5EEC-D3F933CC15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2988" y="3803338"/>
            <a:ext cx="460910" cy="460910"/>
          </a:xfrm>
          <a:prstGeom prst="rect">
            <a:avLst/>
          </a:prstGeom>
        </p:spPr>
      </p:pic>
      <p:pic>
        <p:nvPicPr>
          <p:cNvPr id="90" name="Graphic 89" descr="Browser window outline">
            <a:extLst>
              <a:ext uri="{FF2B5EF4-FFF2-40B4-BE49-F238E27FC236}">
                <a16:creationId xmlns:a16="http://schemas.microsoft.com/office/drawing/2014/main" id="{750FB5DC-00ED-B907-0A55-B7800D2610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2365" y="3304897"/>
            <a:ext cx="1267530" cy="1267530"/>
          </a:xfrm>
          <a:prstGeom prst="rect">
            <a:avLst/>
          </a:prstGeom>
        </p:spPr>
      </p:pic>
      <p:sp>
        <p:nvSpPr>
          <p:cNvPr id="91" name="TextBox 90">
            <a:extLst>
              <a:ext uri="{FF2B5EF4-FFF2-40B4-BE49-F238E27FC236}">
                <a16:creationId xmlns:a16="http://schemas.microsoft.com/office/drawing/2014/main" id="{07C27416-8817-1748-2F43-F80BA549A734}"/>
              </a:ext>
            </a:extLst>
          </p:cNvPr>
          <p:cNvSpPr txBox="1"/>
          <p:nvPr/>
        </p:nvSpPr>
        <p:spPr>
          <a:xfrm rot="20323574">
            <a:off x="3143309" y="5402398"/>
            <a:ext cx="1805160"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Auth-errors</a:t>
            </a:r>
          </a:p>
        </p:txBody>
      </p:sp>
      <p:sp>
        <p:nvSpPr>
          <p:cNvPr id="92" name="TextBox 91">
            <a:extLst>
              <a:ext uri="{FF2B5EF4-FFF2-40B4-BE49-F238E27FC236}">
                <a16:creationId xmlns:a16="http://schemas.microsoft.com/office/drawing/2014/main" id="{4A1A00EB-0512-ECED-95E5-2F5769A50357}"/>
              </a:ext>
            </a:extLst>
          </p:cNvPr>
          <p:cNvSpPr txBox="1"/>
          <p:nvPr/>
        </p:nvSpPr>
        <p:spPr>
          <a:xfrm rot="20299343">
            <a:off x="6967452" y="5727604"/>
            <a:ext cx="2459098"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Schema changes</a:t>
            </a:r>
          </a:p>
        </p:txBody>
      </p:sp>
      <p:sp>
        <p:nvSpPr>
          <p:cNvPr id="93" name="TextBox 92">
            <a:extLst>
              <a:ext uri="{FF2B5EF4-FFF2-40B4-BE49-F238E27FC236}">
                <a16:creationId xmlns:a16="http://schemas.microsoft.com/office/drawing/2014/main" id="{01BDC571-9C74-377B-2810-8D52BFD2829E}"/>
              </a:ext>
            </a:extLst>
          </p:cNvPr>
          <p:cNvSpPr txBox="1"/>
          <p:nvPr/>
        </p:nvSpPr>
        <p:spPr>
          <a:xfrm rot="21358136">
            <a:off x="4504408" y="5431609"/>
            <a:ext cx="2508885"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No connectivity</a:t>
            </a:r>
          </a:p>
        </p:txBody>
      </p:sp>
      <p:sp>
        <p:nvSpPr>
          <p:cNvPr id="94" name="TextBox 93">
            <a:extLst>
              <a:ext uri="{FF2B5EF4-FFF2-40B4-BE49-F238E27FC236}">
                <a16:creationId xmlns:a16="http://schemas.microsoft.com/office/drawing/2014/main" id="{E1027A01-7DD0-2222-6B48-FEB7C306D417}"/>
              </a:ext>
            </a:extLst>
          </p:cNvPr>
          <p:cNvSpPr txBox="1"/>
          <p:nvPr/>
        </p:nvSpPr>
        <p:spPr>
          <a:xfrm rot="20396843">
            <a:off x="5143918" y="4950043"/>
            <a:ext cx="2508885"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Code-errors</a:t>
            </a:r>
          </a:p>
        </p:txBody>
      </p:sp>
      <p:sp>
        <p:nvSpPr>
          <p:cNvPr id="95" name="TextBox 94">
            <a:extLst>
              <a:ext uri="{FF2B5EF4-FFF2-40B4-BE49-F238E27FC236}">
                <a16:creationId xmlns:a16="http://schemas.microsoft.com/office/drawing/2014/main" id="{D6720242-1A9B-0C46-BAE3-69650A8F46FB}"/>
              </a:ext>
            </a:extLst>
          </p:cNvPr>
          <p:cNvSpPr txBox="1"/>
          <p:nvPr/>
        </p:nvSpPr>
        <p:spPr>
          <a:xfrm rot="20571058">
            <a:off x="7920257" y="5869884"/>
            <a:ext cx="2508885"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Rate-limits</a:t>
            </a:r>
          </a:p>
        </p:txBody>
      </p:sp>
      <p:sp>
        <p:nvSpPr>
          <p:cNvPr id="96" name="TextBox 95">
            <a:extLst>
              <a:ext uri="{FF2B5EF4-FFF2-40B4-BE49-F238E27FC236}">
                <a16:creationId xmlns:a16="http://schemas.microsoft.com/office/drawing/2014/main" id="{3D42F530-777D-D08B-2335-25CBA58B2C14}"/>
              </a:ext>
            </a:extLst>
          </p:cNvPr>
          <p:cNvSpPr txBox="1"/>
          <p:nvPr/>
        </p:nvSpPr>
        <p:spPr>
          <a:xfrm rot="20536170">
            <a:off x="6145134" y="5325605"/>
            <a:ext cx="2508885"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API-changes</a:t>
            </a:r>
          </a:p>
        </p:txBody>
      </p:sp>
      <p:sp>
        <p:nvSpPr>
          <p:cNvPr id="97" name="TextBox 96">
            <a:extLst>
              <a:ext uri="{FF2B5EF4-FFF2-40B4-BE49-F238E27FC236}">
                <a16:creationId xmlns:a16="http://schemas.microsoft.com/office/drawing/2014/main" id="{F262F8A0-970D-3E62-B4CA-8A76BE28E35A}"/>
              </a:ext>
            </a:extLst>
          </p:cNvPr>
          <p:cNvSpPr txBox="1"/>
          <p:nvPr/>
        </p:nvSpPr>
        <p:spPr>
          <a:xfrm rot="668837">
            <a:off x="3689750" y="6024169"/>
            <a:ext cx="2508885"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Data format change</a:t>
            </a:r>
          </a:p>
        </p:txBody>
      </p:sp>
      <p:sp>
        <p:nvSpPr>
          <p:cNvPr id="98" name="TextBox 97">
            <a:extLst>
              <a:ext uri="{FF2B5EF4-FFF2-40B4-BE49-F238E27FC236}">
                <a16:creationId xmlns:a16="http://schemas.microsoft.com/office/drawing/2014/main" id="{10CB48BF-6E0E-5384-8563-0B3809755641}"/>
              </a:ext>
            </a:extLst>
          </p:cNvPr>
          <p:cNvSpPr txBox="1"/>
          <p:nvPr/>
        </p:nvSpPr>
        <p:spPr>
          <a:xfrm rot="483686">
            <a:off x="5130039" y="5925644"/>
            <a:ext cx="2459098"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API not available</a:t>
            </a:r>
          </a:p>
        </p:txBody>
      </p:sp>
      <p:sp>
        <p:nvSpPr>
          <p:cNvPr id="99" name="TextBox 98">
            <a:extLst>
              <a:ext uri="{FF2B5EF4-FFF2-40B4-BE49-F238E27FC236}">
                <a16:creationId xmlns:a16="http://schemas.microsoft.com/office/drawing/2014/main" id="{807E5EFD-CDE3-D5E7-36B9-FF7EE05337B0}"/>
              </a:ext>
            </a:extLst>
          </p:cNvPr>
          <p:cNvSpPr txBox="1"/>
          <p:nvPr/>
        </p:nvSpPr>
        <p:spPr>
          <a:xfrm rot="446025">
            <a:off x="3224274" y="4925936"/>
            <a:ext cx="2459098"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Permission changes</a:t>
            </a:r>
          </a:p>
        </p:txBody>
      </p:sp>
      <p:sp>
        <p:nvSpPr>
          <p:cNvPr id="100" name="TextBox 99">
            <a:extLst>
              <a:ext uri="{FF2B5EF4-FFF2-40B4-BE49-F238E27FC236}">
                <a16:creationId xmlns:a16="http://schemas.microsoft.com/office/drawing/2014/main" id="{81753AD5-8A4E-7117-F039-96BB305FADAB}"/>
              </a:ext>
            </a:extLst>
          </p:cNvPr>
          <p:cNvSpPr txBox="1"/>
          <p:nvPr/>
        </p:nvSpPr>
        <p:spPr>
          <a:xfrm rot="1792019">
            <a:off x="8258836" y="5072240"/>
            <a:ext cx="2459098"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No data</a:t>
            </a:r>
          </a:p>
        </p:txBody>
      </p:sp>
      <p:sp>
        <p:nvSpPr>
          <p:cNvPr id="101" name="TextBox 100">
            <a:extLst>
              <a:ext uri="{FF2B5EF4-FFF2-40B4-BE49-F238E27FC236}">
                <a16:creationId xmlns:a16="http://schemas.microsoft.com/office/drawing/2014/main" id="{DE71322D-3F6D-B4A6-3078-45ED233B7FDB}"/>
              </a:ext>
            </a:extLst>
          </p:cNvPr>
          <p:cNvSpPr txBox="1"/>
          <p:nvPr/>
        </p:nvSpPr>
        <p:spPr>
          <a:xfrm rot="1157739">
            <a:off x="6951980" y="4954889"/>
            <a:ext cx="2508885" cy="292388"/>
          </a:xfrm>
          <a:prstGeom prst="rect">
            <a:avLst/>
          </a:prstGeom>
          <a:noFill/>
        </p:spPr>
        <p:txBody>
          <a:bodyPr wrap="square">
            <a:spAutoFit/>
          </a:bodyPr>
          <a:lstStyle/>
          <a:p>
            <a:pPr algn="ctr">
              <a:spcAft>
                <a:spcPts val="600"/>
              </a:spcAft>
            </a:pPr>
            <a:r>
              <a:rPr lang="en-US" sz="1300" b="1">
                <a:solidFill>
                  <a:srgbClr val="C00000"/>
                </a:solidFill>
                <a:latin typeface="Segoe Print" panose="02000600000000000000" pitchFamily="2" charset="0"/>
              </a:rPr>
              <a:t>Memory overflow</a:t>
            </a:r>
          </a:p>
        </p:txBody>
      </p:sp>
    </p:spTree>
    <p:extLst>
      <p:ext uri="{BB962C8B-B14F-4D97-AF65-F5344CB8AC3E}">
        <p14:creationId xmlns:p14="http://schemas.microsoft.com/office/powerpoint/2010/main" val="33220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p:cTn id="12" dur="500" fill="hold"/>
                                        <p:tgtEl>
                                          <p:spTgt spid="91"/>
                                        </p:tgtEl>
                                        <p:attrNameLst>
                                          <p:attrName>ppt_w</p:attrName>
                                        </p:attrNameLst>
                                      </p:cBhvr>
                                      <p:tavLst>
                                        <p:tav tm="0">
                                          <p:val>
                                            <p:fltVal val="0"/>
                                          </p:val>
                                        </p:tav>
                                        <p:tav tm="100000">
                                          <p:val>
                                            <p:strVal val="#ppt_w"/>
                                          </p:val>
                                        </p:tav>
                                      </p:tavLst>
                                    </p:anim>
                                    <p:anim calcmode="lin" valueType="num">
                                      <p:cBhvr>
                                        <p:cTn id="13" dur="500" fill="hold"/>
                                        <p:tgtEl>
                                          <p:spTgt spid="91"/>
                                        </p:tgtEl>
                                        <p:attrNameLst>
                                          <p:attrName>ppt_h</p:attrName>
                                        </p:attrNameLst>
                                      </p:cBhvr>
                                      <p:tavLst>
                                        <p:tav tm="0">
                                          <p:val>
                                            <p:fltVal val="0"/>
                                          </p:val>
                                        </p:tav>
                                        <p:tav tm="100000">
                                          <p:val>
                                            <p:strVal val="#ppt_h"/>
                                          </p:val>
                                        </p:tav>
                                      </p:tavLst>
                                    </p:anim>
                                    <p:animEffect transition="in" filter="fade">
                                      <p:cBhvr>
                                        <p:cTn id="14" dur="500"/>
                                        <p:tgtEl>
                                          <p:spTgt spid="9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p:cTn id="17" dur="500" fill="hold"/>
                                        <p:tgtEl>
                                          <p:spTgt spid="92"/>
                                        </p:tgtEl>
                                        <p:attrNameLst>
                                          <p:attrName>ppt_w</p:attrName>
                                        </p:attrNameLst>
                                      </p:cBhvr>
                                      <p:tavLst>
                                        <p:tav tm="0">
                                          <p:val>
                                            <p:fltVal val="0"/>
                                          </p:val>
                                        </p:tav>
                                        <p:tav tm="100000">
                                          <p:val>
                                            <p:strVal val="#ppt_w"/>
                                          </p:val>
                                        </p:tav>
                                      </p:tavLst>
                                    </p:anim>
                                    <p:anim calcmode="lin" valueType="num">
                                      <p:cBhvr>
                                        <p:cTn id="18" dur="500" fill="hold"/>
                                        <p:tgtEl>
                                          <p:spTgt spid="92"/>
                                        </p:tgtEl>
                                        <p:attrNameLst>
                                          <p:attrName>ppt_h</p:attrName>
                                        </p:attrNameLst>
                                      </p:cBhvr>
                                      <p:tavLst>
                                        <p:tav tm="0">
                                          <p:val>
                                            <p:fltVal val="0"/>
                                          </p:val>
                                        </p:tav>
                                        <p:tav tm="100000">
                                          <p:val>
                                            <p:strVal val="#ppt_h"/>
                                          </p:val>
                                        </p:tav>
                                      </p:tavLst>
                                    </p:anim>
                                    <p:animEffect transition="in" filter="fade">
                                      <p:cBhvr>
                                        <p:cTn id="19" dur="500"/>
                                        <p:tgtEl>
                                          <p:spTgt spid="9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p:cTn id="27" dur="500" fill="hold"/>
                                        <p:tgtEl>
                                          <p:spTgt spid="94"/>
                                        </p:tgtEl>
                                        <p:attrNameLst>
                                          <p:attrName>ppt_w</p:attrName>
                                        </p:attrNameLst>
                                      </p:cBhvr>
                                      <p:tavLst>
                                        <p:tav tm="0">
                                          <p:val>
                                            <p:fltVal val="0"/>
                                          </p:val>
                                        </p:tav>
                                        <p:tav tm="100000">
                                          <p:val>
                                            <p:strVal val="#ppt_w"/>
                                          </p:val>
                                        </p:tav>
                                      </p:tavLst>
                                    </p:anim>
                                    <p:anim calcmode="lin" valueType="num">
                                      <p:cBhvr>
                                        <p:cTn id="28" dur="500" fill="hold"/>
                                        <p:tgtEl>
                                          <p:spTgt spid="94"/>
                                        </p:tgtEl>
                                        <p:attrNameLst>
                                          <p:attrName>ppt_h</p:attrName>
                                        </p:attrNameLst>
                                      </p:cBhvr>
                                      <p:tavLst>
                                        <p:tav tm="0">
                                          <p:val>
                                            <p:fltVal val="0"/>
                                          </p:val>
                                        </p:tav>
                                        <p:tav tm="100000">
                                          <p:val>
                                            <p:strVal val="#ppt_h"/>
                                          </p:val>
                                        </p:tav>
                                      </p:tavLst>
                                    </p:anim>
                                    <p:animEffect transition="in" filter="fade">
                                      <p:cBhvr>
                                        <p:cTn id="29" dur="500"/>
                                        <p:tgtEl>
                                          <p:spTgt spid="9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p:cTn id="32" dur="500" fill="hold"/>
                                        <p:tgtEl>
                                          <p:spTgt spid="95"/>
                                        </p:tgtEl>
                                        <p:attrNameLst>
                                          <p:attrName>ppt_w</p:attrName>
                                        </p:attrNameLst>
                                      </p:cBhvr>
                                      <p:tavLst>
                                        <p:tav tm="0">
                                          <p:val>
                                            <p:fltVal val="0"/>
                                          </p:val>
                                        </p:tav>
                                        <p:tav tm="100000">
                                          <p:val>
                                            <p:strVal val="#ppt_w"/>
                                          </p:val>
                                        </p:tav>
                                      </p:tavLst>
                                    </p:anim>
                                    <p:anim calcmode="lin" valueType="num">
                                      <p:cBhvr>
                                        <p:cTn id="33" dur="500" fill="hold"/>
                                        <p:tgtEl>
                                          <p:spTgt spid="95"/>
                                        </p:tgtEl>
                                        <p:attrNameLst>
                                          <p:attrName>ppt_h</p:attrName>
                                        </p:attrNameLst>
                                      </p:cBhvr>
                                      <p:tavLst>
                                        <p:tav tm="0">
                                          <p:val>
                                            <p:fltVal val="0"/>
                                          </p:val>
                                        </p:tav>
                                        <p:tav tm="100000">
                                          <p:val>
                                            <p:strVal val="#ppt_h"/>
                                          </p:val>
                                        </p:tav>
                                      </p:tavLst>
                                    </p:anim>
                                    <p:animEffect transition="in" filter="fade">
                                      <p:cBhvr>
                                        <p:cTn id="34" dur="500"/>
                                        <p:tgtEl>
                                          <p:spTgt spid="9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500" fill="hold"/>
                                        <p:tgtEl>
                                          <p:spTgt spid="96"/>
                                        </p:tgtEl>
                                        <p:attrNameLst>
                                          <p:attrName>ppt_w</p:attrName>
                                        </p:attrNameLst>
                                      </p:cBhvr>
                                      <p:tavLst>
                                        <p:tav tm="0">
                                          <p:val>
                                            <p:fltVal val="0"/>
                                          </p:val>
                                        </p:tav>
                                        <p:tav tm="100000">
                                          <p:val>
                                            <p:strVal val="#ppt_w"/>
                                          </p:val>
                                        </p:tav>
                                      </p:tavLst>
                                    </p:anim>
                                    <p:anim calcmode="lin" valueType="num">
                                      <p:cBhvr>
                                        <p:cTn id="38" dur="500" fill="hold"/>
                                        <p:tgtEl>
                                          <p:spTgt spid="96"/>
                                        </p:tgtEl>
                                        <p:attrNameLst>
                                          <p:attrName>ppt_h</p:attrName>
                                        </p:attrNameLst>
                                      </p:cBhvr>
                                      <p:tavLst>
                                        <p:tav tm="0">
                                          <p:val>
                                            <p:fltVal val="0"/>
                                          </p:val>
                                        </p:tav>
                                        <p:tav tm="100000">
                                          <p:val>
                                            <p:strVal val="#ppt_h"/>
                                          </p:val>
                                        </p:tav>
                                      </p:tavLst>
                                    </p:anim>
                                    <p:animEffect transition="in" filter="fade">
                                      <p:cBhvr>
                                        <p:cTn id="39" dur="500"/>
                                        <p:tgtEl>
                                          <p:spTgt spid="9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 calcmode="lin" valueType="num">
                                      <p:cBhvr>
                                        <p:cTn id="42" dur="500" fill="hold"/>
                                        <p:tgtEl>
                                          <p:spTgt spid="97"/>
                                        </p:tgtEl>
                                        <p:attrNameLst>
                                          <p:attrName>ppt_w</p:attrName>
                                        </p:attrNameLst>
                                      </p:cBhvr>
                                      <p:tavLst>
                                        <p:tav tm="0">
                                          <p:val>
                                            <p:fltVal val="0"/>
                                          </p:val>
                                        </p:tav>
                                        <p:tav tm="100000">
                                          <p:val>
                                            <p:strVal val="#ppt_w"/>
                                          </p:val>
                                        </p:tav>
                                      </p:tavLst>
                                    </p:anim>
                                    <p:anim calcmode="lin" valueType="num">
                                      <p:cBhvr>
                                        <p:cTn id="43" dur="500" fill="hold"/>
                                        <p:tgtEl>
                                          <p:spTgt spid="97"/>
                                        </p:tgtEl>
                                        <p:attrNameLst>
                                          <p:attrName>ppt_h</p:attrName>
                                        </p:attrNameLst>
                                      </p:cBhvr>
                                      <p:tavLst>
                                        <p:tav tm="0">
                                          <p:val>
                                            <p:fltVal val="0"/>
                                          </p:val>
                                        </p:tav>
                                        <p:tav tm="100000">
                                          <p:val>
                                            <p:strVal val="#ppt_h"/>
                                          </p:val>
                                        </p:tav>
                                      </p:tavLst>
                                    </p:anim>
                                    <p:animEffect transition="in" filter="fade">
                                      <p:cBhvr>
                                        <p:cTn id="44" dur="500"/>
                                        <p:tgtEl>
                                          <p:spTgt spid="9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p:cTn id="47" dur="500" fill="hold"/>
                                        <p:tgtEl>
                                          <p:spTgt spid="98"/>
                                        </p:tgtEl>
                                        <p:attrNameLst>
                                          <p:attrName>ppt_w</p:attrName>
                                        </p:attrNameLst>
                                      </p:cBhvr>
                                      <p:tavLst>
                                        <p:tav tm="0">
                                          <p:val>
                                            <p:fltVal val="0"/>
                                          </p:val>
                                        </p:tav>
                                        <p:tav tm="100000">
                                          <p:val>
                                            <p:strVal val="#ppt_w"/>
                                          </p:val>
                                        </p:tav>
                                      </p:tavLst>
                                    </p:anim>
                                    <p:anim calcmode="lin" valueType="num">
                                      <p:cBhvr>
                                        <p:cTn id="48" dur="500" fill="hold"/>
                                        <p:tgtEl>
                                          <p:spTgt spid="98"/>
                                        </p:tgtEl>
                                        <p:attrNameLst>
                                          <p:attrName>ppt_h</p:attrName>
                                        </p:attrNameLst>
                                      </p:cBhvr>
                                      <p:tavLst>
                                        <p:tav tm="0">
                                          <p:val>
                                            <p:fltVal val="0"/>
                                          </p:val>
                                        </p:tav>
                                        <p:tav tm="100000">
                                          <p:val>
                                            <p:strVal val="#ppt_h"/>
                                          </p:val>
                                        </p:tav>
                                      </p:tavLst>
                                    </p:anim>
                                    <p:animEffect transition="in" filter="fade">
                                      <p:cBhvr>
                                        <p:cTn id="49" dur="500"/>
                                        <p:tgtEl>
                                          <p:spTgt spid="9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99"/>
                                        </p:tgtEl>
                                        <p:attrNameLst>
                                          <p:attrName>style.visibility</p:attrName>
                                        </p:attrNameLst>
                                      </p:cBhvr>
                                      <p:to>
                                        <p:strVal val="visible"/>
                                      </p:to>
                                    </p:set>
                                    <p:anim calcmode="lin" valueType="num">
                                      <p:cBhvr>
                                        <p:cTn id="52" dur="500" fill="hold"/>
                                        <p:tgtEl>
                                          <p:spTgt spid="99"/>
                                        </p:tgtEl>
                                        <p:attrNameLst>
                                          <p:attrName>ppt_w</p:attrName>
                                        </p:attrNameLst>
                                      </p:cBhvr>
                                      <p:tavLst>
                                        <p:tav tm="0">
                                          <p:val>
                                            <p:fltVal val="0"/>
                                          </p:val>
                                        </p:tav>
                                        <p:tav tm="100000">
                                          <p:val>
                                            <p:strVal val="#ppt_w"/>
                                          </p:val>
                                        </p:tav>
                                      </p:tavLst>
                                    </p:anim>
                                    <p:anim calcmode="lin" valueType="num">
                                      <p:cBhvr>
                                        <p:cTn id="53" dur="500" fill="hold"/>
                                        <p:tgtEl>
                                          <p:spTgt spid="99"/>
                                        </p:tgtEl>
                                        <p:attrNameLst>
                                          <p:attrName>ppt_h</p:attrName>
                                        </p:attrNameLst>
                                      </p:cBhvr>
                                      <p:tavLst>
                                        <p:tav tm="0">
                                          <p:val>
                                            <p:fltVal val="0"/>
                                          </p:val>
                                        </p:tav>
                                        <p:tav tm="100000">
                                          <p:val>
                                            <p:strVal val="#ppt_h"/>
                                          </p:val>
                                        </p:tav>
                                      </p:tavLst>
                                    </p:anim>
                                    <p:animEffect transition="in" filter="fade">
                                      <p:cBhvr>
                                        <p:cTn id="54" dur="500"/>
                                        <p:tgtEl>
                                          <p:spTgt spid="9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p:cTn id="57" dur="500" fill="hold"/>
                                        <p:tgtEl>
                                          <p:spTgt spid="100"/>
                                        </p:tgtEl>
                                        <p:attrNameLst>
                                          <p:attrName>ppt_w</p:attrName>
                                        </p:attrNameLst>
                                      </p:cBhvr>
                                      <p:tavLst>
                                        <p:tav tm="0">
                                          <p:val>
                                            <p:fltVal val="0"/>
                                          </p:val>
                                        </p:tav>
                                        <p:tav tm="100000">
                                          <p:val>
                                            <p:strVal val="#ppt_w"/>
                                          </p:val>
                                        </p:tav>
                                      </p:tavLst>
                                    </p:anim>
                                    <p:anim calcmode="lin" valueType="num">
                                      <p:cBhvr>
                                        <p:cTn id="58" dur="500" fill="hold"/>
                                        <p:tgtEl>
                                          <p:spTgt spid="100"/>
                                        </p:tgtEl>
                                        <p:attrNameLst>
                                          <p:attrName>ppt_h</p:attrName>
                                        </p:attrNameLst>
                                      </p:cBhvr>
                                      <p:tavLst>
                                        <p:tav tm="0">
                                          <p:val>
                                            <p:fltVal val="0"/>
                                          </p:val>
                                        </p:tav>
                                        <p:tav tm="100000">
                                          <p:val>
                                            <p:strVal val="#ppt_h"/>
                                          </p:val>
                                        </p:tav>
                                      </p:tavLst>
                                    </p:anim>
                                    <p:animEffect transition="in" filter="fade">
                                      <p:cBhvr>
                                        <p:cTn id="59" dur="500"/>
                                        <p:tgtEl>
                                          <p:spTgt spid="10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 calcmode="lin" valueType="num">
                                      <p:cBhvr>
                                        <p:cTn id="62" dur="500" fill="hold"/>
                                        <p:tgtEl>
                                          <p:spTgt spid="101"/>
                                        </p:tgtEl>
                                        <p:attrNameLst>
                                          <p:attrName>ppt_w</p:attrName>
                                        </p:attrNameLst>
                                      </p:cBhvr>
                                      <p:tavLst>
                                        <p:tav tm="0">
                                          <p:val>
                                            <p:fltVal val="0"/>
                                          </p:val>
                                        </p:tav>
                                        <p:tav tm="100000">
                                          <p:val>
                                            <p:strVal val="#ppt_w"/>
                                          </p:val>
                                        </p:tav>
                                      </p:tavLst>
                                    </p:anim>
                                    <p:anim calcmode="lin" valueType="num">
                                      <p:cBhvr>
                                        <p:cTn id="63" dur="500" fill="hold"/>
                                        <p:tgtEl>
                                          <p:spTgt spid="101"/>
                                        </p:tgtEl>
                                        <p:attrNameLst>
                                          <p:attrName>ppt_h</p:attrName>
                                        </p:attrNameLst>
                                      </p:cBhvr>
                                      <p:tavLst>
                                        <p:tav tm="0">
                                          <p:val>
                                            <p:fltVal val="0"/>
                                          </p:val>
                                        </p:tav>
                                        <p:tav tm="100000">
                                          <p:val>
                                            <p:strVal val="#ppt_h"/>
                                          </p:val>
                                        </p:tav>
                                      </p:tavLst>
                                    </p:anim>
                                    <p:animEffect transition="in" filter="fade">
                                      <p:cBhvr>
                                        <p:cTn id="6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1" grpId="0"/>
      <p:bldP spid="92" grpId="0"/>
      <p:bldP spid="93" grpId="0"/>
      <p:bldP spid="94" grpId="0"/>
      <p:bldP spid="95" grpId="0"/>
      <p:bldP spid="96" grpId="0"/>
      <p:bldP spid="97" grpId="0"/>
      <p:bldP spid="98" grpId="0"/>
      <p:bldP spid="99" grpId="0"/>
      <p:bldP spid="100" grpId="0"/>
      <p:bldP spid="10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A364EB-27DD-4547-FE1D-5F87D859FCE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L" b="1">
                <a:latin typeface="Proxima Nova" panose="020B0503030502060204" pitchFamily="34" charset="0"/>
              </a:rPr>
              <a:t>Exercise: </a:t>
            </a:r>
            <a:r>
              <a:rPr lang="en-US" b="1">
                <a:latin typeface="Proxima Nova" panose="020B0503030502060204" pitchFamily="34" charset="0"/>
              </a:rPr>
              <a:t>The Dataset</a:t>
            </a:r>
            <a:endParaRPr lang="en-NL" b="1">
              <a:latin typeface="Proxima Nova" panose="020B0503030502060204" pitchFamily="34" charset="0"/>
            </a:endParaRPr>
          </a:p>
        </p:txBody>
      </p:sp>
      <p:sp>
        <p:nvSpPr>
          <p:cNvPr id="4" name="Content Placeholder 2">
            <a:extLst>
              <a:ext uri="{FF2B5EF4-FFF2-40B4-BE49-F238E27FC236}">
                <a16:creationId xmlns:a16="http://schemas.microsoft.com/office/drawing/2014/main" id="{0FB95B01-190D-731F-5DE6-A9809C0FABDE}"/>
              </a:ext>
            </a:extLst>
          </p:cNvPr>
          <p:cNvSpPr txBox="1">
            <a:spLocks/>
          </p:cNvSpPr>
          <p:nvPr/>
        </p:nvSpPr>
        <p:spPr>
          <a:xfrm>
            <a:off x="838200" y="168058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a:latin typeface="Proxima Nova" panose="020B0503030502060204" pitchFamily="34" charset="0"/>
              </a:rPr>
              <a:t>Modify two of your previous DAG’s to be a consumer and a producer.</a:t>
            </a:r>
          </a:p>
          <a:p>
            <a:pPr>
              <a:spcAft>
                <a:spcPts val="1200"/>
              </a:spcAft>
            </a:pPr>
            <a:r>
              <a:rPr lang="en-US" sz="2000">
                <a:latin typeface="Proxima Nova" panose="020B0503030502060204" pitchFamily="34" charset="0"/>
              </a:rPr>
              <a:t>The producer DAG should trigger every 10 seconds</a:t>
            </a:r>
          </a:p>
          <a:p>
            <a:pPr>
              <a:spcAft>
                <a:spcPts val="1200"/>
              </a:spcAft>
            </a:pPr>
            <a:r>
              <a:rPr lang="en-US" sz="2000">
                <a:latin typeface="Proxima Nova" panose="020B0503030502060204" pitchFamily="34" charset="0"/>
              </a:rPr>
              <a:t>The consumer DAG should trigger each time the producer DAG finish a run.</a:t>
            </a:r>
          </a:p>
          <a:p>
            <a:pPr>
              <a:spcAft>
                <a:spcPts val="1200"/>
              </a:spcAft>
            </a:pPr>
            <a:r>
              <a:rPr lang="en-US" sz="2000">
                <a:latin typeface="Proxima Nova" panose="020B0503030502060204" pitchFamily="34" charset="0"/>
              </a:rPr>
              <a:t>Tip: Don’t worry too much about actually storing/changing any data</a:t>
            </a:r>
            <a:endParaRPr lang="en-NL" sz="2000">
              <a:latin typeface="Proxima Nova" panose="020B0503030502060204" pitchFamily="34" charset="0"/>
            </a:endParaRPr>
          </a:p>
          <a:p>
            <a:pPr marL="457200" indent="-457200">
              <a:lnSpc>
                <a:spcPct val="110000"/>
              </a:lnSpc>
              <a:spcAft>
                <a:spcPts val="1200"/>
              </a:spcAft>
              <a:buFont typeface="+mj-lt"/>
              <a:buAutoNum type="arabicPeriod"/>
            </a:pPr>
            <a:endParaRPr lang="en-NL" sz="2000">
              <a:latin typeface="Proxima Nova" panose="020B0503030502060204" pitchFamily="34" charset="0"/>
            </a:endParaRPr>
          </a:p>
        </p:txBody>
      </p:sp>
    </p:spTree>
    <p:extLst>
      <p:ext uri="{BB962C8B-B14F-4D97-AF65-F5344CB8AC3E}">
        <p14:creationId xmlns:p14="http://schemas.microsoft.com/office/powerpoint/2010/main" val="2683075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A364EB-27DD-4547-FE1D-5F87D859FCE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Proxima Nova" panose="020B0503030502060204" pitchFamily="34" charset="0"/>
              </a:rPr>
              <a:t>Let us know what you think!</a:t>
            </a:r>
            <a:endParaRPr lang="en-NL" b="1">
              <a:latin typeface="Proxima Nova" panose="020B0503030502060204" pitchFamily="34" charset="0"/>
            </a:endParaRPr>
          </a:p>
        </p:txBody>
      </p:sp>
      <p:pic>
        <p:nvPicPr>
          <p:cNvPr id="2" name="Picture 2">
            <a:extLst>
              <a:ext uri="{FF2B5EF4-FFF2-40B4-BE49-F238E27FC236}">
                <a16:creationId xmlns:a16="http://schemas.microsoft.com/office/drawing/2014/main" id="{4D3F94F5-949B-7099-ACCF-2318948AD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483" y="1759939"/>
            <a:ext cx="3536608" cy="34766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96FAAB4F-CC27-419C-4B58-0B7EAE93460D}"/>
              </a:ext>
            </a:extLst>
          </p:cNvPr>
          <p:cNvSpPr txBox="1"/>
          <p:nvPr/>
        </p:nvSpPr>
        <p:spPr>
          <a:xfrm>
            <a:off x="-348213" y="5778972"/>
            <a:ext cx="12191999" cy="523220"/>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800">
                <a:hlinkClick r:id="rId3"/>
              </a:rPr>
              <a:t>https://xebia-academy.my.salesforce-sites.com/apex/selectsurvey</a:t>
            </a:r>
            <a:r>
              <a:rPr lang="en-GB" sz="2800"/>
              <a:t> </a:t>
            </a:r>
            <a:endParaRPr lang="en-NL" sz="2800"/>
          </a:p>
        </p:txBody>
      </p:sp>
    </p:spTree>
    <p:extLst>
      <p:ext uri="{BB962C8B-B14F-4D97-AF65-F5344CB8AC3E}">
        <p14:creationId xmlns:p14="http://schemas.microsoft.com/office/powerpoint/2010/main" val="26954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4" name="Rectangle 26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hoek 48">
            <a:extLst>
              <a:ext uri="{FF2B5EF4-FFF2-40B4-BE49-F238E27FC236}">
                <a16:creationId xmlns:a16="http://schemas.microsoft.com/office/drawing/2014/main" id="{4EF8AFA9-3FB8-0B0D-1D68-DD25446F91A7}"/>
              </a:ext>
            </a:extLst>
          </p:cNvPr>
          <p:cNvSpPr/>
          <p:nvPr/>
        </p:nvSpPr>
        <p:spPr>
          <a:xfrm>
            <a:off x="429768" y="411480"/>
            <a:ext cx="11201400"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kern="1200">
                <a:solidFill>
                  <a:schemeClr val="tx1"/>
                </a:solidFill>
                <a:latin typeface="+mj-lt"/>
                <a:ea typeface="+mj-ea"/>
                <a:cs typeface="+mj-cs"/>
              </a:rPr>
              <a:t>Good news! </a:t>
            </a:r>
            <a:r>
              <a:rPr lang="en-US" sz="3600" kern="1200">
                <a:solidFill>
                  <a:schemeClr val="tx1"/>
                </a:solidFill>
                <a:latin typeface="+mj-lt"/>
                <a:ea typeface="+mj-ea"/>
                <a:cs typeface="+mj-cs"/>
              </a:rPr>
              <a:t>The forecast app is scaling </a:t>
            </a:r>
          </a:p>
        </p:txBody>
      </p:sp>
      <p:sp>
        <p:nvSpPr>
          <p:cNvPr id="266" name="Rectangle 26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68" name="Rectangle 26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9D62550-22C4-F35B-D40C-24A447ED9BEC}"/>
              </a:ext>
            </a:extLst>
          </p:cNvPr>
          <p:cNvSpPr txBox="1"/>
          <p:nvPr/>
        </p:nvSpPr>
        <p:spPr>
          <a:xfrm>
            <a:off x="641773" y="1836112"/>
            <a:ext cx="5665484" cy="995144"/>
          </a:xfrm>
          <a:prstGeom prst="rect">
            <a:avLst/>
          </a:prstGeom>
          <a:noFill/>
        </p:spPr>
        <p:txBody>
          <a:bodyPr wrap="square">
            <a:spAutoFit/>
          </a:bodyPr>
          <a:lstStyle/>
          <a:p>
            <a:pPr defTabSz="269748">
              <a:spcAft>
                <a:spcPts val="354"/>
              </a:spcAft>
            </a:pPr>
            <a:r>
              <a:rPr lang="en-US" sz="2000" b="1" kern="1200">
                <a:solidFill>
                  <a:schemeClr val="tx1"/>
                </a:solidFill>
                <a:latin typeface="Proxima Nova" panose="020B0503030502060204" pitchFamily="34" charset="0"/>
                <a:ea typeface="+mn-ea"/>
                <a:cs typeface="+mn-cs"/>
              </a:rPr>
              <a:t>Requirements:</a:t>
            </a:r>
          </a:p>
          <a:p>
            <a:pPr marL="539496" lvl="1" indent="-269748" defTabSz="269748">
              <a:spcAft>
                <a:spcPts val="354"/>
              </a:spcAft>
              <a:buFont typeface="Arial" panose="020B0604020202020204" pitchFamily="34" charset="0"/>
              <a:buChar char="•"/>
            </a:pPr>
            <a:r>
              <a:rPr lang="en-US" sz="1600" kern="1200">
                <a:solidFill>
                  <a:schemeClr val="tx1"/>
                </a:solidFill>
                <a:latin typeface="Proxima Nova" panose="020B0503030502060204" pitchFamily="34" charset="0"/>
                <a:ea typeface="+mn-ea"/>
                <a:cs typeface="+mn-cs"/>
              </a:rPr>
              <a:t>Run hourly</a:t>
            </a:r>
          </a:p>
          <a:p>
            <a:pPr marL="539496" lvl="1" indent="-269748" defTabSz="269748">
              <a:spcAft>
                <a:spcPts val="354"/>
              </a:spcAft>
              <a:buFont typeface="Arial" panose="020B0604020202020204" pitchFamily="34" charset="0"/>
              <a:buChar char="•"/>
            </a:pPr>
            <a:r>
              <a:rPr lang="en-US" sz="1600" kern="1200">
                <a:solidFill>
                  <a:schemeClr val="tx1"/>
                </a:solidFill>
                <a:latin typeface="Proxima Nova" panose="020B0503030502060204" pitchFamily="34" charset="0"/>
                <a:ea typeface="+mn-ea"/>
                <a:cs typeface="+mn-cs"/>
              </a:rPr>
              <a:t>100 geographical locations</a:t>
            </a:r>
            <a:endParaRPr lang="en-US" sz="3200">
              <a:latin typeface="Proxima Nova" panose="020B0503030502060204" pitchFamily="34" charset="0"/>
            </a:endParaRPr>
          </a:p>
        </p:txBody>
      </p:sp>
      <p:sp>
        <p:nvSpPr>
          <p:cNvPr id="259" name="TextBox 258">
            <a:extLst>
              <a:ext uri="{FF2B5EF4-FFF2-40B4-BE49-F238E27FC236}">
                <a16:creationId xmlns:a16="http://schemas.microsoft.com/office/drawing/2014/main" id="{AC701B2D-3A50-0BE3-15D3-5DA4F1639E7D}"/>
              </a:ext>
            </a:extLst>
          </p:cNvPr>
          <p:cNvSpPr txBox="1"/>
          <p:nvPr/>
        </p:nvSpPr>
        <p:spPr>
          <a:xfrm>
            <a:off x="995518" y="3823423"/>
            <a:ext cx="4237269" cy="2000548"/>
          </a:xfrm>
          <a:prstGeom prst="rect">
            <a:avLst/>
          </a:prstGeom>
          <a:noFill/>
        </p:spPr>
        <p:txBody>
          <a:bodyPr wrap="square">
            <a:spAutoFit/>
          </a:bodyPr>
          <a:lstStyle/>
          <a:p>
            <a:pPr defTabSz="269748">
              <a:spcAft>
                <a:spcPts val="354"/>
              </a:spcAft>
            </a:pPr>
            <a:r>
              <a:rPr lang="en-US" sz="2000" b="1" kern="1200">
                <a:solidFill>
                  <a:schemeClr val="tx1"/>
                </a:solidFill>
                <a:latin typeface="Proxima Nova" panose="020B0503030502060204" pitchFamily="34" charset="0"/>
                <a:ea typeface="+mn-ea"/>
                <a:cs typeface="+mn-cs"/>
              </a:rPr>
              <a:t>How do you keep track of?</a:t>
            </a:r>
          </a:p>
          <a:p>
            <a:pPr marL="202311" indent="-202311" defTabSz="269748">
              <a:spcAft>
                <a:spcPts val="354"/>
              </a:spcAft>
              <a:buFont typeface="Arial" panose="020B0604020202020204" pitchFamily="34" charset="0"/>
              <a:buChar char="•"/>
            </a:pPr>
            <a:r>
              <a:rPr lang="en-US" sz="1400" kern="1200">
                <a:solidFill>
                  <a:schemeClr val="tx1"/>
                </a:solidFill>
                <a:latin typeface="Proxima Nova" panose="020B0503030502060204" pitchFamily="34" charset="0"/>
                <a:ea typeface="+mn-ea"/>
                <a:cs typeface="+mn-cs"/>
              </a:rPr>
              <a:t>Schedule over different </a:t>
            </a:r>
            <a:r>
              <a:rPr lang="en-US" sz="1400" kern="1200" err="1">
                <a:solidFill>
                  <a:schemeClr val="tx1"/>
                </a:solidFill>
                <a:latin typeface="Proxima Nova" panose="020B0503030502060204" pitchFamily="34" charset="0"/>
                <a:ea typeface="+mn-ea"/>
                <a:cs typeface="+mn-cs"/>
              </a:rPr>
              <a:t>timezones</a:t>
            </a:r>
            <a:endParaRPr lang="en-US" sz="1400" kern="1200">
              <a:solidFill>
                <a:schemeClr val="tx1"/>
              </a:solidFill>
              <a:latin typeface="Proxima Nova" panose="020B0503030502060204" pitchFamily="34" charset="0"/>
              <a:ea typeface="+mn-ea"/>
              <a:cs typeface="+mn-cs"/>
            </a:endParaRPr>
          </a:p>
          <a:p>
            <a:pPr marL="202311" indent="-202311" defTabSz="269748">
              <a:spcAft>
                <a:spcPts val="354"/>
              </a:spcAft>
              <a:buFont typeface="Arial" panose="020B0604020202020204" pitchFamily="34" charset="0"/>
              <a:buChar char="•"/>
            </a:pPr>
            <a:r>
              <a:rPr lang="en-US" sz="1400" kern="1200">
                <a:solidFill>
                  <a:schemeClr val="tx1"/>
                </a:solidFill>
                <a:latin typeface="Proxima Nova" panose="020B0503030502060204" pitchFamily="34" charset="0"/>
                <a:ea typeface="+mn-ea"/>
                <a:cs typeface="+mn-cs"/>
              </a:rPr>
              <a:t>The status of your pipeline</a:t>
            </a:r>
          </a:p>
          <a:p>
            <a:pPr marL="202311" indent="-202311" defTabSz="269748">
              <a:spcAft>
                <a:spcPts val="354"/>
              </a:spcAft>
              <a:buFont typeface="Arial" panose="020B0604020202020204" pitchFamily="34" charset="0"/>
              <a:buChar char="•"/>
            </a:pPr>
            <a:r>
              <a:rPr lang="en-US" sz="1400" kern="1200">
                <a:solidFill>
                  <a:schemeClr val="tx1"/>
                </a:solidFill>
                <a:latin typeface="Proxima Nova" panose="020B0503030502060204" pitchFamily="34" charset="0"/>
                <a:ea typeface="+mn-ea"/>
                <a:cs typeface="+mn-cs"/>
              </a:rPr>
              <a:t>Tasks failed</a:t>
            </a:r>
          </a:p>
          <a:p>
            <a:pPr marL="202311" indent="-202311" defTabSz="269748">
              <a:spcAft>
                <a:spcPts val="354"/>
              </a:spcAft>
              <a:buFont typeface="Arial" panose="020B0604020202020204" pitchFamily="34" charset="0"/>
              <a:buChar char="•"/>
            </a:pPr>
            <a:r>
              <a:rPr lang="en-US" sz="1400" kern="1200">
                <a:solidFill>
                  <a:schemeClr val="tx1"/>
                </a:solidFill>
                <a:latin typeface="Proxima Nova" panose="020B0503030502060204" pitchFamily="34" charset="0"/>
                <a:ea typeface="+mn-ea"/>
                <a:cs typeface="+mn-cs"/>
              </a:rPr>
              <a:t>Manage changes / failure</a:t>
            </a:r>
          </a:p>
          <a:p>
            <a:pPr marL="202311" indent="-202311" defTabSz="269748">
              <a:spcAft>
                <a:spcPts val="354"/>
              </a:spcAft>
              <a:buFont typeface="Arial" panose="020B0604020202020204" pitchFamily="34" charset="0"/>
              <a:buChar char="•"/>
            </a:pPr>
            <a:r>
              <a:rPr lang="en-US" sz="1400" kern="1200">
                <a:solidFill>
                  <a:schemeClr val="tx1"/>
                </a:solidFill>
                <a:latin typeface="Proxima Nova" panose="020B0503030502060204" pitchFamily="34" charset="0"/>
                <a:ea typeface="+mn-ea"/>
                <a:cs typeface="+mn-cs"/>
              </a:rPr>
              <a:t>Insightful Logging</a:t>
            </a:r>
          </a:p>
          <a:p>
            <a:pPr marL="202311" indent="-202311" defTabSz="269748">
              <a:spcAft>
                <a:spcPts val="354"/>
              </a:spcAft>
              <a:buFont typeface="Arial" panose="020B0604020202020204" pitchFamily="34" charset="0"/>
              <a:buChar char="•"/>
            </a:pPr>
            <a:r>
              <a:rPr lang="en-US" sz="1400" kern="1200">
                <a:solidFill>
                  <a:schemeClr val="tx1"/>
                </a:solidFill>
                <a:latin typeface="Proxima Nova" panose="020B0503030502060204" pitchFamily="34" charset="0"/>
                <a:ea typeface="+mn-ea"/>
                <a:cs typeface="+mn-cs"/>
              </a:rPr>
              <a:t>Overall Performance</a:t>
            </a:r>
            <a:endParaRPr lang="en-US" sz="2800">
              <a:latin typeface="Proxima Nova" panose="020B0503030502060204" pitchFamily="34" charset="0"/>
            </a:endParaRPr>
          </a:p>
        </p:txBody>
      </p:sp>
      <p:sp>
        <p:nvSpPr>
          <p:cNvPr id="375" name="Rectangle 374">
            <a:extLst>
              <a:ext uri="{FF2B5EF4-FFF2-40B4-BE49-F238E27FC236}">
                <a16:creationId xmlns:a16="http://schemas.microsoft.com/office/drawing/2014/main" id="{1BCF8AC2-DD45-1F57-9A2E-7E6EAD4D62FF}"/>
              </a:ext>
            </a:extLst>
          </p:cNvPr>
          <p:cNvSpPr/>
          <p:nvPr/>
        </p:nvSpPr>
        <p:spPr>
          <a:xfrm>
            <a:off x="6915490" y="1432585"/>
            <a:ext cx="5134519" cy="5128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60" name="Group 259">
            <a:extLst>
              <a:ext uri="{FF2B5EF4-FFF2-40B4-BE49-F238E27FC236}">
                <a16:creationId xmlns:a16="http://schemas.microsoft.com/office/drawing/2014/main" id="{F8AB6460-D59D-289C-F1AD-0830690B1042}"/>
              </a:ext>
            </a:extLst>
          </p:cNvPr>
          <p:cNvGrpSpPr/>
          <p:nvPr/>
        </p:nvGrpSpPr>
        <p:grpSpPr>
          <a:xfrm>
            <a:off x="4470787" y="2852585"/>
            <a:ext cx="6540487" cy="744761"/>
            <a:chOff x="2230276" y="2795235"/>
            <a:chExt cx="8030279" cy="1267530"/>
          </a:xfrm>
        </p:grpSpPr>
        <p:sp>
          <p:nvSpPr>
            <p:cNvPr id="261" name="Rectangle: Rounded Corners 260">
              <a:extLst>
                <a:ext uri="{FF2B5EF4-FFF2-40B4-BE49-F238E27FC236}">
                  <a16:creationId xmlns:a16="http://schemas.microsoft.com/office/drawing/2014/main" id="{4402217D-EE86-362E-94B9-37EA77B10395}"/>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262" name="Rectangle: Rounded Corners 261">
              <a:extLst>
                <a:ext uri="{FF2B5EF4-FFF2-40B4-BE49-F238E27FC236}">
                  <a16:creationId xmlns:a16="http://schemas.microsoft.com/office/drawing/2014/main" id="{02B718A8-6173-C12D-7FBD-EDA1BE9A846B}"/>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263" name="Rectangle: Rounded Corners 262">
              <a:extLst>
                <a:ext uri="{FF2B5EF4-FFF2-40B4-BE49-F238E27FC236}">
                  <a16:creationId xmlns:a16="http://schemas.microsoft.com/office/drawing/2014/main" id="{6F0A8571-C730-0CE4-119E-925E326CE1EE}"/>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265" name="Straight Arrow Connector 264">
              <a:extLst>
                <a:ext uri="{FF2B5EF4-FFF2-40B4-BE49-F238E27FC236}">
                  <a16:creationId xmlns:a16="http://schemas.microsoft.com/office/drawing/2014/main" id="{143B0E9E-0AA1-E1EF-10DD-210FFDA54337}"/>
                </a:ext>
              </a:extLst>
            </p:cNvPr>
            <p:cNvCxnSpPr>
              <a:cxnSpLocks/>
              <a:stCxn id="261" idx="3"/>
              <a:endCxn id="262"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C792338A-DDB4-5F94-2E9D-B828BBD87A9E}"/>
                </a:ext>
              </a:extLst>
            </p:cNvPr>
            <p:cNvCxnSpPr>
              <a:cxnSpLocks/>
              <a:stCxn id="262" idx="3"/>
              <a:endCxn id="263"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D5A2F333-6677-11A9-3178-7EA92E56D0F7}"/>
                </a:ext>
              </a:extLst>
            </p:cNvPr>
            <p:cNvCxnSpPr>
              <a:cxnSpLocks/>
              <a:stCxn id="263"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0" name="Rectangle: Rounded Corners 269">
              <a:extLst>
                <a:ext uri="{FF2B5EF4-FFF2-40B4-BE49-F238E27FC236}">
                  <a16:creationId xmlns:a16="http://schemas.microsoft.com/office/drawing/2014/main" id="{2A0DDB77-E726-6552-C3AA-0FA252D22209}"/>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271" name="Straight Arrow Connector 270">
              <a:extLst>
                <a:ext uri="{FF2B5EF4-FFF2-40B4-BE49-F238E27FC236}">
                  <a16:creationId xmlns:a16="http://schemas.microsoft.com/office/drawing/2014/main" id="{7422052B-6261-E526-09E2-30478469ECB4}"/>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2" name="Graphic 271" descr="Bar graph with upward trend with solid fill">
              <a:extLst>
                <a:ext uri="{FF2B5EF4-FFF2-40B4-BE49-F238E27FC236}">
                  <a16:creationId xmlns:a16="http://schemas.microsoft.com/office/drawing/2014/main" id="{A5BE800D-E22E-2978-3EDE-81D7D58602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273" name="Graphic 272" descr="Browser window outline">
              <a:extLst>
                <a:ext uri="{FF2B5EF4-FFF2-40B4-BE49-F238E27FC236}">
                  <a16:creationId xmlns:a16="http://schemas.microsoft.com/office/drawing/2014/main" id="{522566AA-6057-5D13-9025-C17F126F3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274" name="Group 273">
            <a:extLst>
              <a:ext uri="{FF2B5EF4-FFF2-40B4-BE49-F238E27FC236}">
                <a16:creationId xmlns:a16="http://schemas.microsoft.com/office/drawing/2014/main" id="{9BE9BBC3-4EB0-362C-9830-7444D190D61D}"/>
              </a:ext>
            </a:extLst>
          </p:cNvPr>
          <p:cNvGrpSpPr/>
          <p:nvPr/>
        </p:nvGrpSpPr>
        <p:grpSpPr>
          <a:xfrm>
            <a:off x="4623187" y="3004985"/>
            <a:ext cx="6540487" cy="744761"/>
            <a:chOff x="2230276" y="2795235"/>
            <a:chExt cx="8030279" cy="1267530"/>
          </a:xfrm>
        </p:grpSpPr>
        <p:sp>
          <p:nvSpPr>
            <p:cNvPr id="275" name="Rectangle: Rounded Corners 274">
              <a:extLst>
                <a:ext uri="{FF2B5EF4-FFF2-40B4-BE49-F238E27FC236}">
                  <a16:creationId xmlns:a16="http://schemas.microsoft.com/office/drawing/2014/main" id="{A29369E4-CD09-101A-A700-DD78B6E047B1}"/>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276" name="Rectangle: Rounded Corners 275">
              <a:extLst>
                <a:ext uri="{FF2B5EF4-FFF2-40B4-BE49-F238E27FC236}">
                  <a16:creationId xmlns:a16="http://schemas.microsoft.com/office/drawing/2014/main" id="{B185B2CC-1B53-7C17-5E19-407C800DF106}"/>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277" name="Rectangle: Rounded Corners 276">
              <a:extLst>
                <a:ext uri="{FF2B5EF4-FFF2-40B4-BE49-F238E27FC236}">
                  <a16:creationId xmlns:a16="http://schemas.microsoft.com/office/drawing/2014/main" id="{1821A415-D675-A5F8-7BD8-3E90082A2F85}"/>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278" name="Straight Arrow Connector 277">
              <a:extLst>
                <a:ext uri="{FF2B5EF4-FFF2-40B4-BE49-F238E27FC236}">
                  <a16:creationId xmlns:a16="http://schemas.microsoft.com/office/drawing/2014/main" id="{86DB2652-405B-FFD2-A4E5-1E3E42A39398}"/>
                </a:ext>
              </a:extLst>
            </p:cNvPr>
            <p:cNvCxnSpPr>
              <a:cxnSpLocks/>
              <a:stCxn id="275" idx="3"/>
              <a:endCxn id="276"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27F96B4-F32C-E511-9D5C-E3195CA6EFFA}"/>
                </a:ext>
              </a:extLst>
            </p:cNvPr>
            <p:cNvCxnSpPr>
              <a:cxnSpLocks/>
              <a:stCxn id="276" idx="3"/>
              <a:endCxn id="277"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8BDEB474-E873-4F08-03EC-00A74CFAF93B}"/>
                </a:ext>
              </a:extLst>
            </p:cNvPr>
            <p:cNvCxnSpPr>
              <a:cxnSpLocks/>
              <a:stCxn id="277"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1" name="Rectangle: Rounded Corners 280">
              <a:extLst>
                <a:ext uri="{FF2B5EF4-FFF2-40B4-BE49-F238E27FC236}">
                  <a16:creationId xmlns:a16="http://schemas.microsoft.com/office/drawing/2014/main" id="{2035A292-FE6D-7726-1CE3-F410B25F9D4F}"/>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282" name="Straight Arrow Connector 281">
              <a:extLst>
                <a:ext uri="{FF2B5EF4-FFF2-40B4-BE49-F238E27FC236}">
                  <a16:creationId xmlns:a16="http://schemas.microsoft.com/office/drawing/2014/main" id="{8836A4D3-1E2E-5685-EAE2-37EC26BB17BF}"/>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3" name="Graphic 282" descr="Bar graph with upward trend with solid fill">
              <a:extLst>
                <a:ext uri="{FF2B5EF4-FFF2-40B4-BE49-F238E27FC236}">
                  <a16:creationId xmlns:a16="http://schemas.microsoft.com/office/drawing/2014/main" id="{D699887E-7175-1811-FA2E-8D3CFAFF6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284" name="Graphic 283" descr="Browser window outline">
              <a:extLst>
                <a:ext uri="{FF2B5EF4-FFF2-40B4-BE49-F238E27FC236}">
                  <a16:creationId xmlns:a16="http://schemas.microsoft.com/office/drawing/2014/main" id="{DBE61D2B-976D-0983-1FC3-E38E1973B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285" name="Group 284">
            <a:extLst>
              <a:ext uri="{FF2B5EF4-FFF2-40B4-BE49-F238E27FC236}">
                <a16:creationId xmlns:a16="http://schemas.microsoft.com/office/drawing/2014/main" id="{34D94F83-5D7C-4832-8048-10D55C2E1C39}"/>
              </a:ext>
            </a:extLst>
          </p:cNvPr>
          <p:cNvGrpSpPr/>
          <p:nvPr/>
        </p:nvGrpSpPr>
        <p:grpSpPr>
          <a:xfrm>
            <a:off x="4775587" y="3157385"/>
            <a:ext cx="6540487" cy="744761"/>
            <a:chOff x="2230276" y="2795235"/>
            <a:chExt cx="8030279" cy="1267530"/>
          </a:xfrm>
        </p:grpSpPr>
        <p:sp>
          <p:nvSpPr>
            <p:cNvPr id="286" name="Rectangle: Rounded Corners 285">
              <a:extLst>
                <a:ext uri="{FF2B5EF4-FFF2-40B4-BE49-F238E27FC236}">
                  <a16:creationId xmlns:a16="http://schemas.microsoft.com/office/drawing/2014/main" id="{63EBC2D1-4959-9757-EB41-98AA41F636C9}"/>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287" name="Rectangle: Rounded Corners 286">
              <a:extLst>
                <a:ext uri="{FF2B5EF4-FFF2-40B4-BE49-F238E27FC236}">
                  <a16:creationId xmlns:a16="http://schemas.microsoft.com/office/drawing/2014/main" id="{F7E41932-59EC-08C6-2DF8-C0BE8F6D9EFC}"/>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288" name="Rectangle: Rounded Corners 287">
              <a:extLst>
                <a:ext uri="{FF2B5EF4-FFF2-40B4-BE49-F238E27FC236}">
                  <a16:creationId xmlns:a16="http://schemas.microsoft.com/office/drawing/2014/main" id="{64A539F8-1472-CCA7-413C-34B55AE9E6E3}"/>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289" name="Straight Arrow Connector 288">
              <a:extLst>
                <a:ext uri="{FF2B5EF4-FFF2-40B4-BE49-F238E27FC236}">
                  <a16:creationId xmlns:a16="http://schemas.microsoft.com/office/drawing/2014/main" id="{098D4B88-8A65-90F6-CA93-219A47A45419}"/>
                </a:ext>
              </a:extLst>
            </p:cNvPr>
            <p:cNvCxnSpPr>
              <a:cxnSpLocks/>
              <a:stCxn id="286" idx="3"/>
              <a:endCxn id="287"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EC3C31B-C932-A0B3-F460-6AD1B7475A65}"/>
                </a:ext>
              </a:extLst>
            </p:cNvPr>
            <p:cNvCxnSpPr>
              <a:cxnSpLocks/>
              <a:stCxn id="287" idx="3"/>
              <a:endCxn id="288"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03259B1E-A5F0-0748-5171-2680ED8FB6D3}"/>
                </a:ext>
              </a:extLst>
            </p:cNvPr>
            <p:cNvCxnSpPr>
              <a:cxnSpLocks/>
              <a:stCxn id="288"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50B4AB5F-82C1-B61E-3D4B-F89BFB2D0128}"/>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293" name="Straight Arrow Connector 292">
              <a:extLst>
                <a:ext uri="{FF2B5EF4-FFF2-40B4-BE49-F238E27FC236}">
                  <a16:creationId xmlns:a16="http://schemas.microsoft.com/office/drawing/2014/main" id="{679F0EB9-8203-58A6-97C6-19DFAD21B41A}"/>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4" name="Graphic 293" descr="Bar graph with upward trend with solid fill">
              <a:extLst>
                <a:ext uri="{FF2B5EF4-FFF2-40B4-BE49-F238E27FC236}">
                  <a16:creationId xmlns:a16="http://schemas.microsoft.com/office/drawing/2014/main" id="{343D46D7-6991-3458-AB2B-D82250C13C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295" name="Graphic 294" descr="Browser window outline">
              <a:extLst>
                <a:ext uri="{FF2B5EF4-FFF2-40B4-BE49-F238E27FC236}">
                  <a16:creationId xmlns:a16="http://schemas.microsoft.com/office/drawing/2014/main" id="{6945C706-C8DE-78F4-F70C-CF3432C357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296" name="Group 295">
            <a:extLst>
              <a:ext uri="{FF2B5EF4-FFF2-40B4-BE49-F238E27FC236}">
                <a16:creationId xmlns:a16="http://schemas.microsoft.com/office/drawing/2014/main" id="{9C8E3D15-0091-A35C-D35F-87D4BB39695D}"/>
              </a:ext>
            </a:extLst>
          </p:cNvPr>
          <p:cNvGrpSpPr/>
          <p:nvPr/>
        </p:nvGrpSpPr>
        <p:grpSpPr>
          <a:xfrm>
            <a:off x="4927987" y="3309785"/>
            <a:ext cx="6540487" cy="744761"/>
            <a:chOff x="2230276" y="2795235"/>
            <a:chExt cx="8030279" cy="1267530"/>
          </a:xfrm>
        </p:grpSpPr>
        <p:sp>
          <p:nvSpPr>
            <p:cNvPr id="297" name="Rectangle: Rounded Corners 296">
              <a:extLst>
                <a:ext uri="{FF2B5EF4-FFF2-40B4-BE49-F238E27FC236}">
                  <a16:creationId xmlns:a16="http://schemas.microsoft.com/office/drawing/2014/main" id="{6A8B85FD-35EF-CCDB-8061-137C4FF69386}"/>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298" name="Rectangle: Rounded Corners 297">
              <a:extLst>
                <a:ext uri="{FF2B5EF4-FFF2-40B4-BE49-F238E27FC236}">
                  <a16:creationId xmlns:a16="http://schemas.microsoft.com/office/drawing/2014/main" id="{ABD3BC89-32AB-F42A-7BDF-C0A8122B73CD}"/>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299" name="Rectangle: Rounded Corners 298">
              <a:extLst>
                <a:ext uri="{FF2B5EF4-FFF2-40B4-BE49-F238E27FC236}">
                  <a16:creationId xmlns:a16="http://schemas.microsoft.com/office/drawing/2014/main" id="{95FA9987-DD29-FB50-B006-06E83A42E47A}"/>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00" name="Straight Arrow Connector 299">
              <a:extLst>
                <a:ext uri="{FF2B5EF4-FFF2-40B4-BE49-F238E27FC236}">
                  <a16:creationId xmlns:a16="http://schemas.microsoft.com/office/drawing/2014/main" id="{3B85BA3F-335B-6EE6-EDBA-20B8A8349A3D}"/>
                </a:ext>
              </a:extLst>
            </p:cNvPr>
            <p:cNvCxnSpPr>
              <a:cxnSpLocks/>
              <a:stCxn id="297" idx="3"/>
              <a:endCxn id="298"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1F02FD1-76A4-18ED-2EA3-CBE2AD4455D2}"/>
                </a:ext>
              </a:extLst>
            </p:cNvPr>
            <p:cNvCxnSpPr>
              <a:cxnSpLocks/>
              <a:stCxn id="298" idx="3"/>
              <a:endCxn id="299"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49E4A487-99AB-1C64-205F-783C06463B6E}"/>
                </a:ext>
              </a:extLst>
            </p:cNvPr>
            <p:cNvCxnSpPr>
              <a:cxnSpLocks/>
              <a:stCxn id="299"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DCD60C6A-B951-CDFB-1F7A-4C86F758FEB2}"/>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04" name="Straight Arrow Connector 303">
              <a:extLst>
                <a:ext uri="{FF2B5EF4-FFF2-40B4-BE49-F238E27FC236}">
                  <a16:creationId xmlns:a16="http://schemas.microsoft.com/office/drawing/2014/main" id="{3E2143B2-406E-A51D-61C2-E12B859046BA}"/>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5" name="Graphic 304" descr="Bar graph with upward trend with solid fill">
              <a:extLst>
                <a:ext uri="{FF2B5EF4-FFF2-40B4-BE49-F238E27FC236}">
                  <a16:creationId xmlns:a16="http://schemas.microsoft.com/office/drawing/2014/main" id="{4DE52028-E6E9-5FE7-291D-36AD2E68B8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06" name="Graphic 305" descr="Browser window outline">
              <a:extLst>
                <a:ext uri="{FF2B5EF4-FFF2-40B4-BE49-F238E27FC236}">
                  <a16:creationId xmlns:a16="http://schemas.microsoft.com/office/drawing/2014/main" id="{BAFCD560-C5F9-11C7-5769-6924CF7914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307" name="Group 306">
            <a:extLst>
              <a:ext uri="{FF2B5EF4-FFF2-40B4-BE49-F238E27FC236}">
                <a16:creationId xmlns:a16="http://schemas.microsoft.com/office/drawing/2014/main" id="{BD093F5B-1F67-6FC7-4D14-D45A32CC3EDF}"/>
              </a:ext>
            </a:extLst>
          </p:cNvPr>
          <p:cNvGrpSpPr/>
          <p:nvPr/>
        </p:nvGrpSpPr>
        <p:grpSpPr>
          <a:xfrm>
            <a:off x="5080387" y="3462185"/>
            <a:ext cx="6540487" cy="744761"/>
            <a:chOff x="2230276" y="2795235"/>
            <a:chExt cx="8030279" cy="1267530"/>
          </a:xfrm>
        </p:grpSpPr>
        <p:sp>
          <p:nvSpPr>
            <p:cNvPr id="308" name="Rectangle: Rounded Corners 307">
              <a:extLst>
                <a:ext uri="{FF2B5EF4-FFF2-40B4-BE49-F238E27FC236}">
                  <a16:creationId xmlns:a16="http://schemas.microsoft.com/office/drawing/2014/main" id="{0321E7FE-F1FA-0BBF-A90A-034842D97FCE}"/>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309" name="Rectangle: Rounded Corners 308">
              <a:extLst>
                <a:ext uri="{FF2B5EF4-FFF2-40B4-BE49-F238E27FC236}">
                  <a16:creationId xmlns:a16="http://schemas.microsoft.com/office/drawing/2014/main" id="{B214D0FF-E6AD-4884-3F8F-9D6FE2F0F589}"/>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310" name="Rectangle: Rounded Corners 309">
              <a:extLst>
                <a:ext uri="{FF2B5EF4-FFF2-40B4-BE49-F238E27FC236}">
                  <a16:creationId xmlns:a16="http://schemas.microsoft.com/office/drawing/2014/main" id="{69DB346D-BD5E-52C2-633E-4F183CE97432}"/>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11" name="Straight Arrow Connector 310">
              <a:extLst>
                <a:ext uri="{FF2B5EF4-FFF2-40B4-BE49-F238E27FC236}">
                  <a16:creationId xmlns:a16="http://schemas.microsoft.com/office/drawing/2014/main" id="{8413DD0C-A43A-FF2B-048E-15FF441AF5F4}"/>
                </a:ext>
              </a:extLst>
            </p:cNvPr>
            <p:cNvCxnSpPr>
              <a:cxnSpLocks/>
              <a:stCxn id="308" idx="3"/>
              <a:endCxn id="309"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1F365D6B-70F4-8C73-CC17-3025B8970BAF}"/>
                </a:ext>
              </a:extLst>
            </p:cNvPr>
            <p:cNvCxnSpPr>
              <a:cxnSpLocks/>
              <a:stCxn id="309" idx="3"/>
              <a:endCxn id="310"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9DF8EC5A-44E2-980C-9A04-51280C16DDD3}"/>
                </a:ext>
              </a:extLst>
            </p:cNvPr>
            <p:cNvCxnSpPr>
              <a:cxnSpLocks/>
              <a:stCxn id="310"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Rectangle: Rounded Corners 313">
              <a:extLst>
                <a:ext uri="{FF2B5EF4-FFF2-40B4-BE49-F238E27FC236}">
                  <a16:creationId xmlns:a16="http://schemas.microsoft.com/office/drawing/2014/main" id="{E62A63B3-BE12-60CA-70AA-6CF35E58AC27}"/>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15" name="Straight Arrow Connector 314">
              <a:extLst>
                <a:ext uri="{FF2B5EF4-FFF2-40B4-BE49-F238E27FC236}">
                  <a16:creationId xmlns:a16="http://schemas.microsoft.com/office/drawing/2014/main" id="{ADA1D5E6-7AEE-AD8E-B61F-EAB2EA633556}"/>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6" name="Graphic 315" descr="Bar graph with upward trend with solid fill">
              <a:extLst>
                <a:ext uri="{FF2B5EF4-FFF2-40B4-BE49-F238E27FC236}">
                  <a16:creationId xmlns:a16="http://schemas.microsoft.com/office/drawing/2014/main" id="{7F7D756A-CB0D-2CE9-8EE5-B084E91899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17" name="Graphic 316" descr="Browser window outline">
              <a:extLst>
                <a:ext uri="{FF2B5EF4-FFF2-40B4-BE49-F238E27FC236}">
                  <a16:creationId xmlns:a16="http://schemas.microsoft.com/office/drawing/2014/main" id="{92EDA9DB-3CB4-2E2C-D2C6-F7E2726FB1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318" name="Group 317">
            <a:extLst>
              <a:ext uri="{FF2B5EF4-FFF2-40B4-BE49-F238E27FC236}">
                <a16:creationId xmlns:a16="http://schemas.microsoft.com/office/drawing/2014/main" id="{8E54E315-7E28-0A71-AE04-C2DAB15CD775}"/>
              </a:ext>
            </a:extLst>
          </p:cNvPr>
          <p:cNvGrpSpPr/>
          <p:nvPr/>
        </p:nvGrpSpPr>
        <p:grpSpPr>
          <a:xfrm>
            <a:off x="5232787" y="3614585"/>
            <a:ext cx="6540487" cy="744761"/>
            <a:chOff x="2230276" y="2795235"/>
            <a:chExt cx="8030279" cy="1267530"/>
          </a:xfrm>
        </p:grpSpPr>
        <p:sp>
          <p:nvSpPr>
            <p:cNvPr id="319" name="Rectangle: Rounded Corners 318">
              <a:extLst>
                <a:ext uri="{FF2B5EF4-FFF2-40B4-BE49-F238E27FC236}">
                  <a16:creationId xmlns:a16="http://schemas.microsoft.com/office/drawing/2014/main" id="{AC49E873-CECF-C7C2-7262-635B5BA0E454}"/>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320" name="Rectangle: Rounded Corners 319">
              <a:extLst>
                <a:ext uri="{FF2B5EF4-FFF2-40B4-BE49-F238E27FC236}">
                  <a16:creationId xmlns:a16="http://schemas.microsoft.com/office/drawing/2014/main" id="{16B304C5-9705-DF73-2187-DBBB491A9A0E}"/>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321" name="Rectangle: Rounded Corners 320">
              <a:extLst>
                <a:ext uri="{FF2B5EF4-FFF2-40B4-BE49-F238E27FC236}">
                  <a16:creationId xmlns:a16="http://schemas.microsoft.com/office/drawing/2014/main" id="{E04E3193-0093-4742-DEE4-F89B06620D43}"/>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22" name="Straight Arrow Connector 321">
              <a:extLst>
                <a:ext uri="{FF2B5EF4-FFF2-40B4-BE49-F238E27FC236}">
                  <a16:creationId xmlns:a16="http://schemas.microsoft.com/office/drawing/2014/main" id="{997F4328-4B76-96DA-C925-482D65874763}"/>
                </a:ext>
              </a:extLst>
            </p:cNvPr>
            <p:cNvCxnSpPr>
              <a:cxnSpLocks/>
              <a:stCxn id="319" idx="3"/>
              <a:endCxn id="320"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9181FF53-1DED-AE06-83E3-19FAD7B13535}"/>
                </a:ext>
              </a:extLst>
            </p:cNvPr>
            <p:cNvCxnSpPr>
              <a:cxnSpLocks/>
              <a:stCxn id="320" idx="3"/>
              <a:endCxn id="321"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67708401-B787-1983-E72F-F392CBCFC381}"/>
                </a:ext>
              </a:extLst>
            </p:cNvPr>
            <p:cNvCxnSpPr>
              <a:cxnSpLocks/>
              <a:stCxn id="321"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5" name="Rectangle: Rounded Corners 324">
              <a:extLst>
                <a:ext uri="{FF2B5EF4-FFF2-40B4-BE49-F238E27FC236}">
                  <a16:creationId xmlns:a16="http://schemas.microsoft.com/office/drawing/2014/main" id="{AFDE591E-EB7C-6FF7-2C52-4F42B0765D21}"/>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26" name="Straight Arrow Connector 325">
              <a:extLst>
                <a:ext uri="{FF2B5EF4-FFF2-40B4-BE49-F238E27FC236}">
                  <a16:creationId xmlns:a16="http://schemas.microsoft.com/office/drawing/2014/main" id="{11013679-F1AB-1A0F-DD66-9EB295140DC7}"/>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7" name="Graphic 326" descr="Bar graph with upward trend with solid fill">
              <a:extLst>
                <a:ext uri="{FF2B5EF4-FFF2-40B4-BE49-F238E27FC236}">
                  <a16:creationId xmlns:a16="http://schemas.microsoft.com/office/drawing/2014/main" id="{6F5FF987-435A-D924-31D9-D7A2EEBB60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28" name="Graphic 327" descr="Browser window outline">
              <a:extLst>
                <a:ext uri="{FF2B5EF4-FFF2-40B4-BE49-F238E27FC236}">
                  <a16:creationId xmlns:a16="http://schemas.microsoft.com/office/drawing/2014/main" id="{4654DAD8-8819-7BC6-6721-A6AC295E1E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329" name="Group 328">
            <a:extLst>
              <a:ext uri="{FF2B5EF4-FFF2-40B4-BE49-F238E27FC236}">
                <a16:creationId xmlns:a16="http://schemas.microsoft.com/office/drawing/2014/main" id="{311E87FD-8F13-023F-256F-9444C1B14F75}"/>
              </a:ext>
            </a:extLst>
          </p:cNvPr>
          <p:cNvGrpSpPr/>
          <p:nvPr/>
        </p:nvGrpSpPr>
        <p:grpSpPr>
          <a:xfrm>
            <a:off x="5385187" y="3766985"/>
            <a:ext cx="6540487" cy="744761"/>
            <a:chOff x="2230276" y="2795235"/>
            <a:chExt cx="8030279" cy="1267530"/>
          </a:xfrm>
        </p:grpSpPr>
        <p:sp>
          <p:nvSpPr>
            <p:cNvPr id="330" name="Rectangle: Rounded Corners 329">
              <a:extLst>
                <a:ext uri="{FF2B5EF4-FFF2-40B4-BE49-F238E27FC236}">
                  <a16:creationId xmlns:a16="http://schemas.microsoft.com/office/drawing/2014/main" id="{0B98BBCA-5323-15FD-FAA4-E44B9CAC4794}"/>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331" name="Rectangle: Rounded Corners 330">
              <a:extLst>
                <a:ext uri="{FF2B5EF4-FFF2-40B4-BE49-F238E27FC236}">
                  <a16:creationId xmlns:a16="http://schemas.microsoft.com/office/drawing/2014/main" id="{97A4A699-69E8-BC29-5AE3-2B21C6CF82AE}"/>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332" name="Rectangle: Rounded Corners 331">
              <a:extLst>
                <a:ext uri="{FF2B5EF4-FFF2-40B4-BE49-F238E27FC236}">
                  <a16:creationId xmlns:a16="http://schemas.microsoft.com/office/drawing/2014/main" id="{0E9F7BED-18E5-9BB2-079D-9172B975E743}"/>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33" name="Straight Arrow Connector 332">
              <a:extLst>
                <a:ext uri="{FF2B5EF4-FFF2-40B4-BE49-F238E27FC236}">
                  <a16:creationId xmlns:a16="http://schemas.microsoft.com/office/drawing/2014/main" id="{3C46E7A0-9749-4BA5-1518-2C54315DB85F}"/>
                </a:ext>
              </a:extLst>
            </p:cNvPr>
            <p:cNvCxnSpPr>
              <a:cxnSpLocks/>
              <a:stCxn id="330" idx="3"/>
              <a:endCxn id="331"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C8D427B5-3EFC-247B-27CD-DFFE4F0DF804}"/>
                </a:ext>
              </a:extLst>
            </p:cNvPr>
            <p:cNvCxnSpPr>
              <a:cxnSpLocks/>
              <a:stCxn id="331" idx="3"/>
              <a:endCxn id="332"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7D3076F6-8BEB-3BF0-515E-64D984902EAC}"/>
                </a:ext>
              </a:extLst>
            </p:cNvPr>
            <p:cNvCxnSpPr>
              <a:cxnSpLocks/>
              <a:stCxn id="332"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6" name="Rectangle: Rounded Corners 335">
              <a:extLst>
                <a:ext uri="{FF2B5EF4-FFF2-40B4-BE49-F238E27FC236}">
                  <a16:creationId xmlns:a16="http://schemas.microsoft.com/office/drawing/2014/main" id="{67775DF9-1B82-2C5F-A120-94A4F68B8E1F}"/>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37" name="Straight Arrow Connector 336">
              <a:extLst>
                <a:ext uri="{FF2B5EF4-FFF2-40B4-BE49-F238E27FC236}">
                  <a16:creationId xmlns:a16="http://schemas.microsoft.com/office/drawing/2014/main" id="{2C93501B-FE50-1369-4FA8-D9E565884436}"/>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8" name="Graphic 337" descr="Bar graph with upward trend with solid fill">
              <a:extLst>
                <a:ext uri="{FF2B5EF4-FFF2-40B4-BE49-F238E27FC236}">
                  <a16:creationId xmlns:a16="http://schemas.microsoft.com/office/drawing/2014/main" id="{4A5CD01D-56D7-33F6-67E3-1DF3684F28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39" name="Graphic 338" descr="Browser window outline">
              <a:extLst>
                <a:ext uri="{FF2B5EF4-FFF2-40B4-BE49-F238E27FC236}">
                  <a16:creationId xmlns:a16="http://schemas.microsoft.com/office/drawing/2014/main" id="{711C9938-1696-BFB7-1AFB-7AA589F840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340" name="Group 339">
            <a:extLst>
              <a:ext uri="{FF2B5EF4-FFF2-40B4-BE49-F238E27FC236}">
                <a16:creationId xmlns:a16="http://schemas.microsoft.com/office/drawing/2014/main" id="{7F48FA86-F2A9-DA1C-A7D1-FDCC89B52DEF}"/>
              </a:ext>
            </a:extLst>
          </p:cNvPr>
          <p:cNvGrpSpPr/>
          <p:nvPr/>
        </p:nvGrpSpPr>
        <p:grpSpPr>
          <a:xfrm>
            <a:off x="5537587" y="3919385"/>
            <a:ext cx="6540487" cy="744761"/>
            <a:chOff x="2230276" y="2795235"/>
            <a:chExt cx="8030279" cy="1267530"/>
          </a:xfrm>
        </p:grpSpPr>
        <p:sp>
          <p:nvSpPr>
            <p:cNvPr id="341" name="Rectangle: Rounded Corners 340">
              <a:extLst>
                <a:ext uri="{FF2B5EF4-FFF2-40B4-BE49-F238E27FC236}">
                  <a16:creationId xmlns:a16="http://schemas.microsoft.com/office/drawing/2014/main" id="{3DE35CD3-D5B9-50D2-82B6-EB1E52FF35E2}"/>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342" name="Rectangle: Rounded Corners 341">
              <a:extLst>
                <a:ext uri="{FF2B5EF4-FFF2-40B4-BE49-F238E27FC236}">
                  <a16:creationId xmlns:a16="http://schemas.microsoft.com/office/drawing/2014/main" id="{2B668045-545F-FC10-EDBF-CE49F1755563}"/>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343" name="Rectangle: Rounded Corners 342">
              <a:extLst>
                <a:ext uri="{FF2B5EF4-FFF2-40B4-BE49-F238E27FC236}">
                  <a16:creationId xmlns:a16="http://schemas.microsoft.com/office/drawing/2014/main" id="{C239D370-E3D4-1FC0-DABA-91CA5F455817}"/>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44" name="Straight Arrow Connector 343">
              <a:extLst>
                <a:ext uri="{FF2B5EF4-FFF2-40B4-BE49-F238E27FC236}">
                  <a16:creationId xmlns:a16="http://schemas.microsoft.com/office/drawing/2014/main" id="{7EBDA7EF-5E22-0268-3B56-DC53C5B10741}"/>
                </a:ext>
              </a:extLst>
            </p:cNvPr>
            <p:cNvCxnSpPr>
              <a:cxnSpLocks/>
              <a:stCxn id="341" idx="3"/>
              <a:endCxn id="342"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3DFF1876-28A2-03B8-FD47-D85B213CCA41}"/>
                </a:ext>
              </a:extLst>
            </p:cNvPr>
            <p:cNvCxnSpPr>
              <a:cxnSpLocks/>
              <a:stCxn id="342" idx="3"/>
              <a:endCxn id="343"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CE7C7BA-7EFE-CDF3-E9A3-647682358048}"/>
                </a:ext>
              </a:extLst>
            </p:cNvPr>
            <p:cNvCxnSpPr>
              <a:cxnSpLocks/>
              <a:stCxn id="343"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7" name="Rectangle: Rounded Corners 346">
              <a:extLst>
                <a:ext uri="{FF2B5EF4-FFF2-40B4-BE49-F238E27FC236}">
                  <a16:creationId xmlns:a16="http://schemas.microsoft.com/office/drawing/2014/main" id="{FE86964E-08F5-EE0A-2925-FC6EECC22F28}"/>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48" name="Straight Arrow Connector 347">
              <a:extLst>
                <a:ext uri="{FF2B5EF4-FFF2-40B4-BE49-F238E27FC236}">
                  <a16:creationId xmlns:a16="http://schemas.microsoft.com/office/drawing/2014/main" id="{84E24B8F-9B93-00DF-8172-1075B02A1E33}"/>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9" name="Graphic 348" descr="Bar graph with upward trend with solid fill">
              <a:extLst>
                <a:ext uri="{FF2B5EF4-FFF2-40B4-BE49-F238E27FC236}">
                  <a16:creationId xmlns:a16="http://schemas.microsoft.com/office/drawing/2014/main" id="{9EE8D2CA-13AE-EC3F-AA9E-7571929400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50" name="Graphic 349" descr="Browser window outline">
              <a:extLst>
                <a:ext uri="{FF2B5EF4-FFF2-40B4-BE49-F238E27FC236}">
                  <a16:creationId xmlns:a16="http://schemas.microsoft.com/office/drawing/2014/main" id="{D36A70AC-BDCA-3F42-B177-F28F38C2E3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351" name="Group 350">
            <a:extLst>
              <a:ext uri="{FF2B5EF4-FFF2-40B4-BE49-F238E27FC236}">
                <a16:creationId xmlns:a16="http://schemas.microsoft.com/office/drawing/2014/main" id="{955BC87A-F88C-D498-E96F-830A68FCCCEC}"/>
              </a:ext>
            </a:extLst>
          </p:cNvPr>
          <p:cNvGrpSpPr/>
          <p:nvPr/>
        </p:nvGrpSpPr>
        <p:grpSpPr>
          <a:xfrm>
            <a:off x="5689987" y="4071785"/>
            <a:ext cx="6540487" cy="744761"/>
            <a:chOff x="2230276" y="2795235"/>
            <a:chExt cx="8030279" cy="1267530"/>
          </a:xfrm>
        </p:grpSpPr>
        <p:sp>
          <p:nvSpPr>
            <p:cNvPr id="352" name="Rectangle: Rounded Corners 351">
              <a:extLst>
                <a:ext uri="{FF2B5EF4-FFF2-40B4-BE49-F238E27FC236}">
                  <a16:creationId xmlns:a16="http://schemas.microsoft.com/office/drawing/2014/main" id="{0BA5BE47-558B-0749-A869-C48664C2AB41}"/>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353" name="Rectangle: Rounded Corners 352">
              <a:extLst>
                <a:ext uri="{FF2B5EF4-FFF2-40B4-BE49-F238E27FC236}">
                  <a16:creationId xmlns:a16="http://schemas.microsoft.com/office/drawing/2014/main" id="{B5470F74-369A-58FA-BA32-F1D311E31157}"/>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354" name="Rectangle: Rounded Corners 353">
              <a:extLst>
                <a:ext uri="{FF2B5EF4-FFF2-40B4-BE49-F238E27FC236}">
                  <a16:creationId xmlns:a16="http://schemas.microsoft.com/office/drawing/2014/main" id="{6741F235-1974-4BD1-CDE2-2381CBB8999F}"/>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55" name="Straight Arrow Connector 354">
              <a:extLst>
                <a:ext uri="{FF2B5EF4-FFF2-40B4-BE49-F238E27FC236}">
                  <a16:creationId xmlns:a16="http://schemas.microsoft.com/office/drawing/2014/main" id="{4365E53A-53F2-43EC-A442-A35DB751E501}"/>
                </a:ext>
              </a:extLst>
            </p:cNvPr>
            <p:cNvCxnSpPr>
              <a:cxnSpLocks/>
              <a:stCxn id="352" idx="3"/>
              <a:endCxn id="353"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2C33E5BC-1487-A330-AA75-2BEEF75351B0}"/>
                </a:ext>
              </a:extLst>
            </p:cNvPr>
            <p:cNvCxnSpPr>
              <a:cxnSpLocks/>
              <a:stCxn id="353" idx="3"/>
              <a:endCxn id="354"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E2BF2469-14F6-2BBC-D0B5-5A96576539A0}"/>
                </a:ext>
              </a:extLst>
            </p:cNvPr>
            <p:cNvCxnSpPr>
              <a:cxnSpLocks/>
              <a:stCxn id="354"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8" name="Rectangle: Rounded Corners 357">
              <a:extLst>
                <a:ext uri="{FF2B5EF4-FFF2-40B4-BE49-F238E27FC236}">
                  <a16:creationId xmlns:a16="http://schemas.microsoft.com/office/drawing/2014/main" id="{3647174F-B2AF-86BA-32E5-9940E45739E4}"/>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59" name="Straight Arrow Connector 358">
              <a:extLst>
                <a:ext uri="{FF2B5EF4-FFF2-40B4-BE49-F238E27FC236}">
                  <a16:creationId xmlns:a16="http://schemas.microsoft.com/office/drawing/2014/main" id="{920EFDD7-ECE5-C481-DA30-D0D7DCBB7768}"/>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0" name="Graphic 359" descr="Bar graph with upward trend with solid fill">
              <a:extLst>
                <a:ext uri="{FF2B5EF4-FFF2-40B4-BE49-F238E27FC236}">
                  <a16:creationId xmlns:a16="http://schemas.microsoft.com/office/drawing/2014/main" id="{B2D8E3CC-03A2-A1EF-3572-966CD86E31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61" name="Graphic 360" descr="Browser window outline">
              <a:extLst>
                <a:ext uri="{FF2B5EF4-FFF2-40B4-BE49-F238E27FC236}">
                  <a16:creationId xmlns:a16="http://schemas.microsoft.com/office/drawing/2014/main" id="{A572DA40-EB82-07AE-0EC7-8B416F58C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grpSp>
        <p:nvGrpSpPr>
          <p:cNvPr id="362" name="Group 361">
            <a:extLst>
              <a:ext uri="{FF2B5EF4-FFF2-40B4-BE49-F238E27FC236}">
                <a16:creationId xmlns:a16="http://schemas.microsoft.com/office/drawing/2014/main" id="{4A79B56F-24F2-A927-9828-AE661634ACC5}"/>
              </a:ext>
            </a:extLst>
          </p:cNvPr>
          <p:cNvGrpSpPr/>
          <p:nvPr/>
        </p:nvGrpSpPr>
        <p:grpSpPr>
          <a:xfrm>
            <a:off x="5842387" y="4224185"/>
            <a:ext cx="6540487" cy="744761"/>
            <a:chOff x="2230276" y="2795235"/>
            <a:chExt cx="8030279" cy="1267530"/>
          </a:xfrm>
        </p:grpSpPr>
        <p:sp>
          <p:nvSpPr>
            <p:cNvPr id="363" name="Rectangle: Rounded Corners 362">
              <a:extLst>
                <a:ext uri="{FF2B5EF4-FFF2-40B4-BE49-F238E27FC236}">
                  <a16:creationId xmlns:a16="http://schemas.microsoft.com/office/drawing/2014/main" id="{6B6A7720-9B68-9201-A608-32BA8F36F962}"/>
                </a:ext>
              </a:extLst>
            </p:cNvPr>
            <p:cNvSpPr/>
            <p:nvPr/>
          </p:nvSpPr>
          <p:spPr>
            <a:xfrm>
              <a:off x="223027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Get Data from external API</a:t>
              </a:r>
            </a:p>
          </p:txBody>
        </p:sp>
        <p:sp>
          <p:nvSpPr>
            <p:cNvPr id="364" name="Rectangle: Rounded Corners 363">
              <a:extLst>
                <a:ext uri="{FF2B5EF4-FFF2-40B4-BE49-F238E27FC236}">
                  <a16:creationId xmlns:a16="http://schemas.microsoft.com/office/drawing/2014/main" id="{CF977783-C13E-9CC1-1BDA-52318B8DE511}"/>
                </a:ext>
              </a:extLst>
            </p:cNvPr>
            <p:cNvSpPr/>
            <p:nvPr/>
          </p:nvSpPr>
          <p:spPr>
            <a:xfrm>
              <a:off x="3885721"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Load raw data into DB</a:t>
              </a:r>
            </a:p>
          </p:txBody>
        </p:sp>
        <p:sp>
          <p:nvSpPr>
            <p:cNvPr id="365" name="Rectangle: Rounded Corners 364">
              <a:extLst>
                <a:ext uri="{FF2B5EF4-FFF2-40B4-BE49-F238E27FC236}">
                  <a16:creationId xmlns:a16="http://schemas.microsoft.com/office/drawing/2014/main" id="{B8463733-72CB-4DE9-E925-829918AF7715}"/>
                </a:ext>
              </a:extLst>
            </p:cNvPr>
            <p:cNvSpPr/>
            <p:nvPr/>
          </p:nvSpPr>
          <p:spPr>
            <a:xfrm>
              <a:off x="5541166" y="2913416"/>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Outlier </a:t>
              </a:r>
            </a:p>
            <a:p>
              <a:pPr algn="ctr"/>
              <a:r>
                <a:rPr lang="en-US" sz="1200"/>
                <a:t>Removal</a:t>
              </a:r>
            </a:p>
          </p:txBody>
        </p:sp>
        <p:cxnSp>
          <p:nvCxnSpPr>
            <p:cNvPr id="366" name="Straight Arrow Connector 365">
              <a:extLst>
                <a:ext uri="{FF2B5EF4-FFF2-40B4-BE49-F238E27FC236}">
                  <a16:creationId xmlns:a16="http://schemas.microsoft.com/office/drawing/2014/main" id="{466DC546-3AA6-6AA0-DC4E-BD902C187BBB}"/>
                </a:ext>
              </a:extLst>
            </p:cNvPr>
            <p:cNvCxnSpPr>
              <a:cxnSpLocks/>
              <a:stCxn id="363" idx="3"/>
              <a:endCxn id="364" idx="1"/>
            </p:cNvCxnSpPr>
            <p:nvPr/>
          </p:nvCxnSpPr>
          <p:spPr>
            <a:xfrm>
              <a:off x="3746656"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9F72DA38-959B-4A70-C629-6CF5A9B2CF70}"/>
                </a:ext>
              </a:extLst>
            </p:cNvPr>
            <p:cNvCxnSpPr>
              <a:cxnSpLocks/>
              <a:stCxn id="364" idx="3"/>
              <a:endCxn id="365" idx="1"/>
            </p:cNvCxnSpPr>
            <p:nvPr/>
          </p:nvCxnSpPr>
          <p:spPr>
            <a:xfrm>
              <a:off x="5402101" y="3435386"/>
              <a:ext cx="13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3AA0FA85-C672-50B1-3235-76A6CBF0DC4E}"/>
                </a:ext>
              </a:extLst>
            </p:cNvPr>
            <p:cNvCxnSpPr>
              <a:cxnSpLocks/>
              <a:stCxn id="365" idx="3"/>
            </p:cNvCxnSpPr>
            <p:nvPr/>
          </p:nvCxnSpPr>
          <p:spPr>
            <a:xfrm>
              <a:off x="7057546" y="3435386"/>
              <a:ext cx="123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9" name="Rectangle: Rounded Corners 368">
              <a:extLst>
                <a:ext uri="{FF2B5EF4-FFF2-40B4-BE49-F238E27FC236}">
                  <a16:creationId xmlns:a16="http://schemas.microsoft.com/office/drawing/2014/main" id="{63C1F99A-FE25-0605-EBF7-565C296BD858}"/>
                </a:ext>
              </a:extLst>
            </p:cNvPr>
            <p:cNvSpPr/>
            <p:nvPr/>
          </p:nvSpPr>
          <p:spPr>
            <a:xfrm>
              <a:off x="7228996" y="2907864"/>
              <a:ext cx="1516380" cy="1043940"/>
            </a:xfrm>
            <a:prstGeom prst="roundRect">
              <a:avLst>
                <a:gd name="adj" fmla="val 6448"/>
              </a:avLst>
            </a:prstGeom>
            <a:solidFill>
              <a:schemeClr val="accent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Store into forecast table</a:t>
              </a:r>
            </a:p>
          </p:txBody>
        </p:sp>
        <p:cxnSp>
          <p:nvCxnSpPr>
            <p:cNvPr id="370" name="Straight Arrow Connector 369">
              <a:extLst>
                <a:ext uri="{FF2B5EF4-FFF2-40B4-BE49-F238E27FC236}">
                  <a16:creationId xmlns:a16="http://schemas.microsoft.com/office/drawing/2014/main" id="{7E452DC1-CCB7-592D-1758-720774DA957B}"/>
                </a:ext>
              </a:extLst>
            </p:cNvPr>
            <p:cNvCxnSpPr>
              <a:cxnSpLocks/>
            </p:cNvCxnSpPr>
            <p:nvPr/>
          </p:nvCxnSpPr>
          <p:spPr>
            <a:xfrm>
              <a:off x="8757758" y="3429834"/>
              <a:ext cx="222885"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1" name="Graphic 370" descr="Bar graph with upward trend with solid fill">
              <a:extLst>
                <a:ext uri="{FF2B5EF4-FFF2-40B4-BE49-F238E27FC236}">
                  <a16:creationId xmlns:a16="http://schemas.microsoft.com/office/drawing/2014/main" id="{2EC2A29A-CF8C-62CB-6A0F-3AF3F8BB58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648" y="3293676"/>
              <a:ext cx="460910" cy="460910"/>
            </a:xfrm>
            <a:prstGeom prst="rect">
              <a:avLst/>
            </a:prstGeom>
          </p:spPr>
        </p:pic>
        <p:pic>
          <p:nvPicPr>
            <p:cNvPr id="372" name="Graphic 371" descr="Browser window outline">
              <a:extLst>
                <a:ext uri="{FF2B5EF4-FFF2-40B4-BE49-F238E27FC236}">
                  <a16:creationId xmlns:a16="http://schemas.microsoft.com/office/drawing/2014/main" id="{78445626-2B3A-E96F-A52B-1FD9C9775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3025" y="2795235"/>
              <a:ext cx="1267530" cy="1267530"/>
            </a:xfrm>
            <a:prstGeom prst="rect">
              <a:avLst/>
            </a:prstGeom>
          </p:spPr>
        </p:pic>
      </p:grpSp>
      <p:pic>
        <p:nvPicPr>
          <p:cNvPr id="7" name="Picture 6">
            <a:extLst>
              <a:ext uri="{FF2B5EF4-FFF2-40B4-BE49-F238E27FC236}">
                <a16:creationId xmlns:a16="http://schemas.microsoft.com/office/drawing/2014/main" id="{714ED76D-F672-1F73-1814-83365F2C5470}"/>
              </a:ext>
            </a:extLst>
          </p:cNvPr>
          <p:cNvPicPr/>
          <p:nvPr/>
        </p:nvPicPr>
        <p:blipFill>
          <a:blip r:embed="rId6"/>
          <a:stretch>
            <a:fillRect/>
          </a:stretch>
        </p:blipFill>
        <p:spPr>
          <a:xfrm>
            <a:off x="11331507" y="6027335"/>
            <a:ext cx="861452" cy="274099"/>
          </a:xfrm>
          <a:prstGeom prst="rect">
            <a:avLst/>
          </a:prstGeom>
        </p:spPr>
      </p:pic>
    </p:spTree>
    <p:extLst>
      <p:ext uri="{BB962C8B-B14F-4D97-AF65-F5344CB8AC3E}">
        <p14:creationId xmlns:p14="http://schemas.microsoft.com/office/powerpoint/2010/main" val="72553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E39FBE7F04D548BD29E91DECF7B3B6" ma:contentTypeVersion="18" ma:contentTypeDescription="Create a new document." ma:contentTypeScope="" ma:versionID="7de46b4865571ab54a3bb2704b7f0439">
  <xsd:schema xmlns:xsd="http://www.w3.org/2001/XMLSchema" xmlns:xs="http://www.w3.org/2001/XMLSchema" xmlns:p="http://schemas.microsoft.com/office/2006/metadata/properties" xmlns:ns2="5bd7bfd5-7afe-443c-afc0-875eadc8b11d" xmlns:ns3="26b68be9-fe62-41a5-8ef8-f23c99e4d909" targetNamespace="http://schemas.microsoft.com/office/2006/metadata/properties" ma:root="true" ma:fieldsID="3ddb3dca312656c084007757e31c43f2" ns2:_="" ns3:_="">
    <xsd:import namespace="5bd7bfd5-7afe-443c-afc0-875eadc8b11d"/>
    <xsd:import namespace="26b68be9-fe62-41a5-8ef8-f23c99e4d909"/>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d7bfd5-7afe-443c-afc0-875eadc8b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b68be9-fe62-41a5-8ef8-f23c99e4d90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8c12677-6da8-4642-8930-6208ee632ce8}" ma:internalName="TaxCatchAll" ma:showField="CatchAllData" ma:web="26b68be9-fe62-41a5-8ef8-f23c99e4d9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6b68be9-fe62-41a5-8ef8-f23c99e4d909" xsi:nil="true"/>
    <lcf76f155ced4ddcb4097134ff3c332f xmlns="5bd7bfd5-7afe-443c-afc0-875eadc8b11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C6B33F-D6AD-4A77-8D0D-C88A1D07B0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d7bfd5-7afe-443c-afc0-875eadc8b11d"/>
    <ds:schemaRef ds:uri="26b68be9-fe62-41a5-8ef8-f23c99e4d9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93129-98DE-4729-A0AF-3B26E9EBD91B}">
  <ds:schemaRefs>
    <ds:schemaRef ds:uri="http://schemas.microsoft.com/office/2006/metadata/properties"/>
    <ds:schemaRef ds:uri="http://www.w3.org/XML/1998/namespace"/>
    <ds:schemaRef ds:uri="http://schemas.openxmlformats.org/package/2006/metadata/core-properties"/>
    <ds:schemaRef ds:uri="http://purl.org/dc/terms/"/>
    <ds:schemaRef ds:uri="http://schemas.microsoft.com/office/infopath/2007/PartnerControls"/>
    <ds:schemaRef ds:uri="http://purl.org/dc/dcmitype/"/>
    <ds:schemaRef ds:uri="5bd7bfd5-7afe-443c-afc0-875eadc8b11d"/>
    <ds:schemaRef ds:uri="http://purl.org/dc/elements/1.1/"/>
    <ds:schemaRef ds:uri="http://schemas.microsoft.com/office/2006/documentManagement/types"/>
    <ds:schemaRef ds:uri="26b68be9-fe62-41a5-8ef8-f23c99e4d909"/>
  </ds:schemaRefs>
</ds:datastoreItem>
</file>

<file path=customXml/itemProps3.xml><?xml version="1.0" encoding="utf-8"?>
<ds:datastoreItem xmlns:ds="http://schemas.openxmlformats.org/officeDocument/2006/customXml" ds:itemID="{82AA22E7-C7CC-45C3-A8BD-4CB9060FA7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3358</TotalTime>
  <Words>5446</Words>
  <Application>Microsoft Macintosh PowerPoint</Application>
  <PresentationFormat>Widescreen</PresentationFormat>
  <Paragraphs>788</Paragraphs>
  <Slides>81</Slides>
  <Notes>6</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Arial</vt:lpstr>
      <vt:lpstr>Calibri</vt:lpstr>
      <vt:lpstr>Consolas</vt:lpstr>
      <vt:lpstr>Menlo</vt:lpstr>
      <vt:lpstr>MesloLGS NF</vt:lpstr>
      <vt:lpstr>Proxima Nova</vt:lpstr>
      <vt:lpstr>Proxima Nova Light</vt:lpstr>
      <vt:lpstr>Proxima Nova Rg</vt:lpstr>
      <vt:lpstr>Proxima Nova Semibold</vt:lpstr>
      <vt:lpstr>Proxima Nova Semibold</vt:lpstr>
      <vt:lpstr>Roboto Mono</vt:lpstr>
      <vt:lpstr>Segoe Print</vt:lpstr>
      <vt:lpstr>Source Sans Pro</vt:lpstr>
      <vt:lpstr>Source Sans Pro ExtraLight</vt:lpstr>
      <vt:lpstr>Wingdings</vt:lpstr>
      <vt:lpstr>Kantoorthema</vt:lpstr>
      <vt:lpstr>PowerPoint Presentation</vt:lpstr>
      <vt:lpstr>About me, Ismael Cabral</vt:lpstr>
      <vt:lpstr>About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Olaf Walther</dc:creator>
  <cp:lastModifiedBy>Ismael Cabral</cp:lastModifiedBy>
  <cp:revision>3</cp:revision>
  <dcterms:created xsi:type="dcterms:W3CDTF">2021-04-05T11:25:23Z</dcterms:created>
  <dcterms:modified xsi:type="dcterms:W3CDTF">2025-03-13T14:54:31Z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0x01010055E39FBE7F04D548BD29E91DECF7B3B6</vt:lpwstr>
  </property>
  <property fmtid="{D5CDD505-2E9C-101B-9397-08002B2CF9AE}" pid="3" name="MediaServiceImageTags">
    <vt:lpwstr/>
  </property>
</Properties>
</file>